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2.xml" ContentType="application/vnd.openxmlformats-officedocument.presentationml.tags+xml"/>
  <Override PartName="/ppt/notesSlides/notesSlide31.xml" ContentType="application/vnd.openxmlformats-officedocument.presentationml.notesSlide+xml"/>
  <Override PartName="/ppt/tags/tag13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4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5.xml" ContentType="application/vnd.openxmlformats-officedocument.presentationml.tags+xml"/>
  <Override PartName="/ppt/notesSlides/notesSlide43.xml" ContentType="application/vnd.openxmlformats-officedocument.presentationml.notesSlide+xml"/>
  <Override PartName="/ppt/tags/tag1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72"/>
  </p:notesMasterIdLst>
  <p:sldIdLst>
    <p:sldId id="256" r:id="rId2"/>
    <p:sldId id="416" r:id="rId3"/>
    <p:sldId id="374" r:id="rId4"/>
    <p:sldId id="380" r:id="rId5"/>
    <p:sldId id="417" r:id="rId6"/>
    <p:sldId id="379" r:id="rId7"/>
    <p:sldId id="418" r:id="rId8"/>
    <p:sldId id="408" r:id="rId9"/>
    <p:sldId id="457" r:id="rId10"/>
    <p:sldId id="422" r:id="rId11"/>
    <p:sldId id="421" r:id="rId12"/>
    <p:sldId id="449" r:id="rId13"/>
    <p:sldId id="373" r:id="rId14"/>
    <p:sldId id="423" r:id="rId15"/>
    <p:sldId id="428" r:id="rId16"/>
    <p:sldId id="395" r:id="rId17"/>
    <p:sldId id="464" r:id="rId18"/>
    <p:sldId id="411" r:id="rId19"/>
    <p:sldId id="345" r:id="rId20"/>
    <p:sldId id="352" r:id="rId21"/>
    <p:sldId id="351" r:id="rId22"/>
    <p:sldId id="461" r:id="rId23"/>
    <p:sldId id="357" r:id="rId24"/>
    <p:sldId id="358" r:id="rId25"/>
    <p:sldId id="360" r:id="rId26"/>
    <p:sldId id="427" r:id="rId27"/>
    <p:sldId id="404" r:id="rId28"/>
    <p:sldId id="466" r:id="rId29"/>
    <p:sldId id="382" r:id="rId30"/>
    <p:sldId id="383" r:id="rId31"/>
    <p:sldId id="377" r:id="rId32"/>
    <p:sldId id="459" r:id="rId33"/>
    <p:sldId id="387" r:id="rId34"/>
    <p:sldId id="451" r:id="rId35"/>
    <p:sldId id="432" r:id="rId36"/>
    <p:sldId id="388" r:id="rId37"/>
    <p:sldId id="435" r:id="rId38"/>
    <p:sldId id="431" r:id="rId39"/>
    <p:sldId id="446" r:id="rId40"/>
    <p:sldId id="456" r:id="rId41"/>
    <p:sldId id="436" r:id="rId42"/>
    <p:sldId id="409" r:id="rId43"/>
    <p:sldId id="429" r:id="rId44"/>
    <p:sldId id="430" r:id="rId45"/>
    <p:sldId id="452" r:id="rId46"/>
    <p:sldId id="453" r:id="rId47"/>
    <p:sldId id="454" r:id="rId48"/>
    <p:sldId id="455" r:id="rId49"/>
    <p:sldId id="473" r:id="rId50"/>
    <p:sldId id="448" r:id="rId51"/>
    <p:sldId id="450" r:id="rId52"/>
    <p:sldId id="440" r:id="rId53"/>
    <p:sldId id="460" r:id="rId54"/>
    <p:sldId id="472" r:id="rId55"/>
    <p:sldId id="463" r:id="rId56"/>
    <p:sldId id="441" r:id="rId57"/>
    <p:sldId id="413" r:id="rId58"/>
    <p:sldId id="468" r:id="rId59"/>
    <p:sldId id="467" r:id="rId60"/>
    <p:sldId id="442" r:id="rId61"/>
    <p:sldId id="444" r:id="rId62"/>
    <p:sldId id="445" r:id="rId63"/>
    <p:sldId id="443" r:id="rId64"/>
    <p:sldId id="470" r:id="rId65"/>
    <p:sldId id="433" r:id="rId66"/>
    <p:sldId id="469" r:id="rId67"/>
    <p:sldId id="447" r:id="rId68"/>
    <p:sldId id="389" r:id="rId69"/>
    <p:sldId id="437" r:id="rId70"/>
    <p:sldId id="390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419F70-4D3D-5E42-9451-9C20A9DBFC90}">
          <p14:sldIdLst>
            <p14:sldId id="256"/>
          </p14:sldIdLst>
        </p14:section>
        <p14:section name="Introduction" id="{E88C9AD2-A88E-6149-B8FA-CEAF90852619}">
          <p14:sldIdLst>
            <p14:sldId id="416"/>
            <p14:sldId id="374"/>
            <p14:sldId id="380"/>
            <p14:sldId id="417"/>
            <p14:sldId id="379"/>
            <p14:sldId id="418"/>
          </p14:sldIdLst>
        </p14:section>
        <p14:section name="SHADE" id="{E1BD81B7-6E2E-3E4E-8199-645263989381}">
          <p14:sldIdLst>
            <p14:sldId id="408"/>
            <p14:sldId id="457"/>
            <p14:sldId id="422"/>
            <p14:sldId id="421"/>
            <p14:sldId id="449"/>
            <p14:sldId id="373"/>
            <p14:sldId id="423"/>
          </p14:sldIdLst>
        </p14:section>
        <p14:section name="HybridNet" id="{5AAAB9CE-3D8C-F345-B9BC-72333A827AE9}">
          <p14:sldIdLst>
            <p14:sldId id="428"/>
            <p14:sldId id="395"/>
            <p14:sldId id="464"/>
            <p14:sldId id="411"/>
            <p14:sldId id="345"/>
            <p14:sldId id="352"/>
            <p14:sldId id="351"/>
            <p14:sldId id="461"/>
            <p14:sldId id="357"/>
            <p14:sldId id="358"/>
            <p14:sldId id="360"/>
          </p14:sldIdLst>
        </p14:section>
        <p14:section name="DualDis" id="{5A1381A5-1A5F-5E43-BF43-14AEB3C65BBA}">
          <p14:sldIdLst>
            <p14:sldId id="427"/>
            <p14:sldId id="404"/>
            <p14:sldId id="466"/>
            <p14:sldId id="382"/>
            <p14:sldId id="383"/>
            <p14:sldId id="377"/>
            <p14:sldId id="459"/>
            <p14:sldId id="387"/>
            <p14:sldId id="451"/>
            <p14:sldId id="432"/>
            <p14:sldId id="388"/>
            <p14:sldId id="435"/>
          </p14:sldIdLst>
        </p14:section>
        <p14:section name="Conclusion" id="{B21708D6-9EC8-D64E-B5CA-7E1D1C5D1383}">
          <p14:sldIdLst>
            <p14:sldId id="431"/>
            <p14:sldId id="446"/>
            <p14:sldId id="456"/>
            <p14:sldId id="436"/>
            <p14:sldId id="409"/>
          </p14:sldIdLst>
        </p14:section>
        <p14:section name="Appendix" id="{23A10DBD-8702-2C47-B043-C0A002ACC6AD}">
          <p14:sldIdLst>
            <p14:sldId id="429"/>
            <p14:sldId id="430"/>
            <p14:sldId id="452"/>
            <p14:sldId id="453"/>
            <p14:sldId id="454"/>
            <p14:sldId id="455"/>
            <p14:sldId id="473"/>
            <p14:sldId id="448"/>
            <p14:sldId id="450"/>
            <p14:sldId id="440"/>
            <p14:sldId id="460"/>
            <p14:sldId id="472"/>
            <p14:sldId id="463"/>
            <p14:sldId id="441"/>
            <p14:sldId id="413"/>
            <p14:sldId id="468"/>
            <p14:sldId id="467"/>
            <p14:sldId id="442"/>
            <p14:sldId id="444"/>
            <p14:sldId id="445"/>
            <p14:sldId id="443"/>
            <p14:sldId id="470"/>
            <p14:sldId id="433"/>
            <p14:sldId id="469"/>
            <p14:sldId id="447"/>
            <p14:sldId id="389"/>
            <p14:sldId id="437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4F4A"/>
    <a:srgbClr val="7A2D2A"/>
    <a:srgbClr val="564100"/>
    <a:srgbClr val="98AD8B"/>
    <a:srgbClr val="8DAD78"/>
    <a:srgbClr val="EEF1F6"/>
    <a:srgbClr val="F6F6F6"/>
    <a:srgbClr val="CCCFE4"/>
    <a:srgbClr val="454968"/>
    <a:srgbClr val="B5B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95788"/>
  </p:normalViewPr>
  <p:slideViewPr>
    <p:cSldViewPr snapToGrid="0" snapToObjects="1">
      <p:cViewPr varScale="1">
        <p:scale>
          <a:sx n="101" d="100"/>
          <a:sy n="101" d="100"/>
        </p:scale>
        <p:origin x="11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F8259-9C4B-4640-910F-4EA13CC7F13E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48AD-E0EA-F64C-9871-E2424F422E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1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87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293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495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293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196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886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945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8375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215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107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47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332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30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829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752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133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258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599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829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809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253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310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087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339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4962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915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178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469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301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799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826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983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8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359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814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84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354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37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6095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877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6574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3611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984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495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87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97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89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978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(null)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(null)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(null)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bg>
      <p:bgPr>
        <a:blipFill dpi="0" rotWithShape="1">
          <a:blip r:embed="rId2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2A2C11-718B-1A4A-A6B5-F18709E8D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20"/>
          <a:stretch/>
        </p:blipFill>
        <p:spPr>
          <a:xfrm>
            <a:off x="262399" y="5940080"/>
            <a:ext cx="4075274" cy="7956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0F7D9-1909-DC44-83F8-7E387E266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3648"/>
          <a:stretch/>
        </p:blipFill>
        <p:spPr>
          <a:xfrm>
            <a:off x="6890837" y="529"/>
            <a:ext cx="2184352" cy="105972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57C7DF3-1A42-3A4D-A79B-E8E3ACAA0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095" y="1314678"/>
            <a:ext cx="6973367" cy="1625047"/>
          </a:xfrm>
        </p:spPr>
        <p:txBody>
          <a:bodyPr anchor="t"/>
          <a:lstStyle>
            <a:lvl1pPr algn="l">
              <a:defRPr sz="4000" cap="all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C9935A9-ABC0-874F-A0AE-A536F66BC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6095" y="3007484"/>
            <a:ext cx="5053693" cy="843531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" name="Content Placeholder 11">
            <a:extLst>
              <a:ext uri="{FF2B5EF4-FFF2-40B4-BE49-F238E27FC236}">
                <a16:creationId xmlns:a16="http://schemas.microsoft.com/office/drawing/2014/main" id="{E2E642FF-F062-884C-B8DB-FD07975437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6095" y="4047550"/>
            <a:ext cx="6697663" cy="522287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Authors</a:t>
            </a:r>
            <a:endParaRPr lang="fr-FR" dirty="0"/>
          </a:p>
        </p:txBody>
      </p:sp>
      <p:sp>
        <p:nvSpPr>
          <p:cNvPr id="31" name="Content Placeholder 11">
            <a:extLst>
              <a:ext uri="{FF2B5EF4-FFF2-40B4-BE49-F238E27FC236}">
                <a16:creationId xmlns:a16="http://schemas.microsoft.com/office/drawing/2014/main" id="{1F8541E4-5C7A-BB46-BC4E-A0BA445C967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5294" y="5534132"/>
            <a:ext cx="3962380" cy="35990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/>
              <a:t>Institute</a:t>
            </a:r>
            <a:endParaRPr lang="fr-FR" dirty="0"/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25F16DE8-A95D-7449-B905-383D523C74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47484" y="5543317"/>
            <a:ext cx="2395550" cy="35990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3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F5E93B-2229-1146-A94D-3363680BFF8F}"/>
              </a:ext>
            </a:extLst>
          </p:cNvPr>
          <p:cNvSpPr/>
          <p:nvPr userDrawn="1"/>
        </p:nvSpPr>
        <p:spPr>
          <a:xfrm>
            <a:off x="0" y="0"/>
            <a:ext cx="9132849" cy="9645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358" y="1692876"/>
            <a:ext cx="7393259" cy="2656702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11762-67DF-4C43-B8D0-38C06516571C}" type="datetime1">
              <a:rPr lang="fr-FR" smtClean="0"/>
              <a:t>25/11/2021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43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D2DD76-92B1-5241-8825-6D6269F2838B}"/>
              </a:ext>
            </a:extLst>
          </p:cNvPr>
          <p:cNvSpPr/>
          <p:nvPr userDrawn="1"/>
        </p:nvSpPr>
        <p:spPr>
          <a:xfrm>
            <a:off x="0" y="0"/>
            <a:ext cx="9144000" cy="9645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4779B-DD96-B84A-AB18-D89DD5AAD810}"/>
              </a:ext>
            </a:extLst>
          </p:cNvPr>
          <p:cNvSpPr/>
          <p:nvPr userDrawn="1"/>
        </p:nvSpPr>
        <p:spPr>
          <a:xfrm>
            <a:off x="-1" y="-1"/>
            <a:ext cx="9144001" cy="284325"/>
          </a:xfrm>
          <a:prstGeom prst="rect">
            <a:avLst/>
          </a:prstGeom>
          <a:solidFill>
            <a:srgbClr val="45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12CD0-C5FF-3244-9B30-C539B3774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3966" y="382939"/>
            <a:ext cx="1203680" cy="496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99" y="297994"/>
            <a:ext cx="7611368" cy="680225"/>
          </a:xfrm>
        </p:spPr>
        <p:txBody>
          <a:bodyPr/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050"/>
            </a:lvl2pPr>
            <a:lvl3pPr>
              <a:defRPr sz="19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D9F41-9739-CA42-982F-A1F4C225F8D4}" type="datetime1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173" y="-56512"/>
            <a:ext cx="475811" cy="3848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CCB0C1-2DF4-8B4C-AC0E-201D3DFFEAFD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0685E-BFF9-544D-B41A-63E431B886A8}"/>
              </a:ext>
            </a:extLst>
          </p:cNvPr>
          <p:cNvSpPr txBox="1"/>
          <p:nvPr userDrawn="1"/>
        </p:nvSpPr>
        <p:spPr>
          <a:xfrm>
            <a:off x="22395" y="-51116"/>
            <a:ext cx="7560434" cy="376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lvl="0" algn="l"/>
            <a:r>
              <a:rPr lang="fr-FR" dirty="0"/>
              <a:t>Thomas Robert – </a:t>
            </a:r>
            <a:r>
              <a:rPr lang="fr-FR" dirty="0" err="1"/>
              <a:t>Improving</a:t>
            </a:r>
            <a:r>
              <a:rPr lang="fr-FR" dirty="0"/>
              <a:t> Latent </a:t>
            </a:r>
            <a:r>
              <a:rPr lang="fr-FR" dirty="0" err="1"/>
              <a:t>Representations</a:t>
            </a:r>
            <a:r>
              <a:rPr lang="fr-FR" dirty="0"/>
              <a:t> of ConvNets for Visual </a:t>
            </a:r>
            <a:r>
              <a:rPr lang="fr-FR" dirty="0" err="1"/>
              <a:t>Understanding</a:t>
            </a:r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D2DD76-92B1-5241-8825-6D6269F2838B}"/>
              </a:ext>
            </a:extLst>
          </p:cNvPr>
          <p:cNvSpPr/>
          <p:nvPr userDrawn="1"/>
        </p:nvSpPr>
        <p:spPr>
          <a:xfrm>
            <a:off x="0" y="0"/>
            <a:ext cx="9144000" cy="6689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12CD0-C5FF-3244-9B30-C539B3774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5117" y="80726"/>
            <a:ext cx="1203680" cy="496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17" y="1169"/>
            <a:ext cx="7611368" cy="680225"/>
          </a:xfrm>
        </p:spPr>
        <p:txBody>
          <a:bodyPr/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050"/>
            </a:lvl2pPr>
            <a:lvl3pPr>
              <a:defRPr sz="19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60468" y="6465863"/>
            <a:ext cx="2057400" cy="365125"/>
          </a:xfrm>
        </p:spPr>
        <p:txBody>
          <a:bodyPr/>
          <a:lstStyle/>
          <a:p>
            <a:fld id="{70BA8813-F537-3C42-8AFB-2B33E28B15A0}" type="datetime1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7869" y="6473117"/>
            <a:ext cx="510928" cy="384883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30CCB0C1-2DF4-8B4C-AC0E-201D3DFFEAFD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28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1015" y="217118"/>
            <a:ext cx="7611368" cy="680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1015" y="1175657"/>
            <a:ext cx="7961971" cy="5069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585" y="64851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7C7472B5-D1CA-5E40-A310-D36B391370CB}" type="datetime1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817" y="6473117"/>
            <a:ext cx="4282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2985" y="6473116"/>
            <a:ext cx="475811" cy="3848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30CCB0C1-2DF4-8B4C-AC0E-201D3DFFEAFD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00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62" r:id="rId3"/>
    <p:sldLayoutId id="214748367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90000"/>
        <a:buFont typeface="Menlo-Regular" charset="0"/>
        <a:buChar char="➜"/>
        <a:tabLst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Menlo-Regular" charset="0"/>
        <a:buChar char="➜"/>
        <a:tabLst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Menlo-Regular" charset="0"/>
        <a:buChar char="➜"/>
        <a:tabLst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Menlo-Regular" charset="0"/>
        <a:buChar char="➜"/>
        <a:tabLst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Menlo-Regular" charset="0"/>
        <a:buChar char="➜"/>
        <a:tabLst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18.jp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2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61.png"/><Relationship Id="rId11" Type="http://schemas.openxmlformats.org/officeDocument/2006/relationships/image" Target="../media/image47.png"/><Relationship Id="rId5" Type="http://schemas.openxmlformats.org/officeDocument/2006/relationships/image" Target="../media/image11.png"/><Relationship Id="rId10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3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52.png"/><Relationship Id="rId11" Type="http://schemas.openxmlformats.org/officeDocument/2006/relationships/image" Target="../media/image67.png"/><Relationship Id="rId5" Type="http://schemas.openxmlformats.org/officeDocument/2006/relationships/image" Target="../media/image51.png"/><Relationship Id="rId10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49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0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75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5" Type="http://schemas.openxmlformats.org/officeDocument/2006/relationships/image" Target="../media/image82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Relationship Id="rId1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05.png"/><Relationship Id="rId18" Type="http://schemas.openxmlformats.org/officeDocument/2006/relationships/image" Target="../media/image10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60.png"/><Relationship Id="rId12" Type="http://schemas.openxmlformats.org/officeDocument/2006/relationships/image" Target="../media/image104.png"/><Relationship Id="rId17" Type="http://schemas.openxmlformats.org/officeDocument/2006/relationships/image" Target="../media/image46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50.png"/><Relationship Id="rId1" Type="http://schemas.openxmlformats.org/officeDocument/2006/relationships/tags" Target="../tags/tag10.xml"/><Relationship Id="rId6" Type="http://schemas.openxmlformats.org/officeDocument/2006/relationships/image" Target="../media/image91.png"/><Relationship Id="rId11" Type="http://schemas.openxmlformats.org/officeDocument/2006/relationships/image" Target="../media/image103.png"/><Relationship Id="rId5" Type="http://schemas.openxmlformats.org/officeDocument/2006/relationships/image" Target="../media/image90.png"/><Relationship Id="rId15" Type="http://schemas.openxmlformats.org/officeDocument/2006/relationships/image" Target="../media/image440.png"/><Relationship Id="rId10" Type="http://schemas.openxmlformats.org/officeDocument/2006/relationships/image" Target="../media/image390.png"/><Relationship Id="rId4" Type="http://schemas.openxmlformats.org/officeDocument/2006/relationships/image" Target="../media/image45.pn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0.png"/><Relationship Id="rId3" Type="http://schemas.openxmlformats.org/officeDocument/2006/relationships/image" Target="../media/image470.png"/><Relationship Id="rId7" Type="http://schemas.openxmlformats.org/officeDocument/2006/relationships/image" Target="../media/image510.png"/><Relationship Id="rId12" Type="http://schemas.openxmlformats.org/officeDocument/2006/relationships/image" Target="../media/image5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50.png"/><Relationship Id="rId5" Type="http://schemas.openxmlformats.org/officeDocument/2006/relationships/image" Target="../media/image490.png"/><Relationship Id="rId10" Type="http://schemas.openxmlformats.org/officeDocument/2006/relationships/image" Target="../media/image540.png"/><Relationship Id="rId4" Type="http://schemas.openxmlformats.org/officeDocument/2006/relationships/image" Target="../media/image480.png"/><Relationship Id="rId9" Type="http://schemas.openxmlformats.org/officeDocument/2006/relationships/image" Target="../media/image5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tiff"/><Relationship Id="rId3" Type="http://schemas.openxmlformats.org/officeDocument/2006/relationships/image" Target="../media/image83.png"/><Relationship Id="rId7" Type="http://schemas.openxmlformats.org/officeDocument/2006/relationships/image" Target="../media/image9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tiff"/><Relationship Id="rId11" Type="http://schemas.openxmlformats.org/officeDocument/2006/relationships/image" Target="../media/image99.tiff"/><Relationship Id="rId5" Type="http://schemas.openxmlformats.org/officeDocument/2006/relationships/image" Target="../media/image93.tiff"/><Relationship Id="rId10" Type="http://schemas.openxmlformats.org/officeDocument/2006/relationships/image" Target="../media/image98.tiff"/><Relationship Id="rId4" Type="http://schemas.openxmlformats.org/officeDocument/2006/relationships/image" Target="../media/image92.tiff"/><Relationship Id="rId9" Type="http://schemas.openxmlformats.org/officeDocument/2006/relationships/image" Target="../media/image9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tiff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tiff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11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tiff"/><Relationship Id="rId3" Type="http://schemas.openxmlformats.org/officeDocument/2006/relationships/image" Target="../media/image100.tiff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tiff"/><Relationship Id="rId5" Type="http://schemas.openxmlformats.org/officeDocument/2006/relationships/image" Target="../media/image102.tiff"/><Relationship Id="rId10" Type="http://schemas.openxmlformats.org/officeDocument/2006/relationships/image" Target="../media/image106.tiff"/><Relationship Id="rId4" Type="http://schemas.openxmlformats.org/officeDocument/2006/relationships/image" Target="../media/image101.tiff"/><Relationship Id="rId9" Type="http://schemas.openxmlformats.org/officeDocument/2006/relationships/image" Target="../media/image10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tiff"/><Relationship Id="rId13" Type="http://schemas.openxmlformats.org/officeDocument/2006/relationships/image" Target="../media/image112.tiff"/><Relationship Id="rId3" Type="http://schemas.openxmlformats.org/officeDocument/2006/relationships/image" Target="../media/image100.tiff"/><Relationship Id="rId7" Type="http://schemas.openxmlformats.org/officeDocument/2006/relationships/image" Target="../media/image740.png"/><Relationship Id="rId12" Type="http://schemas.openxmlformats.org/officeDocument/2006/relationships/image" Target="../media/image11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tiff"/><Relationship Id="rId11" Type="http://schemas.openxmlformats.org/officeDocument/2006/relationships/image" Target="../media/image110.tiff"/><Relationship Id="rId5" Type="http://schemas.openxmlformats.org/officeDocument/2006/relationships/image" Target="../media/image102.tiff"/><Relationship Id="rId10" Type="http://schemas.openxmlformats.org/officeDocument/2006/relationships/image" Target="../media/image109.tiff"/><Relationship Id="rId4" Type="http://schemas.openxmlformats.org/officeDocument/2006/relationships/image" Target="../media/image101.tiff"/><Relationship Id="rId9" Type="http://schemas.openxmlformats.org/officeDocument/2006/relationships/image" Target="../media/image108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50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33.png"/><Relationship Id="rId12" Type="http://schemas.openxmlformats.org/officeDocument/2006/relationships/image" Target="../media/image1340.png"/><Relationship Id="rId17" Type="http://schemas.openxmlformats.org/officeDocument/2006/relationships/image" Target="../media/image139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38.png"/><Relationship Id="rId1" Type="http://schemas.openxmlformats.org/officeDocument/2006/relationships/tags" Target="../tags/tag12.xml"/><Relationship Id="rId6" Type="http://schemas.openxmlformats.org/officeDocument/2006/relationships/image" Target="../media/image132.png"/><Relationship Id="rId11" Type="http://schemas.openxmlformats.org/officeDocument/2006/relationships/image" Target="../media/image1330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0.png"/><Relationship Id="rId4" Type="http://schemas.openxmlformats.org/officeDocument/2006/relationships/image" Target="../media/image126.png"/><Relationship Id="rId9" Type="http://schemas.openxmlformats.org/officeDocument/2006/relationships/image" Target="../media/image135.png"/><Relationship Id="rId1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52.png"/><Relationship Id="rId1" Type="http://schemas.openxmlformats.org/officeDocument/2006/relationships/tags" Target="../tags/tag13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13" Type="http://schemas.openxmlformats.org/officeDocument/2006/relationships/image" Target="../media/image159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520.png"/><Relationship Id="rId12" Type="http://schemas.openxmlformats.org/officeDocument/2006/relationships/image" Target="../media/image15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1510.png"/><Relationship Id="rId11" Type="http://schemas.openxmlformats.org/officeDocument/2006/relationships/image" Target="../media/image1560.png"/><Relationship Id="rId5" Type="http://schemas.openxmlformats.org/officeDocument/2006/relationships/image" Target="../media/image1500.png"/><Relationship Id="rId10" Type="http://schemas.openxmlformats.org/officeDocument/2006/relationships/image" Target="../media/image1550.png"/><Relationship Id="rId4" Type="http://schemas.openxmlformats.org/officeDocument/2006/relationships/image" Target="../media/image157.png"/><Relationship Id="rId9" Type="http://schemas.openxmlformats.org/officeDocument/2006/relationships/image" Target="../media/image15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19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tiff"/><Relationship Id="rId4" Type="http://schemas.openxmlformats.org/officeDocument/2006/relationships/image" Target="../media/image12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tiff"/><Relationship Id="rId4" Type="http://schemas.openxmlformats.org/officeDocument/2006/relationships/image" Target="../media/image125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30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770.png"/><Relationship Id="rId12" Type="http://schemas.openxmlformats.org/officeDocument/2006/relationships/image" Target="../media/image8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18.jpg"/><Relationship Id="rId11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800.png"/><Relationship Id="rId4" Type="http://schemas.openxmlformats.org/officeDocument/2006/relationships/image" Target="../media/image182.png"/><Relationship Id="rId9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image" Target="../media/image15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emf"/><Relationship Id="rId5" Type="http://schemas.openxmlformats.org/officeDocument/2006/relationships/image" Target="../media/image160.tiff"/><Relationship Id="rId4" Type="http://schemas.openxmlformats.org/officeDocument/2006/relationships/image" Target="../media/image159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tiff"/><Relationship Id="rId18" Type="http://schemas.openxmlformats.org/officeDocument/2006/relationships/image" Target="../media/image96.tiff"/><Relationship Id="rId26" Type="http://schemas.openxmlformats.org/officeDocument/2006/relationships/image" Target="../media/image182.tiff"/><Relationship Id="rId39" Type="http://schemas.openxmlformats.org/officeDocument/2006/relationships/image" Target="../media/image195.tiff"/><Relationship Id="rId21" Type="http://schemas.openxmlformats.org/officeDocument/2006/relationships/image" Target="../media/image99.tiff"/><Relationship Id="rId34" Type="http://schemas.openxmlformats.org/officeDocument/2006/relationships/image" Target="../media/image190.tiff"/><Relationship Id="rId7" Type="http://schemas.openxmlformats.org/officeDocument/2006/relationships/image" Target="../media/image49.tiff"/><Relationship Id="rId2" Type="http://schemas.openxmlformats.org/officeDocument/2006/relationships/image" Target="../media/image92.tiff"/><Relationship Id="rId16" Type="http://schemas.openxmlformats.org/officeDocument/2006/relationships/image" Target="../media/image176.tiff"/><Relationship Id="rId20" Type="http://schemas.openxmlformats.org/officeDocument/2006/relationships/image" Target="../media/image98.tiff"/><Relationship Id="rId29" Type="http://schemas.openxmlformats.org/officeDocument/2006/relationships/image" Target="../media/image185.tiff"/><Relationship Id="rId41" Type="http://schemas.openxmlformats.org/officeDocument/2006/relationships/image" Target="../media/image19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tiff"/><Relationship Id="rId11" Type="http://schemas.openxmlformats.org/officeDocument/2006/relationships/image" Target="../media/image171.tiff"/><Relationship Id="rId24" Type="http://schemas.openxmlformats.org/officeDocument/2006/relationships/image" Target="../media/image180.tiff"/><Relationship Id="rId32" Type="http://schemas.openxmlformats.org/officeDocument/2006/relationships/image" Target="../media/image188.tiff"/><Relationship Id="rId37" Type="http://schemas.openxmlformats.org/officeDocument/2006/relationships/image" Target="../media/image193.tiff"/><Relationship Id="rId40" Type="http://schemas.openxmlformats.org/officeDocument/2006/relationships/image" Target="../media/image196.tiff"/><Relationship Id="rId5" Type="http://schemas.openxmlformats.org/officeDocument/2006/relationships/image" Target="../media/image95.tiff"/><Relationship Id="rId15" Type="http://schemas.openxmlformats.org/officeDocument/2006/relationships/image" Target="../media/image175.tiff"/><Relationship Id="rId23" Type="http://schemas.openxmlformats.org/officeDocument/2006/relationships/image" Target="../media/image179.tiff"/><Relationship Id="rId28" Type="http://schemas.openxmlformats.org/officeDocument/2006/relationships/image" Target="../media/image184.tiff"/><Relationship Id="rId36" Type="http://schemas.openxmlformats.org/officeDocument/2006/relationships/image" Target="../media/image192.tiff"/><Relationship Id="rId10" Type="http://schemas.openxmlformats.org/officeDocument/2006/relationships/image" Target="../media/image170.tiff"/><Relationship Id="rId19" Type="http://schemas.openxmlformats.org/officeDocument/2006/relationships/image" Target="../media/image97.tiff"/><Relationship Id="rId31" Type="http://schemas.openxmlformats.org/officeDocument/2006/relationships/image" Target="../media/image187.tiff"/><Relationship Id="rId4" Type="http://schemas.openxmlformats.org/officeDocument/2006/relationships/image" Target="../media/image94.tiff"/><Relationship Id="rId9" Type="http://schemas.openxmlformats.org/officeDocument/2006/relationships/image" Target="../media/image55.tiff"/><Relationship Id="rId14" Type="http://schemas.openxmlformats.org/officeDocument/2006/relationships/image" Target="../media/image174.tiff"/><Relationship Id="rId22" Type="http://schemas.openxmlformats.org/officeDocument/2006/relationships/image" Target="../media/image178.tiff"/><Relationship Id="rId27" Type="http://schemas.openxmlformats.org/officeDocument/2006/relationships/image" Target="../media/image183.tiff"/><Relationship Id="rId30" Type="http://schemas.openxmlformats.org/officeDocument/2006/relationships/image" Target="../media/image186.tiff"/><Relationship Id="rId35" Type="http://schemas.openxmlformats.org/officeDocument/2006/relationships/image" Target="../media/image191.tiff"/><Relationship Id="rId8" Type="http://schemas.openxmlformats.org/officeDocument/2006/relationships/image" Target="../media/image54.tiff"/><Relationship Id="rId3" Type="http://schemas.openxmlformats.org/officeDocument/2006/relationships/image" Target="../media/image93.tiff"/><Relationship Id="rId12" Type="http://schemas.openxmlformats.org/officeDocument/2006/relationships/image" Target="../media/image172.tiff"/><Relationship Id="rId17" Type="http://schemas.openxmlformats.org/officeDocument/2006/relationships/image" Target="../media/image177.tiff"/><Relationship Id="rId25" Type="http://schemas.openxmlformats.org/officeDocument/2006/relationships/image" Target="../media/image181.tiff"/><Relationship Id="rId33" Type="http://schemas.openxmlformats.org/officeDocument/2006/relationships/image" Target="../media/image189.tiff"/><Relationship Id="rId38" Type="http://schemas.openxmlformats.org/officeDocument/2006/relationships/image" Target="../media/image194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10" Type="http://schemas.openxmlformats.org/officeDocument/2006/relationships/image" Target="../media/image235.png"/><Relationship Id="rId4" Type="http://schemas.openxmlformats.org/officeDocument/2006/relationships/image" Target="../media/image110.png"/><Relationship Id="rId9" Type="http://schemas.openxmlformats.org/officeDocument/2006/relationships/image" Target="../media/image2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2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tiff"/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tiff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7.png"/><Relationship Id="rId1" Type="http://schemas.openxmlformats.org/officeDocument/2006/relationships/tags" Target="../tags/tag4.xml"/><Relationship Id="rId6" Type="http://schemas.openxmlformats.org/officeDocument/2006/relationships/image" Target="../media/image14.tiff"/><Relationship Id="rId11" Type="http://schemas.openxmlformats.org/officeDocument/2006/relationships/image" Target="../media/image17.tiff"/><Relationship Id="rId5" Type="http://schemas.openxmlformats.org/officeDocument/2006/relationships/image" Target="../media/image13.tiff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2.tiff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D74C-8243-4E47-AC76-ECE8ED59C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6303" y="1314678"/>
            <a:ext cx="7096405" cy="1625047"/>
          </a:xfrm>
        </p:spPr>
        <p:txBody>
          <a:bodyPr/>
          <a:lstStyle/>
          <a:p>
            <a:r>
              <a:rPr lang="en-US" sz="3600" dirty="0"/>
              <a:t>I</a:t>
            </a:r>
            <a:r>
              <a:rPr lang="en-US" sz="3200" dirty="0"/>
              <a:t>mproving</a:t>
            </a:r>
            <a:r>
              <a:rPr lang="en-US" sz="3600" dirty="0"/>
              <a:t> L</a:t>
            </a:r>
            <a:r>
              <a:rPr lang="en-US" sz="3200" dirty="0"/>
              <a:t>atent</a:t>
            </a:r>
            <a:r>
              <a:rPr lang="en-US" sz="3600" dirty="0"/>
              <a:t> R</a:t>
            </a:r>
            <a:r>
              <a:rPr lang="en-US" sz="3200" dirty="0"/>
              <a:t>epresentations of </a:t>
            </a:r>
            <a:r>
              <a:rPr lang="en-US" sz="3600" dirty="0"/>
              <a:t>C</a:t>
            </a:r>
            <a:r>
              <a:rPr lang="en-US" sz="3200" dirty="0"/>
              <a:t>onv</a:t>
            </a:r>
            <a:r>
              <a:rPr lang="en-US" sz="3600" dirty="0"/>
              <a:t>N</a:t>
            </a:r>
            <a:r>
              <a:rPr lang="en-US" sz="3200" dirty="0"/>
              <a:t>ets</a:t>
            </a:r>
            <a:r>
              <a:rPr lang="en-US" sz="3600" dirty="0"/>
              <a:t> </a:t>
            </a:r>
            <a:r>
              <a:rPr lang="en-US" sz="3200" dirty="0"/>
              <a:t>for </a:t>
            </a:r>
            <a:r>
              <a:rPr lang="en-US" sz="3600" dirty="0"/>
              <a:t>V</a:t>
            </a:r>
            <a:r>
              <a:rPr lang="en-US" sz="3200" dirty="0"/>
              <a:t>isual</a:t>
            </a:r>
            <a:r>
              <a:rPr lang="en-US" sz="3600" dirty="0"/>
              <a:t> U</a:t>
            </a:r>
            <a:r>
              <a:rPr lang="en-US" sz="3200" dirty="0"/>
              <a:t>nderstanding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00A3A-7312-6D4C-B7FD-AF6FE922C2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66303" y="3744388"/>
            <a:ext cx="7096405" cy="464358"/>
          </a:xfrm>
        </p:spPr>
        <p:txBody>
          <a:bodyPr>
            <a:normAutofit/>
          </a:bodyPr>
          <a:lstStyle/>
          <a:p>
            <a:r>
              <a:rPr lang="en-US" sz="2000" dirty="0"/>
              <a:t>Thomas Robert</a:t>
            </a:r>
            <a:r>
              <a:rPr lang="en-US" sz="1800" dirty="0"/>
              <a:t> – 3 </a:t>
            </a:r>
            <a:r>
              <a:rPr lang="en-US" sz="1800" dirty="0" err="1"/>
              <a:t>octobre</a:t>
            </a:r>
            <a:r>
              <a:rPr lang="en-US" sz="1800" dirty="0"/>
              <a:t> 2019</a:t>
            </a:r>
            <a:endParaRPr lang="en-US" sz="2000" dirty="0"/>
          </a:p>
        </p:txBody>
      </p:sp>
      <p:sp>
        <p:nvSpPr>
          <p:cNvPr id="10" name="Subtitle 6">
            <a:extLst>
              <a:ext uri="{FF2B5EF4-FFF2-40B4-BE49-F238E27FC236}">
                <a16:creationId xmlns:a16="http://schemas.microsoft.com/office/drawing/2014/main" id="{92254FEC-F54C-9744-8155-8A1BD9F2E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6303" y="3064090"/>
            <a:ext cx="7289598" cy="631088"/>
          </a:xfrm>
        </p:spPr>
        <p:txBody>
          <a:bodyPr>
            <a:normAutofit lnSpcReduction="10000"/>
          </a:bodyPr>
          <a:lstStyle/>
          <a:p>
            <a:r>
              <a:rPr lang="en-US" sz="2000" dirty="0" err="1"/>
              <a:t>Amélioration</a:t>
            </a:r>
            <a:r>
              <a:rPr lang="en-US" sz="2000" dirty="0"/>
              <a:t> des </a:t>
            </a:r>
            <a:r>
              <a:rPr lang="en-US" sz="2000" dirty="0" err="1"/>
              <a:t>représentations</a:t>
            </a:r>
            <a:r>
              <a:rPr lang="en-US" sz="2000" dirty="0"/>
              <a:t> </a:t>
            </a:r>
            <a:r>
              <a:rPr lang="en-US" sz="2000" dirty="0" err="1"/>
              <a:t>latentes</a:t>
            </a:r>
            <a:r>
              <a:rPr lang="en-US" sz="2000" dirty="0"/>
              <a:t> des ConvNets</a:t>
            </a:r>
            <a:br>
              <a:rPr lang="en-US" sz="2000" dirty="0"/>
            </a:br>
            <a:r>
              <a:rPr lang="en-US" sz="2000" dirty="0"/>
              <a:t>pour </a:t>
            </a:r>
            <a:r>
              <a:rPr lang="en-US" sz="2000" dirty="0" err="1"/>
              <a:t>l'interprétation</a:t>
            </a:r>
            <a:r>
              <a:rPr lang="en-US" sz="2000" dirty="0"/>
              <a:t> de </a:t>
            </a:r>
            <a:r>
              <a:rPr lang="en-US" sz="2000" dirty="0" err="1"/>
              <a:t>données</a:t>
            </a:r>
            <a:r>
              <a:rPr lang="en-US" sz="2000" dirty="0"/>
              <a:t> </a:t>
            </a:r>
            <a:r>
              <a:rPr lang="en-US" sz="2000" dirty="0" err="1"/>
              <a:t>visuelles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74D31C7-8E1B-FD41-B79D-15ECF793A7AE}"/>
              </a:ext>
            </a:extLst>
          </p:cNvPr>
          <p:cNvSpPr txBox="1">
            <a:spLocks/>
          </p:cNvSpPr>
          <p:nvPr/>
        </p:nvSpPr>
        <p:spPr>
          <a:xfrm>
            <a:off x="1553778" y="4340935"/>
            <a:ext cx="5371119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None/>
              <a:tabLst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J</a:t>
            </a:r>
            <a:r>
              <a:rPr lang="en-US" sz="1800" b="1" dirty="0"/>
              <a:t>URY DE </a:t>
            </a:r>
            <a:r>
              <a:rPr lang="en-US" sz="2000" b="1" dirty="0"/>
              <a:t>T</a:t>
            </a:r>
            <a:r>
              <a:rPr lang="en-US" sz="1800" b="1" dirty="0"/>
              <a:t>HESE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BF1E6-33DC-E349-938E-7073084020DD}"/>
              </a:ext>
            </a:extLst>
          </p:cNvPr>
          <p:cNvSpPr txBox="1"/>
          <p:nvPr/>
        </p:nvSpPr>
        <p:spPr>
          <a:xfrm>
            <a:off x="1553777" y="4804717"/>
            <a:ext cx="1672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Rapporteurs</a:t>
            </a:r>
          </a:p>
          <a:p>
            <a:pPr algn="ctr"/>
            <a:r>
              <a:rPr lang="en-US" dirty="0"/>
              <a:t>Stéphane </a:t>
            </a:r>
            <a:r>
              <a:rPr lang="en-US" dirty="0" err="1"/>
              <a:t>Canu</a:t>
            </a:r>
            <a:endParaRPr lang="en-US" dirty="0"/>
          </a:p>
          <a:p>
            <a:pPr algn="ctr"/>
            <a:r>
              <a:rPr lang="en-US" dirty="0"/>
              <a:t>Greg Mori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6516B-3F1E-C945-B0AD-B90DEC654D36}"/>
              </a:ext>
            </a:extLst>
          </p:cNvPr>
          <p:cNvSpPr txBox="1"/>
          <p:nvPr/>
        </p:nvSpPr>
        <p:spPr>
          <a:xfrm>
            <a:off x="3301419" y="4804717"/>
            <a:ext cx="1896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Examinateurs</a:t>
            </a:r>
            <a:endParaRPr lang="en-US" b="1" dirty="0"/>
          </a:p>
          <a:p>
            <a:pPr algn="ctr"/>
            <a:r>
              <a:rPr lang="en-US" dirty="0"/>
              <a:t>Catherine </a:t>
            </a:r>
            <a:r>
              <a:rPr lang="en-US" dirty="0" err="1"/>
              <a:t>Achard</a:t>
            </a:r>
            <a:endParaRPr lang="en-US" dirty="0"/>
          </a:p>
          <a:p>
            <a:pPr algn="ctr"/>
            <a:r>
              <a:rPr lang="en-US" dirty="0"/>
              <a:t>Kartheek </a:t>
            </a:r>
            <a:r>
              <a:rPr lang="en-US" dirty="0" err="1"/>
              <a:t>Alahari</a:t>
            </a:r>
            <a:endParaRPr lang="en-US" dirty="0"/>
          </a:p>
          <a:p>
            <a:pPr algn="ctr"/>
            <a:r>
              <a:rPr lang="en-US" dirty="0"/>
              <a:t>David Picard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67427-56D2-304E-B8E4-6E1EBFDC64D2}"/>
              </a:ext>
            </a:extLst>
          </p:cNvPr>
          <p:cNvSpPr txBox="1"/>
          <p:nvPr/>
        </p:nvSpPr>
        <p:spPr>
          <a:xfrm>
            <a:off x="5273483" y="4804717"/>
            <a:ext cx="1651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Encadrants</a:t>
            </a:r>
            <a:endParaRPr lang="en-US" b="1" dirty="0"/>
          </a:p>
          <a:p>
            <a:pPr algn="ctr"/>
            <a:r>
              <a:rPr lang="en-US" dirty="0"/>
              <a:t>Matthieu Cord</a:t>
            </a:r>
          </a:p>
          <a:p>
            <a:pPr algn="ctr"/>
            <a:r>
              <a:rPr lang="en-US" dirty="0"/>
              <a:t>Nicolas </a:t>
            </a:r>
            <a:r>
              <a:rPr lang="en-US" dirty="0" err="1"/>
              <a:t>Thome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8914">
        <p:fade/>
      </p:transition>
    </mc:Choice>
    <mc:Fallback xmlns="">
      <p:transition advTm="891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E0C0-7366-4549-8BEC-6F3BF82D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 formulation and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6C3B4-643B-4043-A531-A2EF1A58B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288" y="3875072"/>
                <a:ext cx="8584763" cy="2700914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SHADE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ℓ,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endParaRPr lang="en-US" sz="12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ℓ,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b="1" dirty="0"/>
                  <a:t> is intractable</a:t>
                </a:r>
              </a:p>
              <a:p>
                <a:r>
                  <a:rPr lang="en-US" sz="2000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class</m:t>
                        </m:r>
                      </m:sub>
                    </m:sSub>
                  </m:oMath>
                </a14:m>
                <a:r>
                  <a:rPr lang="en-US" sz="2000" dirty="0"/>
                  <a:t> entropies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ℓ,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few samples per entropy</a:t>
                </a:r>
              </a:p>
              <a:p>
                <a:r>
                  <a:rPr lang="en-US" sz="2000" dirty="0"/>
                  <a:t>Complex estimation of entropies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6C3B4-643B-4043-A531-A2EF1A58B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288" y="3875072"/>
                <a:ext cx="8584763" cy="2700914"/>
              </a:xfrm>
              <a:blipFill>
                <a:blip r:embed="rId3"/>
                <a:stretch>
                  <a:fillRect l="-443" t="-40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46446-B353-304B-A6BB-C88FD4E6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29FF1-A9E2-594A-B21D-008ED9522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45" y="1380140"/>
            <a:ext cx="782761" cy="563804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11" name="Cube 10">
            <a:extLst>
              <a:ext uri="{FF2B5EF4-FFF2-40B4-BE49-F238E27FC236}">
                <a16:creationId xmlns:a16="http://schemas.microsoft.com/office/drawing/2014/main" id="{DE976922-C030-4748-8669-72097D655729}"/>
              </a:ext>
            </a:extLst>
          </p:cNvPr>
          <p:cNvSpPr/>
          <p:nvPr/>
        </p:nvSpPr>
        <p:spPr>
          <a:xfrm>
            <a:off x="3666444" y="1322512"/>
            <a:ext cx="422897" cy="657560"/>
          </a:xfrm>
          <a:prstGeom prst="cube">
            <a:avLst>
              <a:gd name="adj" fmla="val 3924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728C7BD-CB6C-104E-9B80-CE3C74ABFFFF}"/>
              </a:ext>
            </a:extLst>
          </p:cNvPr>
          <p:cNvSpPr/>
          <p:nvPr/>
        </p:nvSpPr>
        <p:spPr>
          <a:xfrm>
            <a:off x="4742014" y="1415275"/>
            <a:ext cx="463840" cy="511200"/>
          </a:xfrm>
          <a:prstGeom prst="cube">
            <a:avLst>
              <a:gd name="adj" fmla="val 34316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B6425F0-9704-1C4A-B83E-AD54D17D8A34}"/>
              </a:ext>
            </a:extLst>
          </p:cNvPr>
          <p:cNvSpPr/>
          <p:nvPr/>
        </p:nvSpPr>
        <p:spPr>
          <a:xfrm>
            <a:off x="6806808" y="1592806"/>
            <a:ext cx="805922" cy="88328"/>
          </a:xfrm>
          <a:prstGeom prst="cube">
            <a:avLst>
              <a:gd name="adj" fmla="val 27998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3377B8-8886-9F4A-92F3-137BF564218B}"/>
              </a:ext>
            </a:extLst>
          </p:cNvPr>
          <p:cNvSpPr txBox="1"/>
          <p:nvPr/>
        </p:nvSpPr>
        <p:spPr>
          <a:xfrm>
            <a:off x="5795372" y="1421030"/>
            <a:ext cx="343364" cy="270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B2E5386-E5BB-174A-ADAE-20A953F3176B}"/>
              </a:ext>
            </a:extLst>
          </p:cNvPr>
          <p:cNvSpPr/>
          <p:nvPr/>
        </p:nvSpPr>
        <p:spPr>
          <a:xfrm>
            <a:off x="7976246" y="1592806"/>
            <a:ext cx="101548" cy="85384"/>
          </a:xfrm>
          <a:prstGeom prst="cube">
            <a:avLst>
              <a:gd name="adj" fmla="val 27998"/>
            </a:avLst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38CDC0-A2E7-AF4A-8777-32B9260A7333}"/>
                  </a:ext>
                </a:extLst>
              </p:cNvPr>
              <p:cNvSpPr txBox="1"/>
              <p:nvPr/>
            </p:nvSpPr>
            <p:spPr>
              <a:xfrm>
                <a:off x="2723582" y="1040280"/>
                <a:ext cx="196079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38CDC0-A2E7-AF4A-8777-32B9260A7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582" y="1040280"/>
                <a:ext cx="196079" cy="261610"/>
              </a:xfrm>
              <a:prstGeom prst="rect">
                <a:avLst/>
              </a:prstGeom>
              <a:blipFill>
                <a:blip r:embed="rId5"/>
                <a:stretch>
                  <a:fillRect l="-17647" r="-1764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DAA450-715B-D448-AD7C-5380D1B095A1}"/>
                  </a:ext>
                </a:extLst>
              </p:cNvPr>
              <p:cNvSpPr txBox="1"/>
              <p:nvPr/>
            </p:nvSpPr>
            <p:spPr>
              <a:xfrm>
                <a:off x="3785292" y="1012699"/>
                <a:ext cx="290977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DAA450-715B-D448-AD7C-5380D1B09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292" y="1012699"/>
                <a:ext cx="290977" cy="261610"/>
              </a:xfrm>
              <a:prstGeom prst="rect">
                <a:avLst/>
              </a:prstGeom>
              <a:blipFill>
                <a:blip r:embed="rId6"/>
                <a:stretch>
                  <a:fillRect l="-12500" r="-416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8A31B5-B837-B04A-BC44-2CBFC1283E43}"/>
                  </a:ext>
                </a:extLst>
              </p:cNvPr>
              <p:cNvSpPr txBox="1"/>
              <p:nvPr/>
            </p:nvSpPr>
            <p:spPr>
              <a:xfrm>
                <a:off x="4876080" y="1110133"/>
                <a:ext cx="296043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8A31B5-B837-B04A-BC44-2CBFC1283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080" y="1110133"/>
                <a:ext cx="296043" cy="261610"/>
              </a:xfrm>
              <a:prstGeom prst="rect">
                <a:avLst/>
              </a:prstGeom>
              <a:blipFill>
                <a:blip r:embed="rId7"/>
                <a:stretch>
                  <a:fillRect l="-17391" r="-43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8B69B3-C2D2-4F4C-B29D-BD58C405A6AD}"/>
                  </a:ext>
                </a:extLst>
              </p:cNvPr>
              <p:cNvSpPr txBox="1"/>
              <p:nvPr/>
            </p:nvSpPr>
            <p:spPr>
              <a:xfrm>
                <a:off x="7128542" y="1279364"/>
                <a:ext cx="297133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8B69B3-C2D2-4F4C-B29D-BD58C405A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542" y="1279364"/>
                <a:ext cx="297133" cy="261610"/>
              </a:xfrm>
              <a:prstGeom prst="rect">
                <a:avLst/>
              </a:prstGeom>
              <a:blipFill>
                <a:blip r:embed="rId8"/>
                <a:stretch>
                  <a:fillRect l="-1200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686D96-10AC-CD42-995E-039392106DBD}"/>
                  </a:ext>
                </a:extLst>
              </p:cNvPr>
              <p:cNvSpPr txBox="1"/>
              <p:nvPr/>
            </p:nvSpPr>
            <p:spPr>
              <a:xfrm>
                <a:off x="7930722" y="1314128"/>
                <a:ext cx="189091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686D96-10AC-CD42-995E-039392106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722" y="1314128"/>
                <a:ext cx="189091" cy="261610"/>
              </a:xfrm>
              <a:prstGeom prst="rect">
                <a:avLst/>
              </a:prstGeom>
              <a:blipFill>
                <a:blip r:embed="rId9"/>
                <a:stretch>
                  <a:fillRect l="-26667" r="-20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30540-B7A4-904B-A512-A58708025EB3}"/>
              </a:ext>
            </a:extLst>
          </p:cNvPr>
          <p:cNvSpPr/>
          <p:nvPr/>
        </p:nvSpPr>
        <p:spPr>
          <a:xfrm>
            <a:off x="3666445" y="2537055"/>
            <a:ext cx="224175" cy="1016500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0B66433-EEB6-5D48-B7A2-189BE52613C3}"/>
              </a:ext>
            </a:extLst>
          </p:cNvPr>
          <p:cNvSpPr/>
          <p:nvPr/>
        </p:nvSpPr>
        <p:spPr>
          <a:xfrm>
            <a:off x="3666444" y="2535540"/>
            <a:ext cx="224175" cy="42954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C4E306-E52A-0746-8E8B-496E03AEFF6C}"/>
                  </a:ext>
                </a:extLst>
              </p:cNvPr>
              <p:cNvSpPr txBox="1"/>
              <p:nvPr/>
            </p:nvSpPr>
            <p:spPr>
              <a:xfrm>
                <a:off x="3478834" y="2169640"/>
                <a:ext cx="684033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C4E306-E52A-0746-8E8B-496E03AEF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834" y="2169640"/>
                <a:ext cx="684033" cy="261610"/>
              </a:xfrm>
              <a:prstGeom prst="rect">
                <a:avLst/>
              </a:prstGeom>
              <a:blipFill>
                <a:blip r:embed="rId10"/>
                <a:stretch>
                  <a:fillRect l="-545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1E11EF-F1D5-B745-A80A-F62A9A631A0C}"/>
                  </a:ext>
                </a:extLst>
              </p:cNvPr>
              <p:cNvSpPr txBox="1"/>
              <p:nvPr/>
            </p:nvSpPr>
            <p:spPr>
              <a:xfrm>
                <a:off x="3884495" y="3116367"/>
                <a:ext cx="78758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5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15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5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1E11EF-F1D5-B745-A80A-F62A9A631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495" y="3116367"/>
                <a:ext cx="787587" cy="230832"/>
              </a:xfrm>
              <a:prstGeom prst="rect">
                <a:avLst/>
              </a:prstGeom>
              <a:blipFill>
                <a:blip r:embed="rId11"/>
                <a:stretch>
                  <a:fillRect l="-476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2E50A0D-D74E-024C-A3BD-BBFEF1BCA049}"/>
              </a:ext>
            </a:extLst>
          </p:cNvPr>
          <p:cNvSpPr/>
          <p:nvPr/>
        </p:nvSpPr>
        <p:spPr>
          <a:xfrm>
            <a:off x="7093284" y="2537222"/>
            <a:ext cx="224175" cy="572455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2E4314-5A88-2344-962E-663F62D71732}"/>
                  </a:ext>
                </a:extLst>
              </p:cNvPr>
              <p:cNvSpPr txBox="1"/>
              <p:nvPr/>
            </p:nvSpPr>
            <p:spPr>
              <a:xfrm>
                <a:off x="6939663" y="2169640"/>
                <a:ext cx="623119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2E4314-5A88-2344-962E-663F62D71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663" y="2169640"/>
                <a:ext cx="623119" cy="261610"/>
              </a:xfrm>
              <a:prstGeom prst="rect">
                <a:avLst/>
              </a:prstGeom>
              <a:blipFill>
                <a:blip r:embed="rId12"/>
                <a:stretch>
                  <a:fillRect l="-1000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C78C38-B2ED-9944-B27E-5D31AF460708}"/>
                  </a:ext>
                </a:extLst>
              </p:cNvPr>
              <p:cNvSpPr txBox="1"/>
              <p:nvPr/>
            </p:nvSpPr>
            <p:spPr>
              <a:xfrm>
                <a:off x="934912" y="2590417"/>
                <a:ext cx="786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C78C38-B2ED-9944-B27E-5D31AF46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12" y="2590417"/>
                <a:ext cx="786360" cy="276999"/>
              </a:xfrm>
              <a:prstGeom prst="rect">
                <a:avLst/>
              </a:prstGeom>
              <a:blipFill>
                <a:blip r:embed="rId13"/>
                <a:stretch>
                  <a:fillRect l="-9524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B80BFD-DD0A-EC46-A6B5-83824250B196}"/>
                  </a:ext>
                </a:extLst>
              </p:cNvPr>
              <p:cNvSpPr txBox="1"/>
              <p:nvPr/>
            </p:nvSpPr>
            <p:spPr>
              <a:xfrm>
                <a:off x="871580" y="3184594"/>
                <a:ext cx="9130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B80BFD-DD0A-EC46-A6B5-83824250B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80" y="3184594"/>
                <a:ext cx="913024" cy="276999"/>
              </a:xfrm>
              <a:prstGeom prst="rect">
                <a:avLst/>
              </a:prstGeom>
              <a:blipFill>
                <a:blip r:embed="rId14"/>
                <a:stretch>
                  <a:fillRect l="-684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FB301BB-2E3D-334B-84A6-429DAECCF3AF}"/>
              </a:ext>
            </a:extLst>
          </p:cNvPr>
          <p:cNvSpPr/>
          <p:nvPr/>
        </p:nvSpPr>
        <p:spPr>
          <a:xfrm>
            <a:off x="4777810" y="2575334"/>
            <a:ext cx="224175" cy="870260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92C9785-2D56-0240-899B-C182A3618ED9}"/>
              </a:ext>
            </a:extLst>
          </p:cNvPr>
          <p:cNvSpPr/>
          <p:nvPr/>
        </p:nvSpPr>
        <p:spPr>
          <a:xfrm>
            <a:off x="4777809" y="2535540"/>
            <a:ext cx="224175" cy="42954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EAF56-64B7-7848-8786-2E01F57B1340}"/>
                  </a:ext>
                </a:extLst>
              </p:cNvPr>
              <p:cNvSpPr txBox="1"/>
              <p:nvPr/>
            </p:nvSpPr>
            <p:spPr>
              <a:xfrm>
                <a:off x="4613724" y="2169640"/>
                <a:ext cx="689098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EAF56-64B7-7848-8786-2E01F57B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24" y="2169640"/>
                <a:ext cx="689098" cy="261610"/>
              </a:xfrm>
              <a:prstGeom prst="rect">
                <a:avLst/>
              </a:prstGeom>
              <a:blipFill>
                <a:blip r:embed="rId15"/>
                <a:stretch>
                  <a:fillRect l="-535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37C697B9-60F3-8B43-8EE4-57A6529437EC}"/>
              </a:ext>
            </a:extLst>
          </p:cNvPr>
          <p:cNvSpPr txBox="1"/>
          <p:nvPr/>
        </p:nvSpPr>
        <p:spPr>
          <a:xfrm rot="16200000">
            <a:off x="3579060" y="314858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A2D2A"/>
                </a:solidFill>
                <a:latin typeface="Palatino" pitchFamily="2" charset="77"/>
                <a:ea typeface="Palatino" pitchFamily="2" charset="77"/>
              </a:rPr>
              <a:t>»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91866C-E92A-764D-8725-DF5AB1354F3E}"/>
              </a:ext>
            </a:extLst>
          </p:cNvPr>
          <p:cNvSpPr txBox="1"/>
          <p:nvPr/>
        </p:nvSpPr>
        <p:spPr>
          <a:xfrm rot="16200000">
            <a:off x="4692936" y="3041934"/>
            <a:ext cx="39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A2D2A"/>
                </a:solidFill>
                <a:latin typeface="Palatino" pitchFamily="2" charset="77"/>
                <a:ea typeface="Palatino" pitchFamily="2" charset="77"/>
              </a:rPr>
              <a:t>»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D51F4A-1767-564F-8B83-204DC0C58D8E}"/>
              </a:ext>
            </a:extLst>
          </p:cNvPr>
          <p:cNvSpPr txBox="1"/>
          <p:nvPr/>
        </p:nvSpPr>
        <p:spPr>
          <a:xfrm rot="16200000">
            <a:off x="7004967" y="2720687"/>
            <a:ext cx="39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A2D2A"/>
                </a:solidFill>
                <a:latin typeface="Palatino" pitchFamily="2" charset="77"/>
                <a:ea typeface="Palatino" pitchFamily="2" charset="77"/>
              </a:rPr>
              <a:t>»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D8298C2-95EA-D14B-8600-2E59310C3A03}"/>
              </a:ext>
            </a:extLst>
          </p:cNvPr>
          <p:cNvSpPr/>
          <p:nvPr/>
        </p:nvSpPr>
        <p:spPr>
          <a:xfrm>
            <a:off x="7093283" y="2535540"/>
            <a:ext cx="224175" cy="42954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F56D3C-8BB7-274F-91A2-D7086936268A}"/>
              </a:ext>
            </a:extLst>
          </p:cNvPr>
          <p:cNvSpPr txBox="1"/>
          <p:nvPr/>
        </p:nvSpPr>
        <p:spPr>
          <a:xfrm rot="16200000">
            <a:off x="5706225" y="3191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A2D2A"/>
                </a:solidFill>
                <a:latin typeface="Palatino" pitchFamily="2" charset="77"/>
                <a:ea typeface="Palatino" pitchFamily="2" charset="77"/>
              </a:rPr>
              <a:t>»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498432-737B-AF4C-965A-3D28BFD7006A}"/>
              </a:ext>
            </a:extLst>
          </p:cNvPr>
          <p:cNvSpPr txBox="1"/>
          <p:nvPr/>
        </p:nvSpPr>
        <p:spPr>
          <a:xfrm>
            <a:off x="5864647" y="2067273"/>
            <a:ext cx="343364" cy="270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8C118D-73E7-D44F-91E3-398BEEA55E9B}"/>
              </a:ext>
            </a:extLst>
          </p:cNvPr>
          <p:cNvSpPr/>
          <p:nvPr/>
        </p:nvSpPr>
        <p:spPr>
          <a:xfrm>
            <a:off x="5970348" y="3304648"/>
            <a:ext cx="2537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A2D2A"/>
                </a:solidFill>
                <a:ea typeface="Palatino" pitchFamily="2" charset="77"/>
              </a:rPr>
              <a:t>Effect of SHADE: Reduction of conditional entropy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7A418D-C438-6F46-A438-360016ED163F}"/>
              </a:ext>
            </a:extLst>
          </p:cNvPr>
          <p:cNvGrpSpPr/>
          <p:nvPr/>
        </p:nvGrpSpPr>
        <p:grpSpPr>
          <a:xfrm>
            <a:off x="723725" y="2542400"/>
            <a:ext cx="6593733" cy="1121133"/>
            <a:chOff x="1791512" y="3072487"/>
            <a:chExt cx="5472000" cy="112113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FE6A806-2EF5-9E4D-9DD6-784824B8E2AF}"/>
                </a:ext>
              </a:extLst>
            </p:cNvPr>
            <p:cNvCxnSpPr>
              <a:cxnSpLocks/>
            </p:cNvCxnSpPr>
            <p:nvPr/>
          </p:nvCxnSpPr>
          <p:spPr>
            <a:xfrm>
              <a:off x="1791512" y="3072487"/>
              <a:ext cx="5472000" cy="0"/>
            </a:xfrm>
            <a:prstGeom prst="line">
              <a:avLst/>
            </a:prstGeom>
            <a:ln w="22225" cap="rnd">
              <a:solidFill>
                <a:schemeClr val="bg2">
                  <a:lumMod val="75000"/>
                  <a:alpha val="3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E5BA76-A12D-5E40-A923-482CF8E3F421}"/>
                </a:ext>
              </a:extLst>
            </p:cNvPr>
            <p:cNvCxnSpPr>
              <a:cxnSpLocks/>
            </p:cNvCxnSpPr>
            <p:nvPr/>
          </p:nvCxnSpPr>
          <p:spPr>
            <a:xfrm>
              <a:off x="1791512" y="3479829"/>
              <a:ext cx="5472000" cy="0"/>
            </a:xfrm>
            <a:prstGeom prst="line">
              <a:avLst/>
            </a:prstGeom>
            <a:ln w="22225" cap="rnd">
              <a:solidFill>
                <a:schemeClr val="bg2">
                  <a:lumMod val="75000"/>
                  <a:alpha val="3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4DC2AD-DEAE-B94E-85AF-76B8762A1F0B}"/>
                </a:ext>
              </a:extLst>
            </p:cNvPr>
            <p:cNvCxnSpPr>
              <a:cxnSpLocks/>
            </p:cNvCxnSpPr>
            <p:nvPr/>
          </p:nvCxnSpPr>
          <p:spPr>
            <a:xfrm>
              <a:off x="1791512" y="4193620"/>
              <a:ext cx="3568791" cy="0"/>
            </a:xfrm>
            <a:prstGeom prst="line">
              <a:avLst/>
            </a:prstGeom>
            <a:ln w="22225" cap="rnd">
              <a:solidFill>
                <a:schemeClr val="bg2">
                  <a:lumMod val="75000"/>
                  <a:alpha val="3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41D6536-72EE-0548-9AB9-DB47C396016B}"/>
                  </a:ext>
                </a:extLst>
              </p:cNvPr>
              <p:cNvSpPr txBox="1"/>
              <p:nvPr/>
            </p:nvSpPr>
            <p:spPr>
              <a:xfrm>
                <a:off x="934912" y="2147218"/>
                <a:ext cx="7863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41D6536-72EE-0548-9AB9-DB47C396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12" y="2147218"/>
                <a:ext cx="786360" cy="276999"/>
              </a:xfrm>
              <a:prstGeom prst="rect">
                <a:avLst/>
              </a:prstGeom>
              <a:blipFill>
                <a:blip r:embed="rId16"/>
                <a:stretch>
                  <a:fillRect l="-952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29C604-2190-2D41-8948-34B2ADFB8C0F}"/>
                  </a:ext>
                </a:extLst>
              </p:cNvPr>
              <p:cNvSpPr txBox="1"/>
              <p:nvPr/>
            </p:nvSpPr>
            <p:spPr>
              <a:xfrm>
                <a:off x="3910724" y="2636857"/>
                <a:ext cx="786360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15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5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5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29C604-2190-2D41-8948-34B2ADFB8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724" y="2636857"/>
                <a:ext cx="786360" cy="230832"/>
              </a:xfrm>
              <a:prstGeom prst="rect">
                <a:avLst/>
              </a:prstGeom>
              <a:blipFill>
                <a:blip r:embed="rId17"/>
                <a:stretch>
                  <a:fillRect l="-793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54747">
        <p:fade/>
      </p:transition>
    </mc:Choice>
    <mc:Fallback xmlns="">
      <p:transition advTm="5474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E0C0-7366-4549-8BEC-6F3BF82D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Workarounds</a:t>
            </a:r>
            <a:r>
              <a:rPr lang="en-US" sz="2200" dirty="0"/>
              <a:t> – Binary model and variance approx.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6C3B4-643B-4043-A531-A2EF1A58B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1175657"/>
            <a:ext cx="7961971" cy="532846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1900" dirty="0"/>
              <a:t>Each neuron acts as a binary detector of a specific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46446-B353-304B-A6BB-C88FD4E6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10</a:t>
            </a:fld>
            <a:endParaRPr lang="fr-FR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5D2D36-3B14-AA4D-A155-7FA68BA20F65}"/>
              </a:ext>
            </a:extLst>
          </p:cNvPr>
          <p:cNvGrpSpPr/>
          <p:nvPr/>
        </p:nvGrpSpPr>
        <p:grpSpPr>
          <a:xfrm>
            <a:off x="840397" y="1734922"/>
            <a:ext cx="7471317" cy="1759265"/>
            <a:chOff x="591015" y="4880922"/>
            <a:chExt cx="7471317" cy="175926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A0173C-0ACC-6743-A26F-261191FE9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936"/>
            <a:stretch/>
          </p:blipFill>
          <p:spPr>
            <a:xfrm>
              <a:off x="591015" y="4880922"/>
              <a:ext cx="7471317" cy="17592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2FA867-2832-DD48-BC4F-0FEF7901B784}"/>
                </a:ext>
              </a:extLst>
            </p:cNvPr>
            <p:cNvSpPr txBox="1"/>
            <p:nvPr/>
          </p:nvSpPr>
          <p:spPr>
            <a:xfrm>
              <a:off x="6426230" y="6035004"/>
              <a:ext cx="344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2FB2DF-B830-7042-B323-41FF1D7854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22" t="60713" r="49041" b="22086"/>
          <a:stretch/>
        </p:blipFill>
        <p:spPr>
          <a:xfrm>
            <a:off x="5365722" y="2810992"/>
            <a:ext cx="656907" cy="660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9C848F-15C5-3942-B361-F14B24357C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42" t="60713" r="40621" b="22086"/>
          <a:stretch/>
        </p:blipFill>
        <p:spPr>
          <a:xfrm>
            <a:off x="6018705" y="2814090"/>
            <a:ext cx="656907" cy="660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70E7AE-312B-F14D-BFF5-32A64A450A90}"/>
                  </a:ext>
                </a:extLst>
              </p:cNvPr>
              <p:cNvSpPr txBox="1"/>
              <p:nvPr/>
            </p:nvSpPr>
            <p:spPr>
              <a:xfrm>
                <a:off x="4163547" y="2465206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70E7AE-312B-F14D-BFF5-32A64A450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47" y="2465206"/>
                <a:ext cx="47070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FC2808-B0E8-BB4D-B672-554502DB9E37}"/>
                  </a:ext>
                </a:extLst>
              </p:cNvPr>
              <p:cNvSpPr txBox="1"/>
              <p:nvPr/>
            </p:nvSpPr>
            <p:spPr>
              <a:xfrm>
                <a:off x="4801217" y="2465206"/>
                <a:ext cx="476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FC2808-B0E8-BB4D-B672-554502DB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217" y="2465206"/>
                <a:ext cx="47602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8FD4D8-8197-7240-ACE5-3393B72ADD48}"/>
                  </a:ext>
                </a:extLst>
              </p:cNvPr>
              <p:cNvSpPr txBox="1"/>
              <p:nvPr/>
            </p:nvSpPr>
            <p:spPr>
              <a:xfrm>
                <a:off x="5437223" y="2469130"/>
                <a:ext cx="476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8FD4D8-8197-7240-ACE5-3393B72AD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23" y="2469130"/>
                <a:ext cx="476028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A4C0E8-CFA1-9942-AC10-E5ACF01441F9}"/>
                  </a:ext>
                </a:extLst>
              </p:cNvPr>
              <p:cNvSpPr txBox="1"/>
              <p:nvPr/>
            </p:nvSpPr>
            <p:spPr>
              <a:xfrm>
                <a:off x="6109144" y="2480671"/>
                <a:ext cx="476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effectLst>
                                <a:glow rad="508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A4C0E8-CFA1-9942-AC10-E5ACF0144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144" y="2480671"/>
                <a:ext cx="476028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172AC1C-92C3-B24D-A321-8FF415F9BCCC}"/>
              </a:ext>
            </a:extLst>
          </p:cNvPr>
          <p:cNvSpPr txBox="1"/>
          <p:nvPr/>
        </p:nvSpPr>
        <p:spPr>
          <a:xfrm>
            <a:off x="930306" y="2954915"/>
            <a:ext cx="3191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0" i="1">
                <a:effectLst>
                  <a:glow rad="50800">
                    <a:schemeClr val="bg1"/>
                  </a:glo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en-US" sz="1600" i="0" dirty="0">
                <a:latin typeface="+mn-lt"/>
              </a:rPr>
              <a:t>Examples of patterns represented: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2D1E78-9114-234D-A673-C87F33267932}"/>
                  </a:ext>
                </a:extLst>
              </p:cNvPr>
              <p:cNvSpPr txBox="1"/>
              <p:nvPr/>
            </p:nvSpPr>
            <p:spPr>
              <a:xfrm>
                <a:off x="1209886" y="5090127"/>
                <a:ext cx="5818772" cy="763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SHADE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2D1E78-9114-234D-A673-C87F33267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886" y="5090127"/>
                <a:ext cx="5818772" cy="763029"/>
              </a:xfrm>
              <a:prstGeom prst="rect">
                <a:avLst/>
              </a:prstGeom>
              <a:blipFill>
                <a:blip r:embed="rId10"/>
                <a:stretch>
                  <a:fillRect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F4151910-8E89-AE4A-8358-729CA2262D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917" y="3595752"/>
                <a:ext cx="7961971" cy="314122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22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205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9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7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6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500"/>
                  </a:spcBef>
                </a:pPr>
                <a:r>
                  <a:rPr lang="en-US" sz="1900" dirty="0"/>
                  <a:t>We model this detection with a binomial var.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br>
                  <a:rPr lang="en-US" sz="190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9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9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9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=1|</m:t>
                                </m:r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        </m:t>
                            </m:r>
                            <m:func>
                              <m:funcPr>
                                <m:ctrlP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90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sigmoid</m:t>
                                </m:r>
                              </m:fName>
                              <m:e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e>
                            <m:r>
                              <a:rPr lang="en-US" sz="19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=0|</m:t>
                                </m:r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func>
                              <m:funcPr>
                                <m:ctrlP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90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sigmoid</m:t>
                                </m:r>
                              </m:fName>
                              <m:e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19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en-US" sz="1900" dirty="0"/>
              </a:p>
              <a:p>
                <a:pPr marL="0" indent="0">
                  <a:lnSpc>
                    <a:spcPct val="100000"/>
                  </a:lnSpc>
                  <a:spcBef>
                    <a:spcPts val="500"/>
                  </a:spcBef>
                  <a:buNone/>
                </a:pPr>
                <a:endParaRPr lang="en-US" sz="3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</a:pPr>
                <a14:m>
                  <m:oMath xmlns:m="http://schemas.openxmlformats.org/officeDocument/2006/math">
                    <m:r>
                      <a:rPr lang="en-US" sz="19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900" dirty="0">
                    <a:solidFill>
                      <a:schemeClr val="accent6">
                        <a:lumMod val="75000"/>
                      </a:schemeClr>
                    </a:solidFill>
                  </a:rPr>
                  <a:t> contains all the information of 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900" dirty="0">
                    <a:solidFill>
                      <a:schemeClr val="accent6">
                        <a:lumMod val="75000"/>
                      </a:schemeClr>
                    </a:solidFill>
                  </a:rPr>
                  <a:t> useful to predict 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9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500"/>
                  </a:spcBef>
                  <a:buNone/>
                </a:pPr>
                <a:endParaRPr lang="en-US" sz="40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</a:pPr>
                <a:r>
                  <a:rPr lang="en-US" sz="1900" dirty="0"/>
                  <a:t>Entropy can be</a:t>
                </a:r>
                <a:br>
                  <a:rPr lang="en-US" sz="1900" dirty="0"/>
                </a:br>
                <a:r>
                  <a:rPr lang="en-US" sz="1900" dirty="0">
                    <a:solidFill>
                      <a:schemeClr val="accent4">
                        <a:lumMod val="50000"/>
                      </a:schemeClr>
                    </a:solidFill>
                  </a:rPr>
                  <a:t>approximated by</a:t>
                </a:r>
                <a:br>
                  <a:rPr lang="en-US" sz="1900" dirty="0">
                    <a:solidFill>
                      <a:schemeClr val="accent4">
                        <a:lumMod val="50000"/>
                      </a:schemeClr>
                    </a:solidFill>
                  </a:rPr>
                </a:br>
                <a:r>
                  <a:rPr lang="en-US" sz="1900" dirty="0">
                    <a:solidFill>
                      <a:schemeClr val="accent4">
                        <a:lumMod val="50000"/>
                      </a:schemeClr>
                    </a:solidFill>
                  </a:rPr>
                  <a:t>variance</a:t>
                </a: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F4151910-8E89-AE4A-8358-729CA2262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17" y="3595752"/>
                <a:ext cx="7961971" cy="3141224"/>
              </a:xfrm>
              <a:prstGeom prst="rect">
                <a:avLst/>
              </a:prstGeom>
              <a:blipFill>
                <a:blip r:embed="rId11"/>
                <a:stretch>
                  <a:fillRect l="-318" t="-36290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1D516D-A842-A64C-B3DD-6E77217C0662}"/>
                  </a:ext>
                </a:extLst>
              </p:cNvPr>
              <p:cNvSpPr txBox="1"/>
              <p:nvPr/>
            </p:nvSpPr>
            <p:spPr>
              <a:xfrm>
                <a:off x="1209886" y="5090127"/>
                <a:ext cx="6906955" cy="795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SHADE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1D516D-A842-A64C-B3DD-6E77217C0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886" y="5090127"/>
                <a:ext cx="6906955" cy="795154"/>
              </a:xfrm>
              <a:prstGeom prst="rect">
                <a:avLst/>
              </a:prstGeom>
              <a:blipFill>
                <a:blip r:embed="rId12"/>
                <a:stretch>
                  <a:fillRect t="-117460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F058C1-3BDA-6D4D-92CD-4F172FA7F1D7}"/>
                  </a:ext>
                </a:extLst>
              </p:cNvPr>
              <p:cNvSpPr txBox="1"/>
              <p:nvPr/>
            </p:nvSpPr>
            <p:spPr>
              <a:xfrm>
                <a:off x="1209886" y="5090127"/>
                <a:ext cx="7101816" cy="1620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SHADE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m:rPr>
                          <m:aln/>
                        </m:rP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borderBox>
                        <m:borderBox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  <m:r>
                                <a:rPr lang="en-US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nary>
                        </m:e>
                      </m:border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F058C1-3BDA-6D4D-92CD-4F172FA7F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886" y="5090127"/>
                <a:ext cx="7101816" cy="1620700"/>
              </a:xfrm>
              <a:prstGeom prst="rect">
                <a:avLst/>
              </a:prstGeom>
              <a:blipFill>
                <a:blip r:embed="rId13"/>
                <a:stretch>
                  <a:fillRect t="-57813" b="-74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15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79919">
        <p:fade/>
      </p:transition>
    </mc:Choice>
    <mc:Fallback xmlns="">
      <p:transition advTm="799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4E08-5477-A648-AE2B-A577227A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C5378-0A68-794E-8AE9-281C4D715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1015" y="1175657"/>
                <a:ext cx="7961971" cy="470975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/>
                  <a:t>SHADE formulation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endParaRPr lang="en-US" sz="1000" b="1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SHADE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ℓ,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𝒱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ar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ℓ,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borderBox>
                        <m:border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SHADE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US" sz="200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ℓ,</m:t>
                                                  </m:r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sz="2000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ℓ,</m:t>
                                                  </m:r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schemeClr val="accent1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accent1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  <m:sSup>
                                    <m:sSupPr>
                                      <m:ctrlPr>
                                        <a:rPr lang="en-US" sz="2000" i="1" smtClean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4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accent4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accent4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ℓ,</m:t>
                                              </m:r>
                                              <m:r>
                                                <a:rPr lang="en-US" sz="2000" i="1">
                                                  <a:solidFill>
                                                    <a:schemeClr val="accent4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accent4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4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  <m:r>
                                            <a:rPr lang="en-US" sz="20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4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accent4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accent4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ℓ,</m:t>
                                              </m:r>
                                              <m:r>
                                                <a:rPr lang="en-US" sz="2000" i="1">
                                                  <a:solidFill>
                                                    <a:schemeClr val="accent4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accent4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borderBox>
                    </m:oMath>
                  </m:oMathPara>
                </a14:m>
                <a:br>
                  <a:rPr lang="en-US" sz="20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ℓ,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with a moving average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b="1" dirty="0"/>
                  <a:t>Training loss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lim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𝒟</m:t>
                          </m:r>
                        </m:lim>
                      </m:limLow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classif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SHADE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C5378-0A68-794E-8AE9-281C4D715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1015" y="1175657"/>
                <a:ext cx="7961971" cy="4709754"/>
              </a:xfrm>
              <a:blipFill>
                <a:blip r:embed="rId3"/>
                <a:stretch>
                  <a:fillRect t="-7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D77C8-D58D-2143-BFBB-DB86C93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409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7639">
        <p:fade/>
      </p:transition>
    </mc:Choice>
    <mc:Fallback xmlns="">
      <p:transition advTm="27639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3BE9-E413-A84F-96F5-E5CC8E72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r>
              <a:rPr lang="en-US" sz="2200" dirty="0"/>
              <a:t> – Comparison to state of the art on CIFAR-10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394E0-FA5F-E24B-B954-0E268E157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02" y="1846067"/>
            <a:ext cx="7961971" cy="11260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Evaluated for </a:t>
            </a:r>
            <a:r>
              <a:rPr lang="en-US" b="1" dirty="0"/>
              <a:t>classification</a:t>
            </a:r>
            <a:r>
              <a:rPr lang="en-US" dirty="0"/>
              <a:t> on</a:t>
            </a:r>
            <a:r>
              <a:rPr lang="en-US" b="1" dirty="0"/>
              <a:t> CIFAR-10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Applied on 4 standard deep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9D62B-E190-AC48-91D8-AC55D164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7">
                <a:extLst>
                  <a:ext uri="{FF2B5EF4-FFF2-40B4-BE49-F238E27FC236}">
                    <a16:creationId xmlns:a16="http://schemas.microsoft.com/office/drawing/2014/main" id="{B2B0984C-EF40-0E4F-A5EE-3477EDF366C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64007809"/>
                  </p:ext>
                </p:extLst>
              </p:nvPr>
            </p:nvGraphicFramePr>
            <p:xfrm>
              <a:off x="1350358" y="3580018"/>
              <a:ext cx="6191164" cy="2560320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2153429">
                      <a:extLst>
                        <a:ext uri="{9D8B030D-6E8A-4147-A177-3AD203B41FA5}">
                          <a16:colId xmlns:a16="http://schemas.microsoft.com/office/drawing/2014/main" val="1933822985"/>
                        </a:ext>
                      </a:extLst>
                    </a:gridCol>
                    <a:gridCol w="922912">
                      <a:extLst>
                        <a:ext uri="{9D8B030D-6E8A-4147-A177-3AD203B41FA5}">
                          <a16:colId xmlns:a16="http://schemas.microsoft.com/office/drawing/2014/main" val="2015769578"/>
                        </a:ext>
                      </a:extLst>
                    </a:gridCol>
                    <a:gridCol w="980592">
                      <a:extLst>
                        <a:ext uri="{9D8B030D-6E8A-4147-A177-3AD203B41FA5}">
                          <a16:colId xmlns:a16="http://schemas.microsoft.com/office/drawing/2014/main" val="3815666242"/>
                        </a:ext>
                      </a:extLst>
                    </a:gridCol>
                    <a:gridCol w="951752">
                      <a:extLst>
                        <a:ext uri="{9D8B030D-6E8A-4147-A177-3AD203B41FA5}">
                          <a16:colId xmlns:a16="http://schemas.microsoft.com/office/drawing/2014/main" val="2631525312"/>
                        </a:ext>
                      </a:extLst>
                    </a:gridCol>
                    <a:gridCol w="1182479">
                      <a:extLst>
                        <a:ext uri="{9D8B030D-6E8A-4147-A177-3AD203B41FA5}">
                          <a16:colId xmlns:a16="http://schemas.microsoft.com/office/drawing/2014/main" val="3148941728"/>
                        </a:ext>
                      </a:extLst>
                    </a:gridCol>
                  </a:tblGrid>
                  <a:tr h="241441">
                    <a:tc>
                      <a:txBody>
                        <a:bodyPr/>
                        <a:lstStyle/>
                        <a:p>
                          <a:pPr algn="l" fontAlgn="b"/>
                          <a:endParaRPr lang="fr-FR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MLP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 err="1"/>
                            <a:t>AlexNet</a:t>
                          </a:r>
                          <a:r>
                            <a:rPr lang="fr-FR" dirty="0"/>
                            <a:t>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 err="1"/>
                            <a:t>ResNet</a:t>
                          </a:r>
                          <a:r>
                            <a:rPr lang="fr-FR" dirty="0"/>
                            <a:t>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 err="1"/>
                            <a:t>Inception</a:t>
                          </a:r>
                          <a:endParaRPr lang="fr-FR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1184553"/>
                      </a:ext>
                    </a:extLst>
                  </a:tr>
                  <a:tr h="23907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dirty="0"/>
                            <a:t>No </a:t>
                          </a:r>
                          <a:r>
                            <a:rPr lang="fr-FR" dirty="0" err="1"/>
                            <a:t>regul</a:t>
                          </a:r>
                          <a:r>
                            <a:rPr lang="fr-FR" dirty="0"/>
                            <a:t>.       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/>
                            <a:t>62.38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/>
                            <a:t>83.25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89.84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90.97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9518309"/>
                      </a:ext>
                    </a:extLst>
                  </a:tr>
                  <a:tr h="2390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err="1"/>
                            <a:t>Weight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decay</a:t>
                          </a:r>
                          <a:endParaRPr lang="fr-FR" sz="1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62.69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83.54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/>
                            <a:t>91.71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91.87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2357385"/>
                      </a:ext>
                    </a:extLst>
                  </a:tr>
                  <a:tr h="23907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dirty="0" err="1"/>
                            <a:t>Entropy</a:t>
                          </a:r>
                          <a:r>
                            <a:rPr lang="fr-FR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ℋ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endParaRPr lang="fr-FR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63.70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83.61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91.72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/>
                            <a:t>91.83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25274741"/>
                      </a:ext>
                    </a:extLst>
                  </a:tr>
                  <a:tr h="2390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Dropout</a:t>
                          </a:r>
                          <a:endParaRPr lang="fr-FR" sz="1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65.37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85.95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89.94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91.11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49683659"/>
                      </a:ext>
                    </a:extLst>
                  </a:tr>
                  <a:tr h="23907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dirty="0"/>
                            <a:t>SHADE           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66.05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85.45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92.15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93.28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7570607"/>
                      </a:ext>
                    </a:extLst>
                  </a:tr>
                  <a:tr h="23907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dirty="0"/>
                            <a:t>SHADE + Dropout 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66.12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86.71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 92.03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 92.51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2514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7">
                <a:extLst>
                  <a:ext uri="{FF2B5EF4-FFF2-40B4-BE49-F238E27FC236}">
                    <a16:creationId xmlns:a16="http://schemas.microsoft.com/office/drawing/2014/main" id="{B2B0984C-EF40-0E4F-A5EE-3477EDF366C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64007809"/>
                  </p:ext>
                </p:extLst>
              </p:nvPr>
            </p:nvGraphicFramePr>
            <p:xfrm>
              <a:off x="1350358" y="3580018"/>
              <a:ext cx="6191164" cy="2560320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2153429">
                      <a:extLst>
                        <a:ext uri="{9D8B030D-6E8A-4147-A177-3AD203B41FA5}">
                          <a16:colId xmlns:a16="http://schemas.microsoft.com/office/drawing/2014/main" val="1933822985"/>
                        </a:ext>
                      </a:extLst>
                    </a:gridCol>
                    <a:gridCol w="922912">
                      <a:extLst>
                        <a:ext uri="{9D8B030D-6E8A-4147-A177-3AD203B41FA5}">
                          <a16:colId xmlns:a16="http://schemas.microsoft.com/office/drawing/2014/main" val="2015769578"/>
                        </a:ext>
                      </a:extLst>
                    </a:gridCol>
                    <a:gridCol w="980592">
                      <a:extLst>
                        <a:ext uri="{9D8B030D-6E8A-4147-A177-3AD203B41FA5}">
                          <a16:colId xmlns:a16="http://schemas.microsoft.com/office/drawing/2014/main" val="3815666242"/>
                        </a:ext>
                      </a:extLst>
                    </a:gridCol>
                    <a:gridCol w="951752">
                      <a:extLst>
                        <a:ext uri="{9D8B030D-6E8A-4147-A177-3AD203B41FA5}">
                          <a16:colId xmlns:a16="http://schemas.microsoft.com/office/drawing/2014/main" val="2631525312"/>
                        </a:ext>
                      </a:extLst>
                    </a:gridCol>
                    <a:gridCol w="1182479">
                      <a:extLst>
                        <a:ext uri="{9D8B030D-6E8A-4147-A177-3AD203B41FA5}">
                          <a16:colId xmlns:a16="http://schemas.microsoft.com/office/drawing/2014/main" val="314894172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endParaRPr lang="fr-FR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MLP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 err="1"/>
                            <a:t>AlexNet</a:t>
                          </a:r>
                          <a:r>
                            <a:rPr lang="fr-FR" dirty="0"/>
                            <a:t>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 err="1"/>
                            <a:t>ResNet</a:t>
                          </a:r>
                          <a:r>
                            <a:rPr lang="fr-FR" dirty="0"/>
                            <a:t>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 err="1"/>
                            <a:t>Inception</a:t>
                          </a:r>
                          <a:endParaRPr lang="fr-FR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1184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dirty="0"/>
                            <a:t>No </a:t>
                          </a:r>
                          <a:r>
                            <a:rPr lang="fr-FR" dirty="0" err="1"/>
                            <a:t>regul</a:t>
                          </a:r>
                          <a:r>
                            <a:rPr lang="fr-FR" dirty="0"/>
                            <a:t>.       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/>
                            <a:t>62.38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/>
                            <a:t>83.25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89.84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90.97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95183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err="1"/>
                            <a:t>Weight</a:t>
                          </a:r>
                          <a:r>
                            <a:rPr lang="fr-FR" dirty="0"/>
                            <a:t> </a:t>
                          </a:r>
                          <a:r>
                            <a:rPr lang="fr-FR" dirty="0" err="1"/>
                            <a:t>decay</a:t>
                          </a:r>
                          <a:endParaRPr lang="fr-FR" sz="1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62.69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83.54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/>
                            <a:t>91.71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91.87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23573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6897" r="-187647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63.70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83.61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91.72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/>
                            <a:t>91.83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252747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Dropout</a:t>
                          </a:r>
                          <a:endParaRPr lang="fr-FR" sz="1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65.37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85.95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89.94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91.11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496836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dirty="0"/>
                            <a:t>SHADE           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66.05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85.45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92.15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93.28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75706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dirty="0"/>
                            <a:t>SHADE + Dropout 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66.12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86.71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 92.03 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 92.51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25149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B10871-CEB0-F644-96CD-4CF2C452985B}"/>
              </a:ext>
            </a:extLst>
          </p:cNvPr>
          <p:cNvSpPr txBox="1"/>
          <p:nvPr/>
        </p:nvSpPr>
        <p:spPr>
          <a:xfrm>
            <a:off x="1350358" y="3140626"/>
            <a:ext cx="619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Test set accuracy for different regularization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856DBE-DC3D-DD42-8ABD-0171C8E93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092" y="1174755"/>
            <a:ext cx="3885696" cy="52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4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53975">
        <p:fade/>
      </p:transition>
    </mc:Choice>
    <mc:Fallback xmlns="">
      <p:transition advTm="5397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3BE9-E413-A84F-96F5-E5CC8E72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r>
              <a:rPr lang="en-US" sz="2200" dirty="0"/>
              <a:t> – Limited training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9D62B-E190-AC48-91D8-AC55D164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847612-81ED-C94D-85DA-976106E7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4" y="1628319"/>
            <a:ext cx="8603673" cy="7566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48647-55F9-D545-91A5-21DC434403B1}"/>
              </a:ext>
            </a:extLst>
          </p:cNvPr>
          <p:cNvSpPr txBox="1"/>
          <p:nvPr/>
        </p:nvSpPr>
        <p:spPr>
          <a:xfrm>
            <a:off x="2937578" y="1129293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of MNIST-M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5F434-FF23-754B-A354-4143EC99A5E3}"/>
              </a:ext>
            </a:extLst>
          </p:cNvPr>
          <p:cNvSpPr txBox="1"/>
          <p:nvPr/>
        </p:nvSpPr>
        <p:spPr>
          <a:xfrm>
            <a:off x="2791789" y="2809423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Accuracy with limited train 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2EB4F-931A-2244-8FD9-BEC431DC3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95" r="52124"/>
          <a:stretch/>
        </p:blipFill>
        <p:spPr>
          <a:xfrm>
            <a:off x="1964728" y="3178755"/>
            <a:ext cx="4576665" cy="268596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0DECF1-E9B1-C643-A9C3-6A538FEA5E2A}"/>
              </a:ext>
            </a:extLst>
          </p:cNvPr>
          <p:cNvGrpSpPr/>
          <p:nvPr/>
        </p:nvGrpSpPr>
        <p:grpSpPr>
          <a:xfrm>
            <a:off x="6673655" y="3985862"/>
            <a:ext cx="1231327" cy="557589"/>
            <a:chOff x="6206422" y="4627434"/>
            <a:chExt cx="1547886" cy="70093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6E94D-6A42-324E-B81D-7DC48FA8E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046" t="468" r="51109" b="87161"/>
            <a:stretch/>
          </p:blipFill>
          <p:spPr>
            <a:xfrm>
              <a:off x="6206422" y="4627434"/>
              <a:ext cx="1547886" cy="3181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AA113F-DD7D-BD4C-92FE-02D7C5E17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529" t="2306" r="29045" b="87162"/>
            <a:stretch/>
          </p:blipFill>
          <p:spPr>
            <a:xfrm>
              <a:off x="6206422" y="5057496"/>
              <a:ext cx="1437180" cy="270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73423">
        <p:fade/>
      </p:transition>
    </mc:Choice>
    <mc:Fallback xmlns="">
      <p:transition advTm="7342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374C-AC17-ED43-BBA6-3DF126A0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58" y="522095"/>
            <a:ext cx="7393259" cy="1934478"/>
          </a:xfrm>
        </p:spPr>
        <p:txBody>
          <a:bodyPr/>
          <a:lstStyle/>
          <a:p>
            <a:r>
              <a:rPr lang="en-US" dirty="0"/>
              <a:t>Semi-Supervised Learning</a:t>
            </a:r>
            <a:br>
              <a:rPr lang="en-US" dirty="0"/>
            </a:br>
            <a:br>
              <a:rPr lang="en-US" sz="900" dirty="0"/>
            </a:br>
            <a:r>
              <a:rPr lang="en-US" sz="3200" dirty="0" err="1">
                <a:latin typeface="+mn-lt"/>
              </a:rPr>
              <a:t>HybridNet</a:t>
            </a:r>
            <a:r>
              <a:rPr lang="en-US" sz="3200" dirty="0">
                <a:latin typeface="+mn-lt"/>
              </a:rPr>
              <a:t>: Classification and Reconstruction Cooperation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D1AB9-5688-1741-8286-779F0EC6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333827-9ABC-9146-B29F-A59A8C887A59}"/>
              </a:ext>
            </a:extLst>
          </p:cNvPr>
          <p:cNvSpPr txBox="1">
            <a:spLocks/>
          </p:cNvSpPr>
          <p:nvPr/>
        </p:nvSpPr>
        <p:spPr>
          <a:xfrm>
            <a:off x="6327954" y="6098492"/>
            <a:ext cx="1400788" cy="374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>
                <a:solidFill>
                  <a:schemeClr val="bg1">
                    <a:alpha val="50000"/>
                  </a:schemeClr>
                </a:solidFill>
              </a:rPr>
              <a:t>DualDis</a:t>
            </a:r>
            <a:endParaRPr lang="en-US" sz="18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B14F1A-50D1-8E4D-ADDD-0A777F4A3ABC}"/>
              </a:ext>
            </a:extLst>
          </p:cNvPr>
          <p:cNvSpPr/>
          <p:nvPr/>
        </p:nvSpPr>
        <p:spPr>
          <a:xfrm>
            <a:off x="6854013" y="3856307"/>
            <a:ext cx="349200" cy="3492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shade val="50000"/>
                <a:alpha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2BF414-E7DE-C440-A109-16E723EC68C3}"/>
              </a:ext>
            </a:extLst>
          </p:cNvPr>
          <p:cNvSpPr/>
          <p:nvPr/>
        </p:nvSpPr>
        <p:spPr>
          <a:xfrm>
            <a:off x="6854013" y="4951114"/>
            <a:ext cx="349200" cy="349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9810B3-196C-F14A-8FBF-2ECED9707229}"/>
              </a:ext>
            </a:extLst>
          </p:cNvPr>
          <p:cNvSpPr/>
          <p:nvPr/>
        </p:nvSpPr>
        <p:spPr>
          <a:xfrm>
            <a:off x="6854013" y="5699902"/>
            <a:ext cx="349200" cy="34920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shade val="50000"/>
                <a:alpha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7E3A06E-1CAE-DA46-922A-E74CC92E0BB5}"/>
              </a:ext>
            </a:extLst>
          </p:cNvPr>
          <p:cNvSpPr/>
          <p:nvPr/>
        </p:nvSpPr>
        <p:spPr>
          <a:xfrm flipV="1">
            <a:off x="2992214" y="4029321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9001319-3725-D045-B332-8D6534F09155}"/>
              </a:ext>
            </a:extLst>
          </p:cNvPr>
          <p:cNvSpPr/>
          <p:nvPr/>
        </p:nvSpPr>
        <p:spPr>
          <a:xfrm flipV="1">
            <a:off x="2992214" y="5516474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A3ECC88-86E6-B648-97DE-722939AD5ADD}"/>
              </a:ext>
            </a:extLst>
          </p:cNvPr>
          <p:cNvSpPr/>
          <p:nvPr/>
        </p:nvSpPr>
        <p:spPr>
          <a:xfrm>
            <a:off x="2992214" y="4403329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A238E84-85F3-B241-AC13-55F0DF561B3F}"/>
              </a:ext>
            </a:extLst>
          </p:cNvPr>
          <p:cNvSpPr/>
          <p:nvPr/>
        </p:nvSpPr>
        <p:spPr>
          <a:xfrm>
            <a:off x="2992214" y="5887588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2256425-0A05-9143-8EBB-38B8C2237266}"/>
              </a:ext>
            </a:extLst>
          </p:cNvPr>
          <p:cNvSpPr/>
          <p:nvPr/>
        </p:nvSpPr>
        <p:spPr>
          <a:xfrm>
            <a:off x="5803286" y="4049036"/>
            <a:ext cx="892632" cy="0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AE4F58D-48B0-C345-A26E-910C32794E4D}"/>
              </a:ext>
            </a:extLst>
          </p:cNvPr>
          <p:cNvSpPr/>
          <p:nvPr/>
        </p:nvSpPr>
        <p:spPr>
          <a:xfrm>
            <a:off x="5803286" y="4777279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2D0ED0D-42E9-D14F-A8E5-5649909E44CD}"/>
              </a:ext>
            </a:extLst>
          </p:cNvPr>
          <p:cNvSpPr/>
          <p:nvPr/>
        </p:nvSpPr>
        <p:spPr>
          <a:xfrm flipV="1">
            <a:off x="5803286" y="5144359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1582D4B-6D27-D74E-90A9-45C2213FB795}"/>
              </a:ext>
            </a:extLst>
          </p:cNvPr>
          <p:cNvSpPr/>
          <p:nvPr/>
        </p:nvSpPr>
        <p:spPr>
          <a:xfrm>
            <a:off x="5803286" y="5511459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A4CE1B1-0B8C-A742-BB0E-E4DDA51C064D}"/>
              </a:ext>
            </a:extLst>
          </p:cNvPr>
          <p:cNvSpPr/>
          <p:nvPr/>
        </p:nvSpPr>
        <p:spPr>
          <a:xfrm flipV="1">
            <a:off x="5803286" y="5880178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810DBEFE-D9B4-8B4B-AD0B-524271A3DABA}"/>
              </a:ext>
            </a:extLst>
          </p:cNvPr>
          <p:cNvSpPr txBox="1">
            <a:spLocks/>
          </p:cNvSpPr>
          <p:nvPr/>
        </p:nvSpPr>
        <p:spPr>
          <a:xfrm>
            <a:off x="6316167" y="5313807"/>
            <a:ext cx="1400788" cy="334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bg1"/>
                </a:solidFill>
              </a:rPr>
              <a:t>HybridNet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AB2F68E4-B2FC-A94F-B2A0-E7E0C289FDBE}"/>
              </a:ext>
            </a:extLst>
          </p:cNvPr>
          <p:cNvSpPr txBox="1">
            <a:spLocks/>
          </p:cNvSpPr>
          <p:nvPr/>
        </p:nvSpPr>
        <p:spPr>
          <a:xfrm>
            <a:off x="6327954" y="4202075"/>
            <a:ext cx="1400788" cy="361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alpha val="50000"/>
                  </a:schemeClr>
                </a:solidFill>
              </a:rPr>
              <a:t>SHADE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A61FF4-917D-554D-BAF6-FA98450E51AE}"/>
              </a:ext>
            </a:extLst>
          </p:cNvPr>
          <p:cNvSpPr txBox="1"/>
          <p:nvPr/>
        </p:nvSpPr>
        <p:spPr>
          <a:xfrm>
            <a:off x="1291590" y="4084707"/>
            <a:ext cx="17108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Need for large datasets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555E95-2341-9D4D-A1CD-BD1A9AE92033}"/>
              </a:ext>
            </a:extLst>
          </p:cNvPr>
          <p:cNvSpPr txBox="1"/>
          <p:nvPr/>
        </p:nvSpPr>
        <p:spPr>
          <a:xfrm>
            <a:off x="1291590" y="5557012"/>
            <a:ext cx="17108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Absence of info. structure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6EE476-FA4A-0943-8A52-C7607F95F4ED}"/>
              </a:ext>
            </a:extLst>
          </p:cNvPr>
          <p:cNvSpPr txBox="1"/>
          <p:nvPr/>
        </p:nvSpPr>
        <p:spPr>
          <a:xfrm>
            <a:off x="3864027" y="3826417"/>
            <a:ext cx="18395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Regularization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F4C1A2-DB9B-B943-BAD6-262D30A914DC}"/>
              </a:ext>
            </a:extLst>
          </p:cNvPr>
          <p:cNvSpPr txBox="1"/>
          <p:nvPr/>
        </p:nvSpPr>
        <p:spPr>
          <a:xfrm>
            <a:off x="3802141" y="4501821"/>
            <a:ext cx="19337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Semi-Supervised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1A901A-ECA1-7943-9616-8F1BADA10909}"/>
              </a:ext>
            </a:extLst>
          </p:cNvPr>
          <p:cNvSpPr txBox="1"/>
          <p:nvPr/>
        </p:nvSpPr>
        <p:spPr>
          <a:xfrm>
            <a:off x="3779280" y="5331308"/>
            <a:ext cx="201850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Info. structuration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C4D46-A426-B044-AE6E-3CA0D047C21F}"/>
              </a:ext>
            </a:extLst>
          </p:cNvPr>
          <p:cNvSpPr txBox="1"/>
          <p:nvPr/>
        </p:nvSpPr>
        <p:spPr>
          <a:xfrm>
            <a:off x="3864027" y="6055418"/>
            <a:ext cx="18395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Disentangling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1B20E2-0725-A44D-AE72-9D12EC7B6CE8}"/>
              </a:ext>
            </a:extLst>
          </p:cNvPr>
          <p:cNvSpPr txBox="1"/>
          <p:nvPr/>
        </p:nvSpPr>
        <p:spPr>
          <a:xfrm>
            <a:off x="261941" y="2589789"/>
            <a:ext cx="859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>
                    <a:alpha val="80000"/>
                  </a:schemeClr>
                </a:solidFill>
              </a:rPr>
              <a:t>HybridNet: Classification and Reconstruction </a:t>
            </a:r>
            <a:r>
              <a:rPr lang="fr-FR" sz="1600" i="1" dirty="0" err="1">
                <a:solidFill>
                  <a:schemeClr val="bg1">
                    <a:alpha val="80000"/>
                  </a:schemeClr>
                </a:solidFill>
              </a:rPr>
              <a:t>Cooperation</a:t>
            </a:r>
            <a:r>
              <a:rPr lang="fr-FR" sz="1600" i="1" dirty="0">
                <a:solidFill>
                  <a:schemeClr val="bg1">
                    <a:alpha val="80000"/>
                  </a:schemeClr>
                </a:solidFill>
              </a:rPr>
              <a:t> for Semi-</a:t>
            </a:r>
            <a:r>
              <a:rPr lang="fr-FR" sz="1600" i="1" dirty="0" err="1">
                <a:solidFill>
                  <a:schemeClr val="bg1">
                    <a:alpha val="80000"/>
                  </a:schemeClr>
                </a:solidFill>
              </a:rPr>
              <a:t>Supervised</a:t>
            </a:r>
            <a:r>
              <a:rPr lang="fr-FR" sz="1600" i="1" dirty="0">
                <a:solidFill>
                  <a:schemeClr val="bg1">
                    <a:alpha val="80000"/>
                  </a:schemeClr>
                </a:solidFill>
              </a:rPr>
              <a:t> Learning</a:t>
            </a:r>
          </a:p>
          <a:p>
            <a:pPr algn="ctr"/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Thomas Robert, Nicolas </a:t>
            </a:r>
            <a:r>
              <a:rPr lang="fr-FR" sz="1600" dirty="0" err="1">
                <a:solidFill>
                  <a:schemeClr val="bg1">
                    <a:alpha val="80000"/>
                  </a:schemeClr>
                </a:solidFill>
              </a:rPr>
              <a:t>Thome</a:t>
            </a:r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, Matthieu </a:t>
            </a:r>
            <a:r>
              <a:rPr lang="fr-FR" sz="1600" dirty="0" err="1">
                <a:solidFill>
                  <a:schemeClr val="bg1">
                    <a:alpha val="80000"/>
                  </a:schemeClr>
                </a:solidFill>
              </a:rPr>
              <a:t>Cord</a:t>
            </a:r>
            <a:br>
              <a:rPr lang="fr-FR" sz="1600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ECCV 2018</a:t>
            </a:r>
          </a:p>
        </p:txBody>
      </p:sp>
    </p:spTree>
    <p:extLst>
      <p:ext uri="{BB962C8B-B14F-4D97-AF65-F5344CB8AC3E}">
        <p14:creationId xmlns:p14="http://schemas.microsoft.com/office/powerpoint/2010/main" val="153075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6386">
        <p:fade/>
      </p:transition>
    </mc:Choice>
    <mc:Fallback xmlns="">
      <p:transition advTm="16386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E91-9592-B849-9D2A-CE0DAB67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8D3A-67F8-8D4C-B1C0-4F5DC234F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5" y="1175657"/>
            <a:ext cx="8055681" cy="6824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unlabeled data to improve the generalization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B3617-AC5E-6F4C-A91F-89D45592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15</a:t>
            </a:fld>
            <a:endParaRPr lang="fr-FR" dirty="0"/>
          </a:p>
        </p:txBody>
      </p:sp>
      <p:cxnSp>
        <p:nvCxnSpPr>
          <p:cNvPr id="5" name="Curved Connector 84">
            <a:extLst>
              <a:ext uri="{FF2B5EF4-FFF2-40B4-BE49-F238E27FC236}">
                <a16:creationId xmlns:a16="http://schemas.microsoft.com/office/drawing/2014/main" id="{C838E76C-5D6A-144B-ADB3-68071209CBCE}"/>
              </a:ext>
            </a:extLst>
          </p:cNvPr>
          <p:cNvCxnSpPr>
            <a:cxnSpLocks/>
          </p:cNvCxnSpPr>
          <p:nvPr/>
        </p:nvCxnSpPr>
        <p:spPr>
          <a:xfrm flipV="1">
            <a:off x="4760525" y="5326559"/>
            <a:ext cx="191980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Curved Connector 80">
            <a:extLst>
              <a:ext uri="{FF2B5EF4-FFF2-40B4-BE49-F238E27FC236}">
                <a16:creationId xmlns:a16="http://schemas.microsoft.com/office/drawing/2014/main" id="{F007FEAD-F407-404E-972D-24ED72A7C1B3}"/>
              </a:ext>
            </a:extLst>
          </p:cNvPr>
          <p:cNvCxnSpPr>
            <a:cxnSpLocks/>
          </p:cNvCxnSpPr>
          <p:nvPr/>
        </p:nvCxnSpPr>
        <p:spPr>
          <a:xfrm flipV="1">
            <a:off x="4029532" y="4798405"/>
            <a:ext cx="677" cy="45022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0263144-DAAC-1649-B43D-9C502E207307}"/>
              </a:ext>
            </a:extLst>
          </p:cNvPr>
          <p:cNvGrpSpPr/>
          <p:nvPr/>
        </p:nvGrpSpPr>
        <p:grpSpPr>
          <a:xfrm>
            <a:off x="3311356" y="5104813"/>
            <a:ext cx="1406596" cy="443492"/>
            <a:chOff x="1061299" y="2039932"/>
            <a:chExt cx="5662450" cy="1380378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CB758D0C-FA70-574F-9CFF-56AD4C14142F}"/>
                </a:ext>
              </a:extLst>
            </p:cNvPr>
            <p:cNvSpPr/>
            <p:nvPr/>
          </p:nvSpPr>
          <p:spPr>
            <a:xfrm>
              <a:off x="106129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99CA14C3-DFED-2D47-816D-95F1FE5A298A}"/>
                </a:ext>
              </a:extLst>
            </p:cNvPr>
            <p:cNvSpPr/>
            <p:nvPr/>
          </p:nvSpPr>
          <p:spPr>
            <a:xfrm>
              <a:off x="126251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E03D236D-E818-294D-9D4F-912C64B21991}"/>
                </a:ext>
              </a:extLst>
            </p:cNvPr>
            <p:cNvSpPr/>
            <p:nvPr/>
          </p:nvSpPr>
          <p:spPr>
            <a:xfrm>
              <a:off x="1470837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EBB04F9A-2265-154B-9F02-FBAFD116F80A}"/>
                </a:ext>
              </a:extLst>
            </p:cNvPr>
            <p:cNvSpPr/>
            <p:nvPr/>
          </p:nvSpPr>
          <p:spPr>
            <a:xfrm>
              <a:off x="1694661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0D00A18-C7A1-C24B-83CC-6F70F580EAD8}"/>
                </a:ext>
              </a:extLst>
            </p:cNvPr>
            <p:cNvSpPr/>
            <p:nvPr/>
          </p:nvSpPr>
          <p:spPr>
            <a:xfrm>
              <a:off x="2063868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3894C023-02D1-A84C-93AF-9449278156B0}"/>
                </a:ext>
              </a:extLst>
            </p:cNvPr>
            <p:cNvSpPr/>
            <p:nvPr/>
          </p:nvSpPr>
          <p:spPr>
            <a:xfrm>
              <a:off x="2429422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D270A8F0-DBC4-7648-99F1-741EA86B5689}"/>
                </a:ext>
              </a:extLst>
            </p:cNvPr>
            <p:cNvSpPr/>
            <p:nvPr/>
          </p:nvSpPr>
          <p:spPr>
            <a:xfrm>
              <a:off x="2825629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6B2A0DE9-9249-6143-87A3-DB6CFB91A379}"/>
                </a:ext>
              </a:extLst>
            </p:cNvPr>
            <p:cNvSpPr/>
            <p:nvPr/>
          </p:nvSpPr>
          <p:spPr>
            <a:xfrm>
              <a:off x="3315369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21CED003-153C-8D4C-A92D-31AB4F16DCC4}"/>
                </a:ext>
              </a:extLst>
            </p:cNvPr>
            <p:cNvSpPr/>
            <p:nvPr/>
          </p:nvSpPr>
          <p:spPr>
            <a:xfrm>
              <a:off x="3666691" y="2487564"/>
              <a:ext cx="364081" cy="485115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B4FF308D-54F2-CE4B-9F42-EFDCE76A53DC}"/>
                </a:ext>
              </a:extLst>
            </p:cNvPr>
            <p:cNvSpPr/>
            <p:nvPr/>
          </p:nvSpPr>
          <p:spPr>
            <a:xfrm>
              <a:off x="3897532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8781702A-A8B0-E148-AAC8-B9F1A763FBA1}"/>
                </a:ext>
              </a:extLst>
            </p:cNvPr>
            <p:cNvSpPr/>
            <p:nvPr/>
          </p:nvSpPr>
          <p:spPr>
            <a:xfrm>
              <a:off x="4254851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2CB362B-744B-9C4F-BAA8-1D51E3277791}"/>
                </a:ext>
              </a:extLst>
            </p:cNvPr>
            <p:cNvSpPr/>
            <p:nvPr/>
          </p:nvSpPr>
          <p:spPr>
            <a:xfrm>
              <a:off x="4727987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2A85DCE-E9FF-7847-97D3-802C0B4CA915}"/>
                </a:ext>
              </a:extLst>
            </p:cNvPr>
            <p:cNvSpPr/>
            <p:nvPr/>
          </p:nvSpPr>
          <p:spPr>
            <a:xfrm>
              <a:off x="5071164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CF6D313A-77B5-4549-963B-9B24CE943BE4}"/>
                </a:ext>
              </a:extLst>
            </p:cNvPr>
            <p:cNvSpPr/>
            <p:nvPr/>
          </p:nvSpPr>
          <p:spPr>
            <a:xfrm>
              <a:off x="5430323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20034ADA-C70D-DA46-A53F-FB3F11BF5A09}"/>
                </a:ext>
              </a:extLst>
            </p:cNvPr>
            <p:cNvSpPr/>
            <p:nvPr/>
          </p:nvSpPr>
          <p:spPr>
            <a:xfrm>
              <a:off x="581129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5DE9D55C-CC69-2F45-98C1-70F1AA114E9F}"/>
                </a:ext>
              </a:extLst>
            </p:cNvPr>
            <p:cNvSpPr/>
            <p:nvPr/>
          </p:nvSpPr>
          <p:spPr>
            <a:xfrm>
              <a:off x="601251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1F4555F-351B-604A-A909-0AC09FB15690}"/>
                </a:ext>
              </a:extLst>
            </p:cNvPr>
            <p:cNvSpPr/>
            <p:nvPr/>
          </p:nvSpPr>
          <p:spPr>
            <a:xfrm>
              <a:off x="622082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9B3B8CE-F27C-E346-9FE6-FDB3441425F6}"/>
              </a:ext>
            </a:extLst>
          </p:cNvPr>
          <p:cNvSpPr txBox="1"/>
          <p:nvPr/>
        </p:nvSpPr>
        <p:spPr>
          <a:xfrm>
            <a:off x="3247478" y="4424868"/>
            <a:ext cx="573066" cy="28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ŷ</a:t>
            </a:r>
            <a:endParaRPr lang="en-US" sz="2400" b="1" dirty="0">
              <a:latin typeface="LM Roman 10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289AA4-0E74-9D45-BA20-047E0A8DBF7F}"/>
              </a:ext>
            </a:extLst>
          </p:cNvPr>
          <p:cNvSpPr/>
          <p:nvPr/>
        </p:nvSpPr>
        <p:spPr>
          <a:xfrm rot="16200000">
            <a:off x="3769316" y="4644956"/>
            <a:ext cx="214529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5C3C7C-8B89-DF44-ADC6-7BB85F3BB722}"/>
              </a:ext>
            </a:extLst>
          </p:cNvPr>
          <p:cNvSpPr/>
          <p:nvPr/>
        </p:nvSpPr>
        <p:spPr>
          <a:xfrm rot="16200000">
            <a:off x="3922025" y="4726030"/>
            <a:ext cx="51020" cy="61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433974-0AD1-FF44-BBD9-FF2A22E682BA}"/>
              </a:ext>
            </a:extLst>
          </p:cNvPr>
          <p:cNvSpPr/>
          <p:nvPr/>
        </p:nvSpPr>
        <p:spPr>
          <a:xfrm rot="16200000">
            <a:off x="4070705" y="4735533"/>
            <a:ext cx="33376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CA678-0621-7648-9A12-D22EFD5E560B}"/>
              </a:ext>
            </a:extLst>
          </p:cNvPr>
          <p:cNvSpPr/>
          <p:nvPr/>
        </p:nvSpPr>
        <p:spPr>
          <a:xfrm rot="16200000">
            <a:off x="3781613" y="4727526"/>
            <a:ext cx="49391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8A5E79-E156-CD44-929C-9E1FB616E58F}"/>
              </a:ext>
            </a:extLst>
          </p:cNvPr>
          <p:cNvSpPr/>
          <p:nvPr/>
        </p:nvSpPr>
        <p:spPr>
          <a:xfrm rot="16200000">
            <a:off x="3983849" y="4718948"/>
            <a:ext cx="66547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E635C7-3DC7-4740-8A48-B6AB8E6D7471}"/>
              </a:ext>
            </a:extLst>
          </p:cNvPr>
          <p:cNvSpPr/>
          <p:nvPr/>
        </p:nvSpPr>
        <p:spPr>
          <a:xfrm rot="16200000">
            <a:off x="4141466" y="4736023"/>
            <a:ext cx="32397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256F21-F58B-4443-AAA3-E4B6A025249B}"/>
              </a:ext>
            </a:extLst>
          </p:cNvPr>
          <p:cNvSpPr/>
          <p:nvPr/>
        </p:nvSpPr>
        <p:spPr>
          <a:xfrm rot="16200000">
            <a:off x="4281741" y="4735754"/>
            <a:ext cx="32935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28A9B2-2EFF-5B4D-B607-BCD28649B735}"/>
              </a:ext>
            </a:extLst>
          </p:cNvPr>
          <p:cNvSpPr/>
          <p:nvPr/>
        </p:nvSpPr>
        <p:spPr>
          <a:xfrm rot="16200000">
            <a:off x="4203241" y="4727526"/>
            <a:ext cx="49391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9FC9DC-0885-5249-AD3A-7EB3D35A997F}"/>
              </a:ext>
            </a:extLst>
          </p:cNvPr>
          <p:cNvSpPr txBox="1"/>
          <p:nvPr/>
        </p:nvSpPr>
        <p:spPr>
          <a:xfrm>
            <a:off x="3702915" y="4233376"/>
            <a:ext cx="67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bird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2CE22A-039E-C74A-8240-7C8DE5F52497}"/>
              </a:ext>
            </a:extLst>
          </p:cNvPr>
          <p:cNvCxnSpPr/>
          <p:nvPr/>
        </p:nvCxnSpPr>
        <p:spPr>
          <a:xfrm>
            <a:off x="3776379" y="4779901"/>
            <a:ext cx="55175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9C33A18-E475-0C49-911D-3B6E821CCE6D}"/>
              </a:ext>
            </a:extLst>
          </p:cNvPr>
          <p:cNvSpPr txBox="1"/>
          <p:nvPr/>
        </p:nvSpPr>
        <p:spPr>
          <a:xfrm>
            <a:off x="2366941" y="4607013"/>
            <a:ext cx="573066" cy="28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</a:t>
            </a:r>
            <a:endParaRPr lang="en-US" sz="20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BFB92E5-2506-F143-8027-24D04AE3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675" y="4977582"/>
            <a:ext cx="697955" cy="697955"/>
          </a:xfrm>
          <a:prstGeom prst="rect">
            <a:avLst/>
          </a:prstGeom>
        </p:spPr>
      </p:pic>
      <p:cxnSp>
        <p:nvCxnSpPr>
          <p:cNvPr id="40" name="Curved Connector 84">
            <a:extLst>
              <a:ext uri="{FF2B5EF4-FFF2-40B4-BE49-F238E27FC236}">
                <a16:creationId xmlns:a16="http://schemas.microsoft.com/office/drawing/2014/main" id="{349DC636-32FD-DA44-BE67-059D4404E0D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985630" y="5326560"/>
            <a:ext cx="274366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an 41">
            <a:extLst>
              <a:ext uri="{FF2B5EF4-FFF2-40B4-BE49-F238E27FC236}">
                <a16:creationId xmlns:a16="http://schemas.microsoft.com/office/drawing/2014/main" id="{F56F5144-8AB1-7E4B-85F6-9DC535FB94E1}"/>
              </a:ext>
            </a:extLst>
          </p:cNvPr>
          <p:cNvSpPr/>
          <p:nvPr/>
        </p:nvSpPr>
        <p:spPr>
          <a:xfrm>
            <a:off x="3502573" y="2648802"/>
            <a:ext cx="1061501" cy="1154868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Palatino" pitchFamily="2" charset="77"/>
              </a:rPr>
              <a:t>Unlabeled</a:t>
            </a:r>
            <a:endParaRPr lang="en-US" sz="1400" dirty="0">
              <a:ea typeface="Latin Modern Math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726F66-4524-1C45-B7EF-0B511526F648}"/>
              </a:ext>
            </a:extLst>
          </p:cNvPr>
          <p:cNvSpPr txBox="1"/>
          <p:nvPr/>
        </p:nvSpPr>
        <p:spPr>
          <a:xfrm>
            <a:off x="5022049" y="4614880"/>
            <a:ext cx="573066" cy="28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x̂</a:t>
            </a:r>
            <a:endParaRPr lang="en-US" sz="2000" b="1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ED96F8A-D19E-E540-8E15-FBD183257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611" y="4973821"/>
            <a:ext cx="697955" cy="697955"/>
          </a:xfrm>
          <a:prstGeom prst="rect">
            <a:avLst/>
          </a:prstGeom>
        </p:spPr>
      </p:pic>
      <p:sp>
        <p:nvSpPr>
          <p:cNvPr id="41" name="Can 40">
            <a:extLst>
              <a:ext uri="{FF2B5EF4-FFF2-40B4-BE49-F238E27FC236}">
                <a16:creationId xmlns:a16="http://schemas.microsoft.com/office/drawing/2014/main" id="{128FFBC0-BFEC-4549-9C48-5F557941A247}"/>
              </a:ext>
            </a:extLst>
          </p:cNvPr>
          <p:cNvSpPr/>
          <p:nvPr/>
        </p:nvSpPr>
        <p:spPr>
          <a:xfrm>
            <a:off x="3502573" y="2393887"/>
            <a:ext cx="1061501" cy="542279"/>
          </a:xfrm>
          <a:prstGeom prst="can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108000" bIns="0" rtlCol="0" anchor="ctr"/>
          <a:lstStyle/>
          <a:p>
            <a:pPr algn="ctr"/>
            <a:r>
              <a:rPr lang="en-US" sz="1400" dirty="0">
                <a:ea typeface="Latin Modern Math" panose="02000503000000000000" pitchFamily="2" charset="77"/>
              </a:rPr>
              <a:t>Labeled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8DE132-E367-0649-A999-18D62672FF6A}"/>
              </a:ext>
            </a:extLst>
          </p:cNvPr>
          <p:cNvSpPr txBox="1"/>
          <p:nvPr/>
        </p:nvSpPr>
        <p:spPr>
          <a:xfrm>
            <a:off x="4616219" y="2326854"/>
            <a:ext cx="3062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Classification loss</a:t>
            </a:r>
          </a:p>
          <a:p>
            <a:r>
              <a:rPr lang="en-US" dirty="0"/>
              <a:t>Learn the classification “rule”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B713F3-62B6-8D4A-9447-5D9F161DC97D}"/>
              </a:ext>
            </a:extLst>
          </p:cNvPr>
          <p:cNvSpPr txBox="1"/>
          <p:nvPr/>
        </p:nvSpPr>
        <p:spPr>
          <a:xfrm>
            <a:off x="4631584" y="3031201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Reconstruction loss</a:t>
            </a:r>
          </a:p>
          <a:p>
            <a:r>
              <a:rPr lang="en-US" dirty="0"/>
              <a:t>Extract rich representative patterns</a:t>
            </a: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1CF3B0AF-7D18-9644-AF85-B4230778A0D8}"/>
              </a:ext>
            </a:extLst>
          </p:cNvPr>
          <p:cNvSpPr/>
          <p:nvPr/>
        </p:nvSpPr>
        <p:spPr>
          <a:xfrm>
            <a:off x="2985629" y="2668433"/>
            <a:ext cx="524909" cy="1858298"/>
          </a:xfrm>
          <a:custGeom>
            <a:avLst/>
            <a:gdLst>
              <a:gd name="connsiteX0" fmla="*/ 157316 w 157852"/>
              <a:gd name="connsiteY0" fmla="*/ 335015 h 335015"/>
              <a:gd name="connsiteX1" fmla="*/ 117987 w 157852"/>
              <a:gd name="connsiteY1" fmla="*/ 108873 h 335015"/>
              <a:gd name="connsiteX2" fmla="*/ 29497 w 157852"/>
              <a:gd name="connsiteY2" fmla="*/ 718 h 335015"/>
              <a:gd name="connsiteX3" fmla="*/ 0 w 157852"/>
              <a:gd name="connsiteY3" fmla="*/ 718 h 335015"/>
              <a:gd name="connsiteX0" fmla="*/ 1971071 w 1971071"/>
              <a:gd name="connsiteY0" fmla="*/ 50584 h 765671"/>
              <a:gd name="connsiteX1" fmla="*/ 152103 w 1971071"/>
              <a:gd name="connsiteY1" fmla="*/ 738842 h 765671"/>
              <a:gd name="connsiteX2" fmla="*/ 63613 w 1971071"/>
              <a:gd name="connsiteY2" fmla="*/ 630687 h 765671"/>
              <a:gd name="connsiteX3" fmla="*/ 34116 w 1971071"/>
              <a:gd name="connsiteY3" fmla="*/ 630687 h 765671"/>
              <a:gd name="connsiteX0" fmla="*/ 1971071 w 1971071"/>
              <a:gd name="connsiteY0" fmla="*/ 0 h 715087"/>
              <a:gd name="connsiteX1" fmla="*/ 152103 w 1971071"/>
              <a:gd name="connsiteY1" fmla="*/ 688258 h 715087"/>
              <a:gd name="connsiteX2" fmla="*/ 63613 w 1971071"/>
              <a:gd name="connsiteY2" fmla="*/ 580103 h 715087"/>
              <a:gd name="connsiteX3" fmla="*/ 34116 w 1971071"/>
              <a:gd name="connsiteY3" fmla="*/ 580103 h 715087"/>
              <a:gd name="connsiteX0" fmla="*/ 1976131 w 1976131"/>
              <a:gd name="connsiteY0" fmla="*/ 0 h 615546"/>
              <a:gd name="connsiteX1" fmla="*/ 884750 w 1976131"/>
              <a:gd name="connsiteY1" fmla="*/ 570271 h 615546"/>
              <a:gd name="connsiteX2" fmla="*/ 68673 w 1976131"/>
              <a:gd name="connsiteY2" fmla="*/ 580103 h 615546"/>
              <a:gd name="connsiteX3" fmla="*/ 39176 w 1976131"/>
              <a:gd name="connsiteY3" fmla="*/ 580103 h 615546"/>
              <a:gd name="connsiteX0" fmla="*/ 1938320 w 1948193"/>
              <a:gd name="connsiteY0" fmla="*/ 0 h 1750142"/>
              <a:gd name="connsiteX1" fmla="*/ 846939 w 1948193"/>
              <a:gd name="connsiteY1" fmla="*/ 570271 h 1750142"/>
              <a:gd name="connsiteX2" fmla="*/ 30862 w 1948193"/>
              <a:gd name="connsiteY2" fmla="*/ 580103 h 1750142"/>
              <a:gd name="connsiteX3" fmla="*/ 1948152 w 1948193"/>
              <a:gd name="connsiteY3" fmla="*/ 1750142 h 1750142"/>
              <a:gd name="connsiteX0" fmla="*/ 1949478 w 2195321"/>
              <a:gd name="connsiteY0" fmla="*/ 0 h 1474839"/>
              <a:gd name="connsiteX1" fmla="*/ 858097 w 2195321"/>
              <a:gd name="connsiteY1" fmla="*/ 570271 h 1474839"/>
              <a:gd name="connsiteX2" fmla="*/ 42020 w 2195321"/>
              <a:gd name="connsiteY2" fmla="*/ 580103 h 1474839"/>
              <a:gd name="connsiteX3" fmla="*/ 2195284 w 2195321"/>
              <a:gd name="connsiteY3" fmla="*/ 1474839 h 1474839"/>
              <a:gd name="connsiteX0" fmla="*/ 1937435 w 1937435"/>
              <a:gd name="connsiteY0" fmla="*/ 0 h 1710814"/>
              <a:gd name="connsiteX1" fmla="*/ 846054 w 1937435"/>
              <a:gd name="connsiteY1" fmla="*/ 570271 h 1710814"/>
              <a:gd name="connsiteX2" fmla="*/ 29977 w 1937435"/>
              <a:gd name="connsiteY2" fmla="*/ 580103 h 1710814"/>
              <a:gd name="connsiteX3" fmla="*/ 1927602 w 1937435"/>
              <a:gd name="connsiteY3" fmla="*/ 1710814 h 1710814"/>
              <a:gd name="connsiteX0" fmla="*/ 1130645 w 1130645"/>
              <a:gd name="connsiteY0" fmla="*/ 0 h 1710814"/>
              <a:gd name="connsiteX1" fmla="*/ 39264 w 1130645"/>
              <a:gd name="connsiteY1" fmla="*/ 570271 h 1710814"/>
              <a:gd name="connsiteX2" fmla="*/ 324400 w 1130645"/>
              <a:gd name="connsiteY2" fmla="*/ 1288026 h 1710814"/>
              <a:gd name="connsiteX3" fmla="*/ 1120812 w 1130645"/>
              <a:gd name="connsiteY3" fmla="*/ 1710814 h 1710814"/>
              <a:gd name="connsiteX0" fmla="*/ 1127891 w 1127891"/>
              <a:gd name="connsiteY0" fmla="*/ 0 h 1710814"/>
              <a:gd name="connsiteX1" fmla="*/ 36510 w 1127891"/>
              <a:gd name="connsiteY1" fmla="*/ 570271 h 1710814"/>
              <a:gd name="connsiteX2" fmla="*/ 321646 w 1127891"/>
              <a:gd name="connsiteY2" fmla="*/ 1288026 h 1710814"/>
              <a:gd name="connsiteX3" fmla="*/ 1118058 w 1127891"/>
              <a:gd name="connsiteY3" fmla="*/ 1710814 h 1710814"/>
              <a:gd name="connsiteX0" fmla="*/ 924067 w 924067"/>
              <a:gd name="connsiteY0" fmla="*/ 0 h 1710814"/>
              <a:gd name="connsiteX1" fmla="*/ 88325 w 924067"/>
              <a:gd name="connsiteY1" fmla="*/ 599768 h 1710814"/>
              <a:gd name="connsiteX2" fmla="*/ 117822 w 924067"/>
              <a:gd name="connsiteY2" fmla="*/ 1288026 h 1710814"/>
              <a:gd name="connsiteX3" fmla="*/ 914234 w 924067"/>
              <a:gd name="connsiteY3" fmla="*/ 1710814 h 1710814"/>
              <a:gd name="connsiteX0" fmla="*/ 835746 w 835746"/>
              <a:gd name="connsiteY0" fmla="*/ 0 h 1710814"/>
              <a:gd name="connsiteX1" fmla="*/ 4 w 835746"/>
              <a:gd name="connsiteY1" fmla="*/ 599768 h 1710814"/>
              <a:gd name="connsiteX2" fmla="*/ 825913 w 835746"/>
              <a:gd name="connsiteY2" fmla="*/ 1710814 h 1710814"/>
              <a:gd name="connsiteX0" fmla="*/ 835746 w 835746"/>
              <a:gd name="connsiteY0" fmla="*/ 0 h 1710814"/>
              <a:gd name="connsiteX1" fmla="*/ 4 w 835746"/>
              <a:gd name="connsiteY1" fmla="*/ 599768 h 1710814"/>
              <a:gd name="connsiteX2" fmla="*/ 825913 w 835746"/>
              <a:gd name="connsiteY2" fmla="*/ 1710814 h 1710814"/>
              <a:gd name="connsiteX0" fmla="*/ 570285 w 570285"/>
              <a:gd name="connsiteY0" fmla="*/ 0 h 1710814"/>
              <a:gd name="connsiteX1" fmla="*/ 14 w 570285"/>
              <a:gd name="connsiteY1" fmla="*/ 973394 h 1710814"/>
              <a:gd name="connsiteX2" fmla="*/ 560452 w 570285"/>
              <a:gd name="connsiteY2" fmla="*/ 1710814 h 1710814"/>
              <a:gd name="connsiteX0" fmla="*/ 572163 w 572163"/>
              <a:gd name="connsiteY0" fmla="*/ 0 h 1710814"/>
              <a:gd name="connsiteX1" fmla="*/ 1892 w 572163"/>
              <a:gd name="connsiteY1" fmla="*/ 973394 h 1710814"/>
              <a:gd name="connsiteX2" fmla="*/ 562330 w 572163"/>
              <a:gd name="connsiteY2" fmla="*/ 1710814 h 1710814"/>
              <a:gd name="connsiteX0" fmla="*/ 570285 w 570285"/>
              <a:gd name="connsiteY0" fmla="*/ 0 h 1710814"/>
              <a:gd name="connsiteX1" fmla="*/ 14 w 570285"/>
              <a:gd name="connsiteY1" fmla="*/ 973394 h 1710814"/>
              <a:gd name="connsiteX2" fmla="*/ 560452 w 570285"/>
              <a:gd name="connsiteY2" fmla="*/ 1710814 h 1710814"/>
              <a:gd name="connsiteX0" fmla="*/ 580115 w 580115"/>
              <a:gd name="connsiteY0" fmla="*/ 0 h 1710814"/>
              <a:gd name="connsiteX1" fmla="*/ 12 w 580115"/>
              <a:gd name="connsiteY1" fmla="*/ 1071717 h 1710814"/>
              <a:gd name="connsiteX2" fmla="*/ 570282 w 580115"/>
              <a:gd name="connsiteY2" fmla="*/ 1710814 h 1710814"/>
              <a:gd name="connsiteX0" fmla="*/ 586936 w 586936"/>
              <a:gd name="connsiteY0" fmla="*/ 0 h 1858298"/>
              <a:gd name="connsiteX1" fmla="*/ 6833 w 586936"/>
              <a:gd name="connsiteY1" fmla="*/ 1071717 h 1858298"/>
              <a:gd name="connsiteX2" fmla="*/ 429619 w 586936"/>
              <a:gd name="connsiteY2" fmla="*/ 1858298 h 1858298"/>
              <a:gd name="connsiteX0" fmla="*/ 652822 w 652822"/>
              <a:gd name="connsiteY0" fmla="*/ 0 h 1858298"/>
              <a:gd name="connsiteX1" fmla="*/ 3893 w 652822"/>
              <a:gd name="connsiteY1" fmla="*/ 934065 h 1858298"/>
              <a:gd name="connsiteX2" fmla="*/ 495505 w 652822"/>
              <a:gd name="connsiteY2" fmla="*/ 1858298 h 1858298"/>
              <a:gd name="connsiteX0" fmla="*/ 650730 w 650730"/>
              <a:gd name="connsiteY0" fmla="*/ 0 h 1858298"/>
              <a:gd name="connsiteX1" fmla="*/ 1801 w 650730"/>
              <a:gd name="connsiteY1" fmla="*/ 934065 h 1858298"/>
              <a:gd name="connsiteX2" fmla="*/ 493413 w 650730"/>
              <a:gd name="connsiteY2" fmla="*/ 1858298 h 1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730" h="1858298">
                <a:moveTo>
                  <a:pt x="650730" y="0"/>
                </a:moveTo>
                <a:cubicBezTo>
                  <a:pt x="174677" y="246471"/>
                  <a:pt x="19946" y="623771"/>
                  <a:pt x="1801" y="934065"/>
                </a:cubicBezTo>
                <a:cubicBezTo>
                  <a:pt x="-14585" y="1214285"/>
                  <a:pt x="75543" y="1646494"/>
                  <a:pt x="493413" y="1858298"/>
                </a:cubicBezTo>
              </a:path>
            </a:pathLst>
          </a:custGeom>
          <a:noFill/>
          <a:ln w="158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9DD745FB-E77B-2242-8DE7-6C30334F411E}"/>
              </a:ext>
            </a:extLst>
          </p:cNvPr>
          <p:cNvSpPr/>
          <p:nvPr/>
        </p:nvSpPr>
        <p:spPr>
          <a:xfrm flipH="1">
            <a:off x="4575817" y="3547812"/>
            <a:ext cx="695297" cy="1054036"/>
          </a:xfrm>
          <a:custGeom>
            <a:avLst/>
            <a:gdLst>
              <a:gd name="connsiteX0" fmla="*/ 157316 w 157852"/>
              <a:gd name="connsiteY0" fmla="*/ 335015 h 335015"/>
              <a:gd name="connsiteX1" fmla="*/ 117987 w 157852"/>
              <a:gd name="connsiteY1" fmla="*/ 108873 h 335015"/>
              <a:gd name="connsiteX2" fmla="*/ 29497 w 157852"/>
              <a:gd name="connsiteY2" fmla="*/ 718 h 335015"/>
              <a:gd name="connsiteX3" fmla="*/ 0 w 157852"/>
              <a:gd name="connsiteY3" fmla="*/ 718 h 335015"/>
              <a:gd name="connsiteX0" fmla="*/ 1971071 w 1971071"/>
              <a:gd name="connsiteY0" fmla="*/ 50584 h 765671"/>
              <a:gd name="connsiteX1" fmla="*/ 152103 w 1971071"/>
              <a:gd name="connsiteY1" fmla="*/ 738842 h 765671"/>
              <a:gd name="connsiteX2" fmla="*/ 63613 w 1971071"/>
              <a:gd name="connsiteY2" fmla="*/ 630687 h 765671"/>
              <a:gd name="connsiteX3" fmla="*/ 34116 w 1971071"/>
              <a:gd name="connsiteY3" fmla="*/ 630687 h 765671"/>
              <a:gd name="connsiteX0" fmla="*/ 1971071 w 1971071"/>
              <a:gd name="connsiteY0" fmla="*/ 0 h 715087"/>
              <a:gd name="connsiteX1" fmla="*/ 152103 w 1971071"/>
              <a:gd name="connsiteY1" fmla="*/ 688258 h 715087"/>
              <a:gd name="connsiteX2" fmla="*/ 63613 w 1971071"/>
              <a:gd name="connsiteY2" fmla="*/ 580103 h 715087"/>
              <a:gd name="connsiteX3" fmla="*/ 34116 w 1971071"/>
              <a:gd name="connsiteY3" fmla="*/ 580103 h 715087"/>
              <a:gd name="connsiteX0" fmla="*/ 1976131 w 1976131"/>
              <a:gd name="connsiteY0" fmla="*/ 0 h 615546"/>
              <a:gd name="connsiteX1" fmla="*/ 884750 w 1976131"/>
              <a:gd name="connsiteY1" fmla="*/ 570271 h 615546"/>
              <a:gd name="connsiteX2" fmla="*/ 68673 w 1976131"/>
              <a:gd name="connsiteY2" fmla="*/ 580103 h 615546"/>
              <a:gd name="connsiteX3" fmla="*/ 39176 w 1976131"/>
              <a:gd name="connsiteY3" fmla="*/ 580103 h 615546"/>
              <a:gd name="connsiteX0" fmla="*/ 1938320 w 1948193"/>
              <a:gd name="connsiteY0" fmla="*/ 0 h 1750142"/>
              <a:gd name="connsiteX1" fmla="*/ 846939 w 1948193"/>
              <a:gd name="connsiteY1" fmla="*/ 570271 h 1750142"/>
              <a:gd name="connsiteX2" fmla="*/ 30862 w 1948193"/>
              <a:gd name="connsiteY2" fmla="*/ 580103 h 1750142"/>
              <a:gd name="connsiteX3" fmla="*/ 1948152 w 1948193"/>
              <a:gd name="connsiteY3" fmla="*/ 1750142 h 1750142"/>
              <a:gd name="connsiteX0" fmla="*/ 1949478 w 2195321"/>
              <a:gd name="connsiteY0" fmla="*/ 0 h 1474839"/>
              <a:gd name="connsiteX1" fmla="*/ 858097 w 2195321"/>
              <a:gd name="connsiteY1" fmla="*/ 570271 h 1474839"/>
              <a:gd name="connsiteX2" fmla="*/ 42020 w 2195321"/>
              <a:gd name="connsiteY2" fmla="*/ 580103 h 1474839"/>
              <a:gd name="connsiteX3" fmla="*/ 2195284 w 2195321"/>
              <a:gd name="connsiteY3" fmla="*/ 1474839 h 1474839"/>
              <a:gd name="connsiteX0" fmla="*/ 1937435 w 1937435"/>
              <a:gd name="connsiteY0" fmla="*/ 0 h 1710814"/>
              <a:gd name="connsiteX1" fmla="*/ 846054 w 1937435"/>
              <a:gd name="connsiteY1" fmla="*/ 570271 h 1710814"/>
              <a:gd name="connsiteX2" fmla="*/ 29977 w 1937435"/>
              <a:gd name="connsiteY2" fmla="*/ 580103 h 1710814"/>
              <a:gd name="connsiteX3" fmla="*/ 1927602 w 1937435"/>
              <a:gd name="connsiteY3" fmla="*/ 1710814 h 1710814"/>
              <a:gd name="connsiteX0" fmla="*/ 1130645 w 1130645"/>
              <a:gd name="connsiteY0" fmla="*/ 0 h 1710814"/>
              <a:gd name="connsiteX1" fmla="*/ 39264 w 1130645"/>
              <a:gd name="connsiteY1" fmla="*/ 570271 h 1710814"/>
              <a:gd name="connsiteX2" fmla="*/ 324400 w 1130645"/>
              <a:gd name="connsiteY2" fmla="*/ 1288026 h 1710814"/>
              <a:gd name="connsiteX3" fmla="*/ 1120812 w 1130645"/>
              <a:gd name="connsiteY3" fmla="*/ 1710814 h 1710814"/>
              <a:gd name="connsiteX0" fmla="*/ 1127891 w 1127891"/>
              <a:gd name="connsiteY0" fmla="*/ 0 h 1710814"/>
              <a:gd name="connsiteX1" fmla="*/ 36510 w 1127891"/>
              <a:gd name="connsiteY1" fmla="*/ 570271 h 1710814"/>
              <a:gd name="connsiteX2" fmla="*/ 321646 w 1127891"/>
              <a:gd name="connsiteY2" fmla="*/ 1288026 h 1710814"/>
              <a:gd name="connsiteX3" fmla="*/ 1118058 w 1127891"/>
              <a:gd name="connsiteY3" fmla="*/ 1710814 h 1710814"/>
              <a:gd name="connsiteX0" fmla="*/ 924067 w 924067"/>
              <a:gd name="connsiteY0" fmla="*/ 0 h 1710814"/>
              <a:gd name="connsiteX1" fmla="*/ 88325 w 924067"/>
              <a:gd name="connsiteY1" fmla="*/ 599768 h 1710814"/>
              <a:gd name="connsiteX2" fmla="*/ 117822 w 924067"/>
              <a:gd name="connsiteY2" fmla="*/ 1288026 h 1710814"/>
              <a:gd name="connsiteX3" fmla="*/ 914234 w 924067"/>
              <a:gd name="connsiteY3" fmla="*/ 1710814 h 1710814"/>
              <a:gd name="connsiteX0" fmla="*/ 835746 w 835746"/>
              <a:gd name="connsiteY0" fmla="*/ 0 h 1710814"/>
              <a:gd name="connsiteX1" fmla="*/ 4 w 835746"/>
              <a:gd name="connsiteY1" fmla="*/ 599768 h 1710814"/>
              <a:gd name="connsiteX2" fmla="*/ 825913 w 835746"/>
              <a:gd name="connsiteY2" fmla="*/ 1710814 h 1710814"/>
              <a:gd name="connsiteX0" fmla="*/ 835746 w 835746"/>
              <a:gd name="connsiteY0" fmla="*/ 0 h 1710814"/>
              <a:gd name="connsiteX1" fmla="*/ 4 w 835746"/>
              <a:gd name="connsiteY1" fmla="*/ 599768 h 1710814"/>
              <a:gd name="connsiteX2" fmla="*/ 825913 w 835746"/>
              <a:gd name="connsiteY2" fmla="*/ 1710814 h 1710814"/>
              <a:gd name="connsiteX0" fmla="*/ 570285 w 570285"/>
              <a:gd name="connsiteY0" fmla="*/ 0 h 1710814"/>
              <a:gd name="connsiteX1" fmla="*/ 14 w 570285"/>
              <a:gd name="connsiteY1" fmla="*/ 973394 h 1710814"/>
              <a:gd name="connsiteX2" fmla="*/ 560452 w 570285"/>
              <a:gd name="connsiteY2" fmla="*/ 1710814 h 1710814"/>
              <a:gd name="connsiteX0" fmla="*/ 572163 w 572163"/>
              <a:gd name="connsiteY0" fmla="*/ 0 h 1710814"/>
              <a:gd name="connsiteX1" fmla="*/ 1892 w 572163"/>
              <a:gd name="connsiteY1" fmla="*/ 973394 h 1710814"/>
              <a:gd name="connsiteX2" fmla="*/ 562330 w 572163"/>
              <a:gd name="connsiteY2" fmla="*/ 1710814 h 1710814"/>
              <a:gd name="connsiteX0" fmla="*/ 570285 w 570285"/>
              <a:gd name="connsiteY0" fmla="*/ 0 h 1710814"/>
              <a:gd name="connsiteX1" fmla="*/ 14 w 570285"/>
              <a:gd name="connsiteY1" fmla="*/ 973394 h 1710814"/>
              <a:gd name="connsiteX2" fmla="*/ 560452 w 570285"/>
              <a:gd name="connsiteY2" fmla="*/ 1710814 h 1710814"/>
              <a:gd name="connsiteX0" fmla="*/ 580115 w 580115"/>
              <a:gd name="connsiteY0" fmla="*/ 0 h 1710814"/>
              <a:gd name="connsiteX1" fmla="*/ 12 w 580115"/>
              <a:gd name="connsiteY1" fmla="*/ 1071717 h 1710814"/>
              <a:gd name="connsiteX2" fmla="*/ 570282 w 580115"/>
              <a:gd name="connsiteY2" fmla="*/ 1710814 h 1710814"/>
              <a:gd name="connsiteX0" fmla="*/ 586936 w 586936"/>
              <a:gd name="connsiteY0" fmla="*/ 0 h 1858298"/>
              <a:gd name="connsiteX1" fmla="*/ 6833 w 586936"/>
              <a:gd name="connsiteY1" fmla="*/ 1071717 h 1858298"/>
              <a:gd name="connsiteX2" fmla="*/ 429619 w 586936"/>
              <a:gd name="connsiteY2" fmla="*/ 1858298 h 1858298"/>
              <a:gd name="connsiteX0" fmla="*/ 652822 w 652822"/>
              <a:gd name="connsiteY0" fmla="*/ 0 h 1858298"/>
              <a:gd name="connsiteX1" fmla="*/ 3893 w 652822"/>
              <a:gd name="connsiteY1" fmla="*/ 934065 h 1858298"/>
              <a:gd name="connsiteX2" fmla="*/ 495505 w 652822"/>
              <a:gd name="connsiteY2" fmla="*/ 1858298 h 1858298"/>
              <a:gd name="connsiteX0" fmla="*/ 650730 w 650730"/>
              <a:gd name="connsiteY0" fmla="*/ 0 h 1858298"/>
              <a:gd name="connsiteX1" fmla="*/ 1801 w 650730"/>
              <a:gd name="connsiteY1" fmla="*/ 934065 h 1858298"/>
              <a:gd name="connsiteX2" fmla="*/ 493413 w 650730"/>
              <a:gd name="connsiteY2" fmla="*/ 1858298 h 1858298"/>
              <a:gd name="connsiteX0" fmla="*/ 865208 w 865208"/>
              <a:gd name="connsiteY0" fmla="*/ 0 h 2233282"/>
              <a:gd name="connsiteX1" fmla="*/ 216279 w 865208"/>
              <a:gd name="connsiteY1" fmla="*/ 934065 h 2233282"/>
              <a:gd name="connsiteX2" fmla="*/ 210606 w 865208"/>
              <a:gd name="connsiteY2" fmla="*/ 2233282 h 2233282"/>
              <a:gd name="connsiteX0" fmla="*/ 697029 w 697029"/>
              <a:gd name="connsiteY0" fmla="*/ 0 h 2233282"/>
              <a:gd name="connsiteX1" fmla="*/ 48100 w 697029"/>
              <a:gd name="connsiteY1" fmla="*/ 934065 h 2233282"/>
              <a:gd name="connsiteX2" fmla="*/ 42427 w 697029"/>
              <a:gd name="connsiteY2" fmla="*/ 2233282 h 2233282"/>
              <a:gd name="connsiteX0" fmla="*/ 654602 w 654602"/>
              <a:gd name="connsiteY0" fmla="*/ 0 h 2233282"/>
              <a:gd name="connsiteX1" fmla="*/ 0 w 654602"/>
              <a:gd name="connsiteY1" fmla="*/ 2233282 h 2233282"/>
              <a:gd name="connsiteX0" fmla="*/ 627962 w 627962"/>
              <a:gd name="connsiteY0" fmla="*/ 0 h 2233282"/>
              <a:gd name="connsiteX1" fmla="*/ 0 w 627962"/>
              <a:gd name="connsiteY1" fmla="*/ 2233282 h 2233282"/>
              <a:gd name="connsiteX0" fmla="*/ 627962 w 627962"/>
              <a:gd name="connsiteY0" fmla="*/ 0 h 2233282"/>
              <a:gd name="connsiteX1" fmla="*/ 0 w 627962"/>
              <a:gd name="connsiteY1" fmla="*/ 2233282 h 2233282"/>
              <a:gd name="connsiteX0" fmla="*/ 627962 w 627962"/>
              <a:gd name="connsiteY0" fmla="*/ 0 h 2233282"/>
              <a:gd name="connsiteX1" fmla="*/ 0 w 627962"/>
              <a:gd name="connsiteY1" fmla="*/ 2233282 h 2233282"/>
              <a:gd name="connsiteX0" fmla="*/ 627962 w 627962"/>
              <a:gd name="connsiteY0" fmla="*/ 0 h 2233282"/>
              <a:gd name="connsiteX1" fmla="*/ 0 w 627962"/>
              <a:gd name="connsiteY1" fmla="*/ 2233282 h 2233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7962" h="2233282">
                <a:moveTo>
                  <a:pt x="627962" y="0"/>
                </a:moveTo>
                <a:cubicBezTo>
                  <a:pt x="347601" y="431939"/>
                  <a:pt x="40599" y="1134704"/>
                  <a:pt x="0" y="2233282"/>
                </a:cubicBezTo>
              </a:path>
            </a:pathLst>
          </a:custGeom>
          <a:noFill/>
          <a:ln w="158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8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70132">
        <p:fade/>
      </p:transition>
    </mc:Choice>
    <mc:Fallback xmlns="">
      <p:transition advTm="7013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6504-8579-7B41-BE82-EE67EE60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related work</a:t>
            </a: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96047-D3D7-9B47-A572-0F89788D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DDEC4-F125-6F49-9544-A64DFDF95060}"/>
              </a:ext>
            </a:extLst>
          </p:cNvPr>
          <p:cNvSpPr txBox="1"/>
          <p:nvPr/>
        </p:nvSpPr>
        <p:spPr>
          <a:xfrm>
            <a:off x="2337264" y="6226925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Limit:</a:t>
            </a:r>
            <a:r>
              <a:rPr lang="en-US" sz="2000" dirty="0"/>
              <a:t> Fixed type of skipped information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AC526D-7584-CB4F-AD18-2D03368FE4C4}"/>
              </a:ext>
            </a:extLst>
          </p:cNvPr>
          <p:cNvGrpSpPr/>
          <p:nvPr/>
        </p:nvGrpSpPr>
        <p:grpSpPr>
          <a:xfrm>
            <a:off x="4286334" y="1392162"/>
            <a:ext cx="2471724" cy="1812198"/>
            <a:chOff x="4286334" y="1513806"/>
            <a:chExt cx="2471724" cy="1812198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E695688-F8A2-D841-ADDC-C542A5CF6F0A}"/>
                </a:ext>
              </a:extLst>
            </p:cNvPr>
            <p:cNvGrpSpPr/>
            <p:nvPr/>
          </p:nvGrpSpPr>
          <p:grpSpPr>
            <a:xfrm>
              <a:off x="5364840" y="1901374"/>
              <a:ext cx="193152" cy="801365"/>
              <a:chOff x="3537194" y="3332266"/>
              <a:chExt cx="314951" cy="1536709"/>
            </a:xfrm>
          </p:grpSpPr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26712F96-166B-FC4F-847D-65EE2B2122B2}"/>
                  </a:ext>
                </a:extLst>
              </p:cNvPr>
              <p:cNvSpPr/>
              <p:nvPr/>
            </p:nvSpPr>
            <p:spPr>
              <a:xfrm>
                <a:off x="3537194" y="3332266"/>
                <a:ext cx="314931" cy="1314153"/>
              </a:xfrm>
              <a:prstGeom prst="roundRect">
                <a:avLst/>
              </a:prstGeom>
              <a:solidFill>
                <a:srgbClr val="DDF3DD"/>
              </a:solidFill>
              <a:ln>
                <a:noFill/>
              </a:ln>
              <a:effectLst>
                <a:innerShdw blurRad="63500" dist="12700" dir="16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052AABDA-5F5B-D341-82B4-326928E55A76}"/>
                  </a:ext>
                </a:extLst>
              </p:cNvPr>
              <p:cNvSpPr/>
              <p:nvPr/>
            </p:nvSpPr>
            <p:spPr>
              <a:xfrm>
                <a:off x="3537214" y="3554822"/>
                <a:ext cx="314931" cy="1314153"/>
              </a:xfrm>
              <a:prstGeom prst="roundRect">
                <a:avLst/>
              </a:prstGeom>
              <a:solidFill>
                <a:srgbClr val="F4DEDD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38" name="Rounded Rectangle 237">
                <a:extLst>
                  <a:ext uri="{FF2B5EF4-FFF2-40B4-BE49-F238E27FC236}">
                    <a16:creationId xmlns:a16="http://schemas.microsoft.com/office/drawing/2014/main" id="{64EDAECB-D57C-434B-8252-BFDCB57DCC12}"/>
                  </a:ext>
                </a:extLst>
              </p:cNvPr>
              <p:cNvSpPr/>
              <p:nvPr/>
            </p:nvSpPr>
            <p:spPr>
              <a:xfrm>
                <a:off x="3537194" y="3485670"/>
                <a:ext cx="314931" cy="682993"/>
              </a:xfrm>
              <a:prstGeom prst="roundRect">
                <a:avLst/>
              </a:prstGeom>
              <a:solidFill>
                <a:srgbClr val="DC524B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39" name="Rounded Rectangle 238">
                <a:extLst>
                  <a:ext uri="{FF2B5EF4-FFF2-40B4-BE49-F238E27FC236}">
                    <a16:creationId xmlns:a16="http://schemas.microsoft.com/office/drawing/2014/main" id="{4BA2B675-7C18-BB44-8E9D-EC62B741BF21}"/>
                  </a:ext>
                </a:extLst>
              </p:cNvPr>
              <p:cNvSpPr/>
              <p:nvPr/>
            </p:nvSpPr>
            <p:spPr>
              <a:xfrm>
                <a:off x="3537194" y="3392270"/>
                <a:ext cx="314931" cy="648585"/>
              </a:xfrm>
              <a:prstGeom prst="roundRect">
                <a:avLst/>
              </a:prstGeom>
              <a:solidFill>
                <a:srgbClr val="58BA57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75BB250-83CF-6E4A-8B2F-C43E2FD4D170}"/>
                </a:ext>
              </a:extLst>
            </p:cNvPr>
            <p:cNvGrpSpPr/>
            <p:nvPr/>
          </p:nvGrpSpPr>
          <p:grpSpPr>
            <a:xfrm>
              <a:off x="5682815" y="1901374"/>
              <a:ext cx="193152" cy="801365"/>
              <a:chOff x="3537194" y="3332266"/>
              <a:chExt cx="314951" cy="1536709"/>
            </a:xfrm>
          </p:grpSpPr>
          <p:sp>
            <p:nvSpPr>
              <p:cNvPr id="228" name="Rounded Rectangle 227">
                <a:extLst>
                  <a:ext uri="{FF2B5EF4-FFF2-40B4-BE49-F238E27FC236}">
                    <a16:creationId xmlns:a16="http://schemas.microsoft.com/office/drawing/2014/main" id="{2BE61D7E-5F67-FF40-A6FB-AE1AE405C77C}"/>
                  </a:ext>
                </a:extLst>
              </p:cNvPr>
              <p:cNvSpPr/>
              <p:nvPr/>
            </p:nvSpPr>
            <p:spPr>
              <a:xfrm>
                <a:off x="3537194" y="3332266"/>
                <a:ext cx="314931" cy="1314153"/>
              </a:xfrm>
              <a:prstGeom prst="roundRect">
                <a:avLst/>
              </a:prstGeom>
              <a:solidFill>
                <a:srgbClr val="DDF3DD"/>
              </a:solidFill>
              <a:ln>
                <a:noFill/>
              </a:ln>
              <a:effectLst>
                <a:innerShdw blurRad="63500" dist="12700" dir="16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29" name="Rounded Rectangle 228">
                <a:extLst>
                  <a:ext uri="{FF2B5EF4-FFF2-40B4-BE49-F238E27FC236}">
                    <a16:creationId xmlns:a16="http://schemas.microsoft.com/office/drawing/2014/main" id="{8002C824-D87B-374D-BC25-FE6188E8D9F4}"/>
                  </a:ext>
                </a:extLst>
              </p:cNvPr>
              <p:cNvSpPr/>
              <p:nvPr/>
            </p:nvSpPr>
            <p:spPr>
              <a:xfrm>
                <a:off x="3537194" y="3931166"/>
                <a:ext cx="314931" cy="937809"/>
              </a:xfrm>
              <a:prstGeom prst="roundRect">
                <a:avLst/>
              </a:prstGeom>
              <a:solidFill>
                <a:srgbClr val="F4DEDD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30" name="Rounded Rectangle 229">
                <a:extLst>
                  <a:ext uri="{FF2B5EF4-FFF2-40B4-BE49-F238E27FC236}">
                    <a16:creationId xmlns:a16="http://schemas.microsoft.com/office/drawing/2014/main" id="{CF14157A-1A59-B94E-85C3-8F0DB6CAF576}"/>
                  </a:ext>
                </a:extLst>
              </p:cNvPr>
              <p:cNvSpPr/>
              <p:nvPr/>
            </p:nvSpPr>
            <p:spPr>
              <a:xfrm>
                <a:off x="3537214" y="3931166"/>
                <a:ext cx="314931" cy="856315"/>
              </a:xfrm>
              <a:prstGeom prst="roundRect">
                <a:avLst/>
              </a:prstGeom>
              <a:solidFill>
                <a:srgbClr val="DC524B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31" name="Rounded Rectangle 230">
                <a:extLst>
                  <a:ext uri="{FF2B5EF4-FFF2-40B4-BE49-F238E27FC236}">
                    <a16:creationId xmlns:a16="http://schemas.microsoft.com/office/drawing/2014/main" id="{5206C490-CFA4-9040-800C-10BD689E561D}"/>
                  </a:ext>
                </a:extLst>
              </p:cNvPr>
              <p:cNvSpPr/>
              <p:nvPr/>
            </p:nvSpPr>
            <p:spPr>
              <a:xfrm>
                <a:off x="3537194" y="3905766"/>
                <a:ext cx="314931" cy="135089"/>
              </a:xfrm>
              <a:prstGeom prst="roundRect">
                <a:avLst>
                  <a:gd name="adj" fmla="val 37820"/>
                </a:avLst>
              </a:prstGeom>
              <a:solidFill>
                <a:srgbClr val="58BA57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04402DD-DA96-DB41-B3B4-801592C82731}"/>
                </a:ext>
              </a:extLst>
            </p:cNvPr>
            <p:cNvSpPr txBox="1"/>
            <p:nvPr/>
          </p:nvSpPr>
          <p:spPr>
            <a:xfrm>
              <a:off x="4898826" y="1513806"/>
              <a:ext cx="145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ea typeface="Palatino" pitchFamily="2" charset="77"/>
                </a:rPr>
                <a:t>Objective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6C24B66-F6FF-DC46-ACBE-A62F03275D25}"/>
                </a:ext>
              </a:extLst>
            </p:cNvPr>
            <p:cNvSpPr txBox="1"/>
            <p:nvPr/>
          </p:nvSpPr>
          <p:spPr>
            <a:xfrm>
              <a:off x="4931088" y="2423121"/>
              <a:ext cx="445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LM Roman 10" pitchFamily="2" charset="77"/>
                  <a:ea typeface="Palatino" pitchFamily="2" charset="77"/>
                </a:rPr>
                <a:t>h</a:t>
              </a:r>
              <a:r>
                <a:rPr lang="en-US" b="1" i="1" baseline="-25000" dirty="0" err="1">
                  <a:latin typeface="LM Roman 10" pitchFamily="2" charset="77"/>
                  <a:ea typeface="Palatino" pitchFamily="2" charset="77"/>
                </a:rPr>
                <a:t>c</a:t>
              </a:r>
              <a:endParaRPr lang="en-US" b="1" i="1" baseline="-25000" dirty="0">
                <a:latin typeface="LM Roman 10" pitchFamily="2" charset="77"/>
                <a:ea typeface="Palatino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915AFB5-2DF7-0C42-8804-CDD1C1D3903A}"/>
                </a:ext>
              </a:extLst>
            </p:cNvPr>
            <p:cNvSpPr txBox="1"/>
            <p:nvPr/>
          </p:nvSpPr>
          <p:spPr>
            <a:xfrm>
              <a:off x="5892183" y="2445126"/>
              <a:ext cx="482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LM Roman 10" pitchFamily="2" charset="77"/>
                  <a:ea typeface="Palatino" pitchFamily="2" charset="77"/>
                </a:rPr>
                <a:t>h</a:t>
              </a:r>
              <a:r>
                <a:rPr lang="en-US" b="1" i="1" baseline="-25000" dirty="0">
                  <a:latin typeface="LM Roman 10" pitchFamily="2" charset="77"/>
                  <a:ea typeface="Palatino" pitchFamily="2" charset="77"/>
                </a:rPr>
                <a:t>u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CB75399A-94AA-3348-91FB-807E04964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4" b="9065"/>
            <a:stretch/>
          </p:blipFill>
          <p:spPr>
            <a:xfrm>
              <a:off x="5039093" y="2778956"/>
              <a:ext cx="545657" cy="547048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BF150422-7BEA-224D-B9E3-350285CB2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09" b="6284"/>
            <a:stretch/>
          </p:blipFill>
          <p:spPr>
            <a:xfrm>
              <a:off x="5725515" y="2792453"/>
              <a:ext cx="532539" cy="532283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BF87AED-C9A3-7C44-AB51-B872F9558510}"/>
                </a:ext>
              </a:extLst>
            </p:cNvPr>
            <p:cNvSpPr txBox="1"/>
            <p:nvPr/>
          </p:nvSpPr>
          <p:spPr>
            <a:xfrm>
              <a:off x="4286334" y="1940696"/>
              <a:ext cx="1048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ea typeface="Palatino" pitchFamily="2" charset="77"/>
                </a:rPr>
                <a:t>Classif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ea typeface="Palatino" pitchFamily="2" charset="77"/>
                </a:rPr>
                <a:t>. info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919AB33-6176-7446-AA88-DFD2C89E702E}"/>
                </a:ext>
              </a:extLst>
            </p:cNvPr>
            <p:cNvSpPr txBox="1"/>
            <p:nvPr/>
          </p:nvSpPr>
          <p:spPr>
            <a:xfrm>
              <a:off x="5903122" y="1940696"/>
              <a:ext cx="8549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ea typeface="Palatino" pitchFamily="2" charset="77"/>
                </a:rPr>
                <a:t>Skip</a:t>
              </a:r>
            </a:p>
            <a:p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ea typeface="Palatino" pitchFamily="2" charset="77"/>
                </a:rPr>
                <a:t>info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280162-039A-124F-A210-E107A76F81CB}"/>
              </a:ext>
            </a:extLst>
          </p:cNvPr>
          <p:cNvGrpSpPr/>
          <p:nvPr/>
        </p:nvGrpSpPr>
        <p:grpSpPr>
          <a:xfrm>
            <a:off x="4431383" y="1414167"/>
            <a:ext cx="804079" cy="1282618"/>
            <a:chOff x="3659833" y="1092885"/>
            <a:chExt cx="804079" cy="1282618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0B115ECF-2D14-B043-95A0-9C5C05303656}"/>
                </a:ext>
              </a:extLst>
            </p:cNvPr>
            <p:cNvGrpSpPr/>
            <p:nvPr/>
          </p:nvGrpSpPr>
          <p:grpSpPr>
            <a:xfrm>
              <a:off x="3912723" y="1462765"/>
              <a:ext cx="193141" cy="801365"/>
              <a:chOff x="3537194" y="3332266"/>
              <a:chExt cx="314931" cy="1536709"/>
            </a:xfrm>
          </p:grpSpPr>
          <p:sp>
            <p:nvSpPr>
              <p:cNvPr id="232" name="Rounded Rectangle 231">
                <a:extLst>
                  <a:ext uri="{FF2B5EF4-FFF2-40B4-BE49-F238E27FC236}">
                    <a16:creationId xmlns:a16="http://schemas.microsoft.com/office/drawing/2014/main" id="{B8F400A6-84E2-AE44-ADD3-54F54FD73381}"/>
                  </a:ext>
                </a:extLst>
              </p:cNvPr>
              <p:cNvSpPr/>
              <p:nvPr/>
            </p:nvSpPr>
            <p:spPr>
              <a:xfrm>
                <a:off x="3537194" y="3332266"/>
                <a:ext cx="314931" cy="1314153"/>
              </a:xfrm>
              <a:prstGeom prst="roundRect">
                <a:avLst/>
              </a:prstGeom>
              <a:solidFill>
                <a:srgbClr val="DDF3DD"/>
              </a:solidFill>
              <a:ln>
                <a:noFill/>
              </a:ln>
              <a:effectLst>
                <a:innerShdw blurRad="63500" dist="12700" dir="16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F4CA3B42-4368-304E-B45F-FC4DB4FFD12D}"/>
                  </a:ext>
                </a:extLst>
              </p:cNvPr>
              <p:cNvSpPr/>
              <p:nvPr/>
            </p:nvSpPr>
            <p:spPr>
              <a:xfrm>
                <a:off x="3537194" y="3814616"/>
                <a:ext cx="314931" cy="1054359"/>
              </a:xfrm>
              <a:prstGeom prst="roundRect">
                <a:avLst/>
              </a:prstGeom>
              <a:solidFill>
                <a:srgbClr val="F4DEDD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9CC0C9E3-445C-A749-A038-BE08192110DE}"/>
                  </a:ext>
                </a:extLst>
              </p:cNvPr>
              <p:cNvSpPr/>
              <p:nvPr/>
            </p:nvSpPr>
            <p:spPr>
              <a:xfrm>
                <a:off x="3537194" y="3781811"/>
                <a:ext cx="314931" cy="794777"/>
              </a:xfrm>
              <a:prstGeom prst="roundRect">
                <a:avLst/>
              </a:prstGeom>
              <a:solidFill>
                <a:srgbClr val="DC524B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35" name="Rounded Rectangle 234">
                <a:extLst>
                  <a:ext uri="{FF2B5EF4-FFF2-40B4-BE49-F238E27FC236}">
                    <a16:creationId xmlns:a16="http://schemas.microsoft.com/office/drawing/2014/main" id="{AFACA61D-66BC-A947-AA66-564E840F7401}"/>
                  </a:ext>
                </a:extLst>
              </p:cNvPr>
              <p:cNvSpPr/>
              <p:nvPr/>
            </p:nvSpPr>
            <p:spPr>
              <a:xfrm>
                <a:off x="3537194" y="3774909"/>
                <a:ext cx="314931" cy="265946"/>
              </a:xfrm>
              <a:prstGeom prst="roundRect">
                <a:avLst/>
              </a:prstGeom>
              <a:solidFill>
                <a:srgbClr val="58BA57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53FBA12-2A03-B24C-9D2E-BD605DBA0696}"/>
                </a:ext>
              </a:extLst>
            </p:cNvPr>
            <p:cNvSpPr txBox="1"/>
            <p:nvPr/>
          </p:nvSpPr>
          <p:spPr>
            <a:xfrm>
              <a:off x="3659833" y="1092885"/>
              <a:ext cx="695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ea typeface="Palatino" pitchFamily="2" charset="77"/>
                </a:rPr>
                <a:t>AE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7048377-D78F-2B47-B39F-807E144E246C}"/>
                </a:ext>
              </a:extLst>
            </p:cNvPr>
            <p:cNvSpPr txBox="1"/>
            <p:nvPr/>
          </p:nvSpPr>
          <p:spPr>
            <a:xfrm>
              <a:off x="4018773" y="2006171"/>
              <a:ext cx="445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M Roman 10" pitchFamily="2" charset="77"/>
                  <a:ea typeface="Palatino" pitchFamily="2" charset="77"/>
                </a:rPr>
                <a:t>h</a:t>
              </a:r>
              <a:endParaRPr lang="en-US" b="1" i="1" baseline="-25000" dirty="0">
                <a:latin typeface="LM Roman 10" pitchFamily="2" charset="77"/>
                <a:ea typeface="Palatino" pitchFamily="2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F1F4D9-E461-D840-9935-0FE70CB6E064}"/>
              </a:ext>
            </a:extLst>
          </p:cNvPr>
          <p:cNvGrpSpPr/>
          <p:nvPr/>
        </p:nvGrpSpPr>
        <p:grpSpPr>
          <a:xfrm>
            <a:off x="432381" y="1782122"/>
            <a:ext cx="1521811" cy="1325254"/>
            <a:chOff x="52312" y="1460840"/>
            <a:chExt cx="1730426" cy="1506924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D740B35-DFEB-7742-BB5F-376127CCF286}"/>
                </a:ext>
              </a:extLst>
            </p:cNvPr>
            <p:cNvSpPr txBox="1"/>
            <p:nvPr/>
          </p:nvSpPr>
          <p:spPr>
            <a:xfrm>
              <a:off x="497948" y="1487405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err="1">
                  <a:solidFill>
                    <a:srgbClr val="387138"/>
                  </a:solidFill>
                  <a:ea typeface="Palatino" pitchFamily="2" charset="77"/>
                </a:rPr>
                <a:t>Discr</a:t>
              </a:r>
              <a:r>
                <a:rPr lang="en-US" dirty="0">
                  <a:solidFill>
                    <a:srgbClr val="387138"/>
                  </a:solidFill>
                  <a:ea typeface="Palatino" pitchFamily="2" charset="77"/>
                </a:rPr>
                <a:t>.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339773-8DBF-DD4B-93BE-30F0B15A4438}"/>
                </a:ext>
              </a:extLst>
            </p:cNvPr>
            <p:cNvSpPr txBox="1"/>
            <p:nvPr/>
          </p:nvSpPr>
          <p:spPr>
            <a:xfrm>
              <a:off x="52312" y="1870357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993A37"/>
                  </a:solidFill>
                  <a:ea typeface="Palatino" pitchFamily="2" charset="77"/>
                </a:rPr>
                <a:t>Non-</a:t>
              </a:r>
              <a:r>
                <a:rPr lang="en-US" dirty="0" err="1">
                  <a:solidFill>
                    <a:srgbClr val="993A37"/>
                  </a:solidFill>
                  <a:ea typeface="Palatino" pitchFamily="2" charset="77"/>
                </a:rPr>
                <a:t>discr</a:t>
              </a:r>
              <a:r>
                <a:rPr lang="en-US" dirty="0">
                  <a:solidFill>
                    <a:srgbClr val="993A37"/>
                  </a:solidFill>
                  <a:ea typeface="Palatino" pitchFamily="2" charset="77"/>
                </a:rPr>
                <a:t>.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7E36E59-C9F5-334E-8663-F6889329EB82}"/>
                </a:ext>
              </a:extLst>
            </p:cNvPr>
            <p:cNvGrpSpPr/>
            <p:nvPr/>
          </p:nvGrpSpPr>
          <p:grpSpPr>
            <a:xfrm>
              <a:off x="1232008" y="1460840"/>
              <a:ext cx="193141" cy="801365"/>
              <a:chOff x="3537194" y="3332266"/>
              <a:chExt cx="314931" cy="1536709"/>
            </a:xfrm>
          </p:grpSpPr>
          <p:sp>
            <p:nvSpPr>
              <p:cNvPr id="240" name="Rounded Rectangle 239">
                <a:extLst>
                  <a:ext uri="{FF2B5EF4-FFF2-40B4-BE49-F238E27FC236}">
                    <a16:creationId xmlns:a16="http://schemas.microsoft.com/office/drawing/2014/main" id="{53876209-9698-BA48-822A-3E8FF4A5792E}"/>
                  </a:ext>
                </a:extLst>
              </p:cNvPr>
              <p:cNvSpPr/>
              <p:nvPr/>
            </p:nvSpPr>
            <p:spPr>
              <a:xfrm>
                <a:off x="3537194" y="3332266"/>
                <a:ext cx="314931" cy="1314153"/>
              </a:xfrm>
              <a:prstGeom prst="roundRect">
                <a:avLst/>
              </a:prstGeom>
              <a:solidFill>
                <a:srgbClr val="DDF3DD"/>
              </a:solidFill>
              <a:ln>
                <a:noFill/>
              </a:ln>
              <a:effectLst>
                <a:innerShdw blurRad="63500" dist="12700" dir="16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71A39EDC-DC8F-A346-9B75-4853A5C052DB}"/>
                  </a:ext>
                </a:extLst>
              </p:cNvPr>
              <p:cNvSpPr/>
              <p:nvPr/>
            </p:nvSpPr>
            <p:spPr>
              <a:xfrm>
                <a:off x="3537194" y="3554822"/>
                <a:ext cx="314931" cy="1314153"/>
              </a:xfrm>
              <a:prstGeom prst="roundRect">
                <a:avLst/>
              </a:prstGeom>
              <a:solidFill>
                <a:srgbClr val="F4DEDD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42" name="Rounded Rectangle 241">
                <a:extLst>
                  <a:ext uri="{FF2B5EF4-FFF2-40B4-BE49-F238E27FC236}">
                    <a16:creationId xmlns:a16="http://schemas.microsoft.com/office/drawing/2014/main" id="{34467137-4A36-0144-B6A3-F6FB73B61FA2}"/>
                  </a:ext>
                </a:extLst>
              </p:cNvPr>
              <p:cNvSpPr/>
              <p:nvPr/>
            </p:nvSpPr>
            <p:spPr>
              <a:xfrm>
                <a:off x="3537194" y="3485670"/>
                <a:ext cx="314931" cy="1383305"/>
              </a:xfrm>
              <a:prstGeom prst="roundRect">
                <a:avLst/>
              </a:prstGeom>
              <a:solidFill>
                <a:srgbClr val="DC524B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  <p:sp>
            <p:nvSpPr>
              <p:cNvPr id="243" name="Rounded Rectangle 242">
                <a:extLst>
                  <a:ext uri="{FF2B5EF4-FFF2-40B4-BE49-F238E27FC236}">
                    <a16:creationId xmlns:a16="http://schemas.microsoft.com/office/drawing/2014/main" id="{7C6B399C-C26A-214C-BC97-DD3937D1E963}"/>
                  </a:ext>
                </a:extLst>
              </p:cNvPr>
              <p:cNvSpPr/>
              <p:nvPr/>
            </p:nvSpPr>
            <p:spPr>
              <a:xfrm>
                <a:off x="3537194" y="3332266"/>
                <a:ext cx="314931" cy="708589"/>
              </a:xfrm>
              <a:prstGeom prst="roundRect">
                <a:avLst/>
              </a:prstGeom>
              <a:solidFill>
                <a:srgbClr val="58BA57"/>
              </a:solidFill>
              <a:ln>
                <a:noFill/>
              </a:ln>
              <a:effectLst>
                <a:innerShdw blurRad="63500" dist="12700" dir="72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ea typeface="Palatino" pitchFamily="2" charset="77"/>
                </a:endParaRPr>
              </a:p>
            </p:txBody>
          </p:sp>
        </p:grp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F024C186-3AD6-7845-BC7C-79AD8FFED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7" b="8863"/>
            <a:stretch/>
          </p:blipFill>
          <p:spPr>
            <a:xfrm>
              <a:off x="1010561" y="2302892"/>
              <a:ext cx="659833" cy="664872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19B8B60-4B50-9F4A-BC91-54AA58A3DBDC}"/>
                </a:ext>
              </a:extLst>
            </p:cNvPr>
            <p:cNvSpPr txBox="1"/>
            <p:nvPr/>
          </p:nvSpPr>
          <p:spPr>
            <a:xfrm>
              <a:off x="1337599" y="1998995"/>
              <a:ext cx="445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M Roman 10" pitchFamily="2" charset="77"/>
                  <a:ea typeface="Palatino" pitchFamily="2" charset="77"/>
                </a:rPr>
                <a:t>x</a:t>
              </a:r>
              <a:endParaRPr lang="en-US" b="1" i="1" baseline="-25000" dirty="0">
                <a:latin typeface="LM Roman 10" pitchFamily="2" charset="77"/>
                <a:ea typeface="Palatino" pitchFamily="2" charset="77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15E677-9F7E-E44A-A67B-5EBC2BB0D181}"/>
              </a:ext>
            </a:extLst>
          </p:cNvPr>
          <p:cNvGrpSpPr/>
          <p:nvPr/>
        </p:nvGrpSpPr>
        <p:grpSpPr>
          <a:xfrm>
            <a:off x="2418161" y="1925574"/>
            <a:ext cx="737640" cy="443492"/>
            <a:chOff x="2418161" y="1604292"/>
            <a:chExt cx="737640" cy="443492"/>
          </a:xfrm>
        </p:grpSpPr>
        <p:sp>
          <p:nvSpPr>
            <p:cNvPr id="194" name="Cube 193">
              <a:extLst>
                <a:ext uri="{FF2B5EF4-FFF2-40B4-BE49-F238E27FC236}">
                  <a16:creationId xmlns:a16="http://schemas.microsoft.com/office/drawing/2014/main" id="{8D1ECF51-A908-3C40-A8C7-07552EBE5FC8}"/>
                </a:ext>
              </a:extLst>
            </p:cNvPr>
            <p:cNvSpPr/>
            <p:nvPr/>
          </p:nvSpPr>
          <p:spPr>
            <a:xfrm>
              <a:off x="2418161" y="1604292"/>
              <a:ext cx="124929" cy="443492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BE88FE1A-35EB-7B40-B082-4B34BDE11719}"/>
                </a:ext>
              </a:extLst>
            </p:cNvPr>
            <p:cNvSpPr/>
            <p:nvPr/>
          </p:nvSpPr>
          <p:spPr>
            <a:xfrm>
              <a:off x="2468146" y="1604292"/>
              <a:ext cx="124929" cy="443492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Cube 203">
              <a:extLst>
                <a:ext uri="{FF2B5EF4-FFF2-40B4-BE49-F238E27FC236}">
                  <a16:creationId xmlns:a16="http://schemas.microsoft.com/office/drawing/2014/main" id="{5FEE91E4-3EA3-1B43-AD17-7BACD37CDB79}"/>
                </a:ext>
              </a:extLst>
            </p:cNvPr>
            <p:cNvSpPr/>
            <p:nvPr/>
          </p:nvSpPr>
          <p:spPr>
            <a:xfrm>
              <a:off x="2519893" y="1604292"/>
              <a:ext cx="124929" cy="443492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D222C72C-EFF2-1146-A050-8C23AE751865}"/>
                </a:ext>
              </a:extLst>
            </p:cNvPr>
            <p:cNvSpPr/>
            <p:nvPr/>
          </p:nvSpPr>
          <p:spPr>
            <a:xfrm>
              <a:off x="2575493" y="1675593"/>
              <a:ext cx="154432" cy="300891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BDA6FA7C-D3E2-8D42-B076-A6FA8CD7DAE6}"/>
                </a:ext>
              </a:extLst>
            </p:cNvPr>
            <p:cNvSpPr/>
            <p:nvPr/>
          </p:nvSpPr>
          <p:spPr>
            <a:xfrm>
              <a:off x="2667207" y="1675593"/>
              <a:ext cx="154432" cy="300891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F59C47A0-0219-5946-A188-E381A166FB9B}"/>
                </a:ext>
              </a:extLst>
            </p:cNvPr>
            <p:cNvSpPr/>
            <p:nvPr/>
          </p:nvSpPr>
          <p:spPr>
            <a:xfrm>
              <a:off x="2758013" y="1675593"/>
              <a:ext cx="154432" cy="300891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24E1A0A1-29BF-EB4C-9165-45567C7121B8}"/>
                </a:ext>
              </a:extLst>
            </p:cNvPr>
            <p:cNvSpPr/>
            <p:nvPr/>
          </p:nvSpPr>
          <p:spPr>
            <a:xfrm>
              <a:off x="2856434" y="1721874"/>
              <a:ext cx="166072" cy="208328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ube 210">
              <a:extLst>
                <a:ext uri="{FF2B5EF4-FFF2-40B4-BE49-F238E27FC236}">
                  <a16:creationId xmlns:a16="http://schemas.microsoft.com/office/drawing/2014/main" id="{47E7B55F-E73B-4445-B7E9-1FF2DE0CB5FE}"/>
                </a:ext>
              </a:extLst>
            </p:cNvPr>
            <p:cNvSpPr/>
            <p:nvPr/>
          </p:nvSpPr>
          <p:spPr>
            <a:xfrm>
              <a:off x="2978089" y="1748109"/>
              <a:ext cx="122218" cy="155859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Cube 211">
              <a:extLst>
                <a:ext uri="{FF2B5EF4-FFF2-40B4-BE49-F238E27FC236}">
                  <a16:creationId xmlns:a16="http://schemas.microsoft.com/office/drawing/2014/main" id="{1032CB72-9CD0-434D-9C8B-9DE55F7AA1F7}"/>
                </a:ext>
              </a:extLst>
            </p:cNvPr>
            <p:cNvSpPr/>
            <p:nvPr/>
          </p:nvSpPr>
          <p:spPr>
            <a:xfrm>
              <a:off x="3065360" y="1748109"/>
              <a:ext cx="90441" cy="155859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AC26A95-E0E3-0945-B583-C8368C46A7A3}"/>
              </a:ext>
            </a:extLst>
          </p:cNvPr>
          <p:cNvGrpSpPr/>
          <p:nvPr/>
        </p:nvGrpSpPr>
        <p:grpSpPr>
          <a:xfrm>
            <a:off x="6794596" y="1882780"/>
            <a:ext cx="702054" cy="443492"/>
            <a:chOff x="6994670" y="2045504"/>
            <a:chExt cx="702054" cy="443492"/>
          </a:xfrm>
        </p:grpSpPr>
        <p:sp>
          <p:nvSpPr>
            <p:cNvPr id="220" name="Cube 219">
              <a:extLst>
                <a:ext uri="{FF2B5EF4-FFF2-40B4-BE49-F238E27FC236}">
                  <a16:creationId xmlns:a16="http://schemas.microsoft.com/office/drawing/2014/main" id="{B4BC8DD2-0CE4-FF40-A7D4-5AB770E62BF9}"/>
                </a:ext>
              </a:extLst>
            </p:cNvPr>
            <p:cNvSpPr/>
            <p:nvPr/>
          </p:nvSpPr>
          <p:spPr>
            <a:xfrm>
              <a:off x="6994670" y="2189321"/>
              <a:ext cx="122218" cy="155859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42B6C4D5-A570-D34F-BDF6-C085028725AE}"/>
                </a:ext>
              </a:extLst>
            </p:cNvPr>
            <p:cNvSpPr/>
            <p:nvPr/>
          </p:nvSpPr>
          <p:spPr>
            <a:xfrm>
              <a:off x="7083431" y="2163086"/>
              <a:ext cx="166072" cy="208328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B1A8DC44-0471-EC42-9CB8-EDE99382C6AC}"/>
                </a:ext>
              </a:extLst>
            </p:cNvPr>
            <p:cNvSpPr/>
            <p:nvPr/>
          </p:nvSpPr>
          <p:spPr>
            <a:xfrm>
              <a:off x="7200961" y="2116805"/>
              <a:ext cx="154432" cy="300891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Cube 222">
              <a:extLst>
                <a:ext uri="{FF2B5EF4-FFF2-40B4-BE49-F238E27FC236}">
                  <a16:creationId xmlns:a16="http://schemas.microsoft.com/office/drawing/2014/main" id="{E2C18504-3ADF-5543-BA44-57B0468A1938}"/>
                </a:ext>
              </a:extLst>
            </p:cNvPr>
            <p:cNvSpPr/>
            <p:nvPr/>
          </p:nvSpPr>
          <p:spPr>
            <a:xfrm>
              <a:off x="7286209" y="2116805"/>
              <a:ext cx="154432" cy="300891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Cube 223">
              <a:extLst>
                <a:ext uri="{FF2B5EF4-FFF2-40B4-BE49-F238E27FC236}">
                  <a16:creationId xmlns:a16="http://schemas.microsoft.com/office/drawing/2014/main" id="{1C765794-7AE1-5D44-933C-4F2D97400D8A}"/>
                </a:ext>
              </a:extLst>
            </p:cNvPr>
            <p:cNvSpPr/>
            <p:nvPr/>
          </p:nvSpPr>
          <p:spPr>
            <a:xfrm>
              <a:off x="7375427" y="2116805"/>
              <a:ext cx="154432" cy="300891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Cube 224">
              <a:extLst>
                <a:ext uri="{FF2B5EF4-FFF2-40B4-BE49-F238E27FC236}">
                  <a16:creationId xmlns:a16="http://schemas.microsoft.com/office/drawing/2014/main" id="{E96CD8B3-C05A-934A-9DAE-67FA6F4FB10A}"/>
                </a:ext>
              </a:extLst>
            </p:cNvPr>
            <p:cNvSpPr/>
            <p:nvPr/>
          </p:nvSpPr>
          <p:spPr>
            <a:xfrm>
              <a:off x="7470062" y="2045504"/>
              <a:ext cx="124929" cy="443492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Cube 225">
              <a:extLst>
                <a:ext uri="{FF2B5EF4-FFF2-40B4-BE49-F238E27FC236}">
                  <a16:creationId xmlns:a16="http://schemas.microsoft.com/office/drawing/2014/main" id="{B4BCE6B6-47B4-FD4A-A56E-20DF870C37DC}"/>
                </a:ext>
              </a:extLst>
            </p:cNvPr>
            <p:cNvSpPr/>
            <p:nvPr/>
          </p:nvSpPr>
          <p:spPr>
            <a:xfrm>
              <a:off x="7520047" y="2045504"/>
              <a:ext cx="124929" cy="443492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Cube 226">
              <a:extLst>
                <a:ext uri="{FF2B5EF4-FFF2-40B4-BE49-F238E27FC236}">
                  <a16:creationId xmlns:a16="http://schemas.microsoft.com/office/drawing/2014/main" id="{05BC28E9-AA0A-2643-A721-0D9F7663317F}"/>
                </a:ext>
              </a:extLst>
            </p:cNvPr>
            <p:cNvSpPr/>
            <p:nvPr/>
          </p:nvSpPr>
          <p:spPr>
            <a:xfrm>
              <a:off x="7571795" y="2045504"/>
              <a:ext cx="124929" cy="443492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46BB7-C9D4-824B-9959-9F04862E2F35}"/>
              </a:ext>
            </a:extLst>
          </p:cNvPr>
          <p:cNvGrpSpPr/>
          <p:nvPr/>
        </p:nvGrpSpPr>
        <p:grpSpPr>
          <a:xfrm>
            <a:off x="7918301" y="1320608"/>
            <a:ext cx="658956" cy="1095344"/>
            <a:chOff x="7963466" y="1070251"/>
            <a:chExt cx="616450" cy="1024689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5B0B407D-BCF7-5149-A642-911311F083AD}"/>
                </a:ext>
              </a:extLst>
            </p:cNvPr>
            <p:cNvSpPr txBox="1"/>
            <p:nvPr/>
          </p:nvSpPr>
          <p:spPr>
            <a:xfrm>
              <a:off x="7994149" y="1070251"/>
              <a:ext cx="573066" cy="283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latin typeface="LM Roman 10" pitchFamily="2" charset="77"/>
                </a:rPr>
                <a:t>x̂</a:t>
              </a:r>
              <a:endParaRPr lang="en-US" sz="2000" b="1" dirty="0"/>
            </a:p>
          </p:txBody>
        </p:sp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882426A0-C693-D749-8FC0-CEDD83BD0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7" t="4432" r="5877" b="8863"/>
            <a:stretch/>
          </p:blipFill>
          <p:spPr>
            <a:xfrm>
              <a:off x="7963466" y="1462396"/>
              <a:ext cx="616450" cy="63254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2BEBB52-2A48-B647-A930-92451F94C25B}"/>
              </a:ext>
            </a:extLst>
          </p:cNvPr>
          <p:cNvSpPr txBox="1"/>
          <p:nvPr/>
        </p:nvSpPr>
        <p:spPr>
          <a:xfrm>
            <a:off x="58435" y="959222"/>
            <a:ext cx="9134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Conflicting goals:</a:t>
            </a:r>
            <a:r>
              <a:rPr lang="en-US" sz="2000" dirty="0"/>
              <a:t> Classification → invariance / Reconstruction → info. conservation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C89266-581F-F947-8AD1-42994DA8D7A6}"/>
              </a:ext>
            </a:extLst>
          </p:cNvPr>
          <p:cNvGrpSpPr/>
          <p:nvPr/>
        </p:nvGrpSpPr>
        <p:grpSpPr>
          <a:xfrm>
            <a:off x="310858" y="4524733"/>
            <a:ext cx="3584579" cy="1425543"/>
            <a:chOff x="162574" y="4438234"/>
            <a:chExt cx="4120064" cy="1638498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42BD9B9-7375-3A4B-B06E-8309C151C121}"/>
                </a:ext>
              </a:extLst>
            </p:cNvPr>
            <p:cNvGrpSpPr/>
            <p:nvPr/>
          </p:nvGrpSpPr>
          <p:grpSpPr>
            <a:xfrm>
              <a:off x="162574" y="4438234"/>
              <a:ext cx="4120064" cy="1638498"/>
              <a:chOff x="465575" y="1545133"/>
              <a:chExt cx="4120064" cy="1638498"/>
            </a:xfrm>
          </p:grpSpPr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5A3B9888-2A9F-6741-A2D1-D6A7A30327E7}"/>
                  </a:ext>
                </a:extLst>
              </p:cNvPr>
              <p:cNvSpPr/>
              <p:nvPr/>
            </p:nvSpPr>
            <p:spPr>
              <a:xfrm>
                <a:off x="886431" y="2143457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A057F613-6F2C-AF4D-9762-AB734559BD5A}"/>
                  </a:ext>
                </a:extLst>
              </p:cNvPr>
              <p:cNvSpPr/>
              <p:nvPr/>
            </p:nvSpPr>
            <p:spPr>
              <a:xfrm>
                <a:off x="997884" y="2143457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0299509D-B3F5-2749-A148-974506230561}"/>
                  </a:ext>
                </a:extLst>
              </p:cNvPr>
              <p:cNvSpPr/>
              <p:nvPr/>
            </p:nvSpPr>
            <p:spPr>
              <a:xfrm>
                <a:off x="1146338" y="2239118"/>
                <a:ext cx="267980" cy="403693"/>
              </a:xfrm>
              <a:prstGeom prst="cube">
                <a:avLst>
                  <a:gd name="adj" fmla="val 50365"/>
                </a:avLst>
              </a:prstGeom>
              <a:solidFill>
                <a:srgbClr val="7491C4"/>
              </a:solidFill>
              <a:ln>
                <a:solidFill>
                  <a:srgbClr val="576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6F8B7FA7-112C-7646-81E7-3204C03A4CE1}"/>
                  </a:ext>
                </a:extLst>
              </p:cNvPr>
              <p:cNvSpPr/>
              <p:nvPr/>
            </p:nvSpPr>
            <p:spPr>
              <a:xfrm>
                <a:off x="1322811" y="2239118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F69E73FD-1592-8945-8877-2C26AA75C5E2}"/>
                  </a:ext>
                </a:extLst>
              </p:cNvPr>
              <p:cNvSpPr/>
              <p:nvPr/>
            </p:nvSpPr>
            <p:spPr>
              <a:xfrm>
                <a:off x="1506371" y="2239118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F45AA203-E131-EA4E-BAF6-067A78112478}"/>
                  </a:ext>
                </a:extLst>
              </p:cNvPr>
              <p:cNvSpPr/>
              <p:nvPr/>
            </p:nvSpPr>
            <p:spPr>
              <a:xfrm>
                <a:off x="1114289" y="2613750"/>
                <a:ext cx="2230997" cy="150543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73541"/>
                  <a:gd name="connsiteY0" fmla="*/ 0 h 498012"/>
                  <a:gd name="connsiteX1" fmla="*/ 439934 w 873541"/>
                  <a:gd name="connsiteY1" fmla="*/ 493197 h 498012"/>
                  <a:gd name="connsiteX2" fmla="*/ 873513 w 873541"/>
                  <a:gd name="connsiteY2" fmla="*/ 43989 h 498012"/>
                  <a:gd name="connsiteX0" fmla="*/ 5848 w 879389"/>
                  <a:gd name="connsiteY0" fmla="*/ 0 h 506012"/>
                  <a:gd name="connsiteX1" fmla="*/ 445782 w 879389"/>
                  <a:gd name="connsiteY1" fmla="*/ 493197 h 506012"/>
                  <a:gd name="connsiteX2" fmla="*/ 879361 w 879389"/>
                  <a:gd name="connsiteY2" fmla="*/ 43989 h 50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9389" h="506012">
                    <a:moveTo>
                      <a:pt x="5848" y="0"/>
                    </a:moveTo>
                    <a:cubicBezTo>
                      <a:pt x="-32374" y="642451"/>
                      <a:pt x="117048" y="488228"/>
                      <a:pt x="445782" y="493197"/>
                    </a:cubicBezTo>
                    <a:cubicBezTo>
                      <a:pt x="774516" y="498166"/>
                      <a:pt x="881411" y="560294"/>
                      <a:pt x="879361" y="439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ysDot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1ED41AF-CE93-0445-A230-610FB118AFFD}"/>
                  </a:ext>
                </a:extLst>
              </p:cNvPr>
              <p:cNvSpPr/>
              <p:nvPr/>
            </p:nvSpPr>
            <p:spPr>
              <a:xfrm>
                <a:off x="1692289" y="2542441"/>
                <a:ext cx="1124623" cy="144616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6811" h="595871">
                    <a:moveTo>
                      <a:pt x="37302" y="0"/>
                    </a:moveTo>
                    <a:cubicBezTo>
                      <a:pt x="-103007" y="719865"/>
                      <a:pt x="174470" y="583672"/>
                      <a:pt x="503204" y="588641"/>
                    </a:cubicBezTo>
                    <a:cubicBezTo>
                      <a:pt x="831938" y="593610"/>
                      <a:pt x="938833" y="655738"/>
                      <a:pt x="936783" y="139433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ysDot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2731FDB8-49EE-684A-92F4-EA606802A568}"/>
                  </a:ext>
                </a:extLst>
              </p:cNvPr>
              <p:cNvSpPr/>
              <p:nvPr/>
            </p:nvSpPr>
            <p:spPr>
              <a:xfrm>
                <a:off x="1764917" y="2336985"/>
                <a:ext cx="212080" cy="244307"/>
              </a:xfrm>
              <a:prstGeom prst="cube">
                <a:avLst>
                  <a:gd name="adj" fmla="val 37061"/>
                </a:avLst>
              </a:prstGeom>
              <a:solidFill>
                <a:srgbClr val="7491C4"/>
              </a:solidFill>
              <a:ln>
                <a:solidFill>
                  <a:srgbClr val="576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6234FB3A-3DDC-EB4C-A844-71D7F76C0B36}"/>
                  </a:ext>
                </a:extLst>
              </p:cNvPr>
              <p:cNvSpPr/>
              <p:nvPr/>
            </p:nvSpPr>
            <p:spPr>
              <a:xfrm>
                <a:off x="1942881" y="2336410"/>
                <a:ext cx="212080" cy="244307"/>
              </a:xfrm>
              <a:prstGeom prst="cube">
                <a:avLst>
                  <a:gd name="adj" fmla="val 3706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0451264B-6114-994C-8E1A-ACEAA16C8FA3}"/>
                  </a:ext>
                </a:extLst>
              </p:cNvPr>
              <p:cNvSpPr/>
              <p:nvPr/>
            </p:nvSpPr>
            <p:spPr>
              <a:xfrm>
                <a:off x="2121993" y="2336410"/>
                <a:ext cx="156938" cy="244307"/>
              </a:xfrm>
              <a:prstGeom prst="cube">
                <a:avLst>
                  <a:gd name="adj" fmla="val 51249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75446A87-CC74-2E4E-ABCE-5B1608A4BB2A}"/>
                  </a:ext>
                </a:extLst>
              </p:cNvPr>
              <p:cNvSpPr/>
              <p:nvPr/>
            </p:nvSpPr>
            <p:spPr>
              <a:xfrm>
                <a:off x="2433731" y="2336410"/>
                <a:ext cx="212080" cy="244307"/>
              </a:xfrm>
              <a:prstGeom prst="cube">
                <a:avLst>
                  <a:gd name="adj" fmla="val 3706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15A1F28-9FC9-B04D-AFDA-D0B65F36F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4774" y="2457131"/>
                <a:ext cx="188956" cy="0"/>
              </a:xfrm>
              <a:prstGeom prst="straightConnector1">
                <a:avLst/>
              </a:pr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3A8D878-A8FD-7D48-8F39-003B6CF03CD7}"/>
                  </a:ext>
                </a:extLst>
              </p:cNvPr>
              <p:cNvSpPr txBox="1"/>
              <p:nvPr/>
            </p:nvSpPr>
            <p:spPr>
              <a:xfrm>
                <a:off x="1162033" y="2794502"/>
                <a:ext cx="2379047" cy="389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Palatino" pitchFamily="2" charset="77"/>
                  </a:rPr>
                  <a:t>Pooling location info</a:t>
                </a:r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228B741F-FAFC-A241-A484-0422B993CF39}"/>
                  </a:ext>
                </a:extLst>
              </p:cNvPr>
              <p:cNvSpPr/>
              <p:nvPr/>
            </p:nvSpPr>
            <p:spPr>
              <a:xfrm>
                <a:off x="2609009" y="2336410"/>
                <a:ext cx="212080" cy="244307"/>
              </a:xfrm>
              <a:prstGeom prst="cube">
                <a:avLst>
                  <a:gd name="adj" fmla="val 3706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89" name="Cube 88">
                <a:extLst>
                  <a:ext uri="{FF2B5EF4-FFF2-40B4-BE49-F238E27FC236}">
                    <a16:creationId xmlns:a16="http://schemas.microsoft.com/office/drawing/2014/main" id="{357FD964-620A-884B-BEB5-06EF6380C91B}"/>
                  </a:ext>
                </a:extLst>
              </p:cNvPr>
              <p:cNvSpPr/>
              <p:nvPr/>
            </p:nvSpPr>
            <p:spPr>
              <a:xfrm>
                <a:off x="2813357" y="2239118"/>
                <a:ext cx="267980" cy="403693"/>
              </a:xfrm>
              <a:prstGeom prst="cube">
                <a:avLst>
                  <a:gd name="adj" fmla="val 50365"/>
                </a:avLst>
              </a:prstGeom>
              <a:solidFill>
                <a:srgbClr val="7480C4"/>
              </a:solidFill>
              <a:ln>
                <a:solidFill>
                  <a:srgbClr val="575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4DE857E7-F464-4D47-A6B5-E8A0116621A7}"/>
                  </a:ext>
                </a:extLst>
              </p:cNvPr>
              <p:cNvSpPr/>
              <p:nvPr/>
            </p:nvSpPr>
            <p:spPr>
              <a:xfrm>
                <a:off x="2982940" y="2239118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1" name="Cube 90">
                <a:extLst>
                  <a:ext uri="{FF2B5EF4-FFF2-40B4-BE49-F238E27FC236}">
                    <a16:creationId xmlns:a16="http://schemas.microsoft.com/office/drawing/2014/main" id="{E24AA5E6-DE51-7345-95AC-34029DE3AA81}"/>
                  </a:ext>
                </a:extLst>
              </p:cNvPr>
              <p:cNvSpPr/>
              <p:nvPr/>
            </p:nvSpPr>
            <p:spPr>
              <a:xfrm>
                <a:off x="3159413" y="2239118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2A1672DE-1A9F-8B40-83E1-8489C5D5911C}"/>
                  </a:ext>
                </a:extLst>
              </p:cNvPr>
              <p:cNvSpPr/>
              <p:nvPr/>
            </p:nvSpPr>
            <p:spPr>
              <a:xfrm>
                <a:off x="3345286" y="2143457"/>
                <a:ext cx="216785" cy="595016"/>
              </a:xfrm>
              <a:prstGeom prst="cube">
                <a:avLst>
                  <a:gd name="adj" fmla="val 68750"/>
                </a:avLst>
              </a:prstGeom>
              <a:solidFill>
                <a:srgbClr val="7480C4"/>
              </a:solidFill>
              <a:ln>
                <a:solidFill>
                  <a:srgbClr val="575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1DD521E7-6B2D-3C42-894A-8CC5E32139E4}"/>
                  </a:ext>
                </a:extLst>
              </p:cNvPr>
              <p:cNvSpPr/>
              <p:nvPr/>
            </p:nvSpPr>
            <p:spPr>
              <a:xfrm>
                <a:off x="3453679" y="2143457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2F12330B-D5AA-844B-BA2A-B91C495BB736}"/>
                  </a:ext>
                </a:extLst>
              </p:cNvPr>
              <p:cNvSpPr/>
              <p:nvPr/>
            </p:nvSpPr>
            <p:spPr>
              <a:xfrm>
                <a:off x="3565131" y="2143457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B41C0D4-1CD6-DB40-ABE1-3517062D2053}"/>
                  </a:ext>
                </a:extLst>
              </p:cNvPr>
              <p:cNvGrpSpPr/>
              <p:nvPr/>
            </p:nvGrpSpPr>
            <p:grpSpPr>
              <a:xfrm>
                <a:off x="2233147" y="1662673"/>
                <a:ext cx="544108" cy="750913"/>
                <a:chOff x="2227471" y="902003"/>
                <a:chExt cx="821392" cy="1133588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D4D1BB50-1CE9-694C-998E-DA888AA83CA2}"/>
                    </a:ext>
                  </a:extLst>
                </p:cNvPr>
                <p:cNvSpPr/>
                <p:nvPr/>
              </p:nvSpPr>
              <p:spPr>
                <a:xfrm>
                  <a:off x="2739164" y="902003"/>
                  <a:ext cx="309699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fr-FR" sz="1600" b="1" dirty="0">
                      <a:latin typeface="LM Roman 10" pitchFamily="2" charset="77"/>
                    </a:rPr>
                    <a:t>ŷ</a:t>
                  </a:r>
                  <a:endParaRPr lang="en-US" sz="1600" dirty="0">
                    <a:latin typeface="LM Roman 10" pitchFamily="2" charset="77"/>
                  </a:endParaRPr>
                </a:p>
              </p:txBody>
            </p:sp>
            <p:sp>
              <p:nvSpPr>
                <p:cNvPr id="124" name="Cube 123">
                  <a:extLst>
                    <a:ext uri="{FF2B5EF4-FFF2-40B4-BE49-F238E27FC236}">
                      <a16:creationId xmlns:a16="http://schemas.microsoft.com/office/drawing/2014/main" id="{AE275217-A5F8-5242-9B2B-4BA7CE8C3FB6}"/>
                    </a:ext>
                  </a:extLst>
                </p:cNvPr>
                <p:cNvSpPr/>
                <p:nvPr/>
              </p:nvSpPr>
              <p:spPr>
                <a:xfrm>
                  <a:off x="2567871" y="1416445"/>
                  <a:ext cx="142614" cy="408339"/>
                </a:xfrm>
                <a:prstGeom prst="cube">
                  <a:avLst>
                    <a:gd name="adj" fmla="val 317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LM Roman 10" pitchFamily="2" charset="77"/>
                  </a:endParaRPr>
                </a:p>
              </p:txBody>
            </p:sp>
            <p:sp>
              <p:nvSpPr>
                <p:cNvPr id="125" name="Cube 124">
                  <a:extLst>
                    <a:ext uri="{FF2B5EF4-FFF2-40B4-BE49-F238E27FC236}">
                      <a16:creationId xmlns:a16="http://schemas.microsoft.com/office/drawing/2014/main" id="{9FA3D4C5-AB87-FD44-8A69-EC1D1E035648}"/>
                    </a:ext>
                  </a:extLst>
                </p:cNvPr>
                <p:cNvSpPr/>
                <p:nvPr/>
              </p:nvSpPr>
              <p:spPr>
                <a:xfrm>
                  <a:off x="2770542" y="1503275"/>
                  <a:ext cx="142614" cy="238874"/>
                </a:xfrm>
                <a:prstGeom prst="cube">
                  <a:avLst>
                    <a:gd name="adj" fmla="val 31772"/>
                  </a:avLst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LM Roman 10" pitchFamily="2" charset="77"/>
                  </a:endParaRPr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F974A0F8-884D-DC41-A1E9-4644B2E4450F}"/>
                    </a:ext>
                  </a:extLst>
                </p:cNvPr>
                <p:cNvSpPr/>
                <p:nvPr/>
              </p:nvSpPr>
              <p:spPr>
                <a:xfrm flipV="1">
                  <a:off x="2227471" y="1649610"/>
                  <a:ext cx="336796" cy="385981"/>
                </a:xfrm>
                <a:custGeom>
                  <a:avLst/>
                  <a:gdLst>
                    <a:gd name="connsiteX0" fmla="*/ 0 w 274730"/>
                    <a:gd name="connsiteY0" fmla="*/ 0 h 6589"/>
                    <a:gd name="connsiteX1" fmla="*/ 274730 w 274730"/>
                    <a:gd name="connsiteY1" fmla="*/ 4100 h 6589"/>
                    <a:gd name="connsiteX0" fmla="*/ 0 w 42239"/>
                    <a:gd name="connsiteY0" fmla="*/ 1219742 h 1219936"/>
                    <a:gd name="connsiteX1" fmla="*/ 42239 w 42239"/>
                    <a:gd name="connsiteY1" fmla="*/ 0 h 1219936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3415"/>
                    <a:gd name="connsiteX1" fmla="*/ 82985 w 82985"/>
                    <a:gd name="connsiteY1" fmla="*/ 491631 h 493415"/>
                    <a:gd name="connsiteX0" fmla="*/ 0 w 82985"/>
                    <a:gd name="connsiteY0" fmla="*/ 0 h 494610"/>
                    <a:gd name="connsiteX1" fmla="*/ 82985 w 82985"/>
                    <a:gd name="connsiteY1" fmla="*/ 491631 h 494610"/>
                    <a:gd name="connsiteX0" fmla="*/ 0 w 82985"/>
                    <a:gd name="connsiteY0" fmla="*/ 0 h 493679"/>
                    <a:gd name="connsiteX1" fmla="*/ 82985 w 82985"/>
                    <a:gd name="connsiteY1" fmla="*/ 491631 h 493679"/>
                    <a:gd name="connsiteX0" fmla="*/ 0 w 82985"/>
                    <a:gd name="connsiteY0" fmla="*/ 0 h 493737"/>
                    <a:gd name="connsiteX1" fmla="*/ 82985 w 82985"/>
                    <a:gd name="connsiteY1" fmla="*/ 491631 h 493737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985" h="491631">
                      <a:moveTo>
                        <a:pt x="0" y="0"/>
                      </a:moveTo>
                      <a:cubicBezTo>
                        <a:pt x="61741" y="90168"/>
                        <a:pt x="27444" y="449253"/>
                        <a:pt x="82985" y="491631"/>
                      </a:cubicBezTo>
                    </a:path>
                  </a:pathLst>
                </a:custGeom>
                <a:ln w="34925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LM Roman 10" pitchFamily="2" charset="77"/>
                  </a:endParaRPr>
                </a:p>
              </p:txBody>
            </p:sp>
          </p:grp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F8E75FA1-B8DA-E94F-8099-84DC19DE3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575" y="2192657"/>
                <a:ext cx="686403" cy="494400"/>
              </a:xfrm>
              <a:prstGeom prst="rect">
                <a:avLst/>
              </a:prstGeom>
              <a:scene3d>
                <a:camera prst="isometricOffAxis1Right">
                  <a:rot lat="600000" lon="16800000" rev="0"/>
                </a:camera>
                <a:lightRig rig="threePt" dir="t"/>
              </a:scene3d>
              <a:sp3d extrusionH="31750">
                <a:extrusionClr>
                  <a:schemeClr val="bg2"/>
                </a:extrusionClr>
              </a:sp3d>
            </p:spPr>
          </p:pic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5BBEDD5-F5E5-0940-99AA-099E516F4085}"/>
                  </a:ext>
                </a:extLst>
              </p:cNvPr>
              <p:cNvSpPr txBox="1"/>
              <p:nvPr/>
            </p:nvSpPr>
            <p:spPr>
              <a:xfrm>
                <a:off x="3469780" y="1809634"/>
                <a:ext cx="573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latin typeface="LM Roman 10" pitchFamily="2" charset="77"/>
                  </a:rPr>
                  <a:t>x̂</a:t>
                </a:r>
                <a:endParaRPr 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ounded Rectangle 157">
                    <a:extLst>
                      <a:ext uri="{FF2B5EF4-FFF2-40B4-BE49-F238E27FC236}">
                        <a16:creationId xmlns:a16="http://schemas.microsoft.com/office/drawing/2014/main" id="{669CE971-182E-6F48-9E13-163EA432605F}"/>
                      </a:ext>
                    </a:extLst>
                  </p:cNvPr>
                  <p:cNvSpPr/>
                  <p:nvPr/>
                </p:nvSpPr>
                <p:spPr>
                  <a:xfrm>
                    <a:off x="3942400" y="1596205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rgbClr val="5641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a14:m>
                    <a:r>
                      <a:rPr lang="en-US" sz="1400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a:t>cls</a:t>
                    </a:r>
                    <a:endParaRPr lang="en-US" sz="1400" dirty="0">
                      <a:solidFill>
                        <a:srgbClr val="564100"/>
                      </a:solidFill>
                      <a:latin typeface="LM Roman 10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58" name="Rounded Rectangle 157">
                    <a:extLst>
                      <a:ext uri="{FF2B5EF4-FFF2-40B4-BE49-F238E27FC236}">
                        <a16:creationId xmlns:a16="http://schemas.microsoft.com/office/drawing/2014/main" id="{669CE971-182E-6F48-9E13-163EA43260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2400" y="1596205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  <a:blipFill>
                    <a:blip r:embed="rId9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Rounded Rectangle 164">
                    <a:extLst>
                      <a:ext uri="{FF2B5EF4-FFF2-40B4-BE49-F238E27FC236}">
                        <a16:creationId xmlns:a16="http://schemas.microsoft.com/office/drawing/2014/main" id="{91AE4EA6-ECF8-624A-A9BC-21584B135777}"/>
                      </a:ext>
                    </a:extLst>
                  </p:cNvPr>
                  <p:cNvSpPr/>
                  <p:nvPr/>
                </p:nvSpPr>
                <p:spPr>
                  <a:xfrm>
                    <a:off x="3936878" y="2304126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rgbClr val="5641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a14:m>
                    <a:r>
                      <a:rPr lang="en-US" sz="1400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a:t>rec</a:t>
                    </a:r>
                    <a:endParaRPr lang="en-US" sz="1400" dirty="0">
                      <a:solidFill>
                        <a:srgbClr val="564100"/>
                      </a:solidFill>
                      <a:latin typeface="LM Roman 10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65" name="Rounded Rectangle 164">
                    <a:extLst>
                      <a:ext uri="{FF2B5EF4-FFF2-40B4-BE49-F238E27FC236}">
                        <a16:creationId xmlns:a16="http://schemas.microsoft.com/office/drawing/2014/main" id="{91AE4EA6-ECF8-624A-A9BC-21584B1357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6878" y="2304126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  <a:blipFill>
                    <a:blip r:embed="rId10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6" name="Curved Connector 41">
                <a:extLst>
                  <a:ext uri="{FF2B5EF4-FFF2-40B4-BE49-F238E27FC236}">
                    <a16:creationId xmlns:a16="http://schemas.microsoft.com/office/drawing/2014/main" id="{C7EED33E-E5EC-994F-88E2-2110385A4E47}"/>
                  </a:ext>
                </a:extLst>
              </p:cNvPr>
              <p:cNvCxnSpPr>
                <a:cxnSpLocks/>
                <a:endCxn id="165" idx="1"/>
              </p:cNvCxnSpPr>
              <p:nvPr/>
            </p:nvCxnSpPr>
            <p:spPr>
              <a:xfrm>
                <a:off x="3731954" y="2447534"/>
                <a:ext cx="204924" cy="0"/>
              </a:xfrm>
              <a:prstGeom prst="straightConnector1">
                <a:avLst/>
              </a:prstGeom>
              <a:ln w="3492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8004760B-BF0C-0246-99BE-D7AC75803B2E}"/>
                  </a:ext>
                </a:extLst>
              </p:cNvPr>
              <p:cNvGrpSpPr/>
              <p:nvPr/>
            </p:nvGrpSpPr>
            <p:grpSpPr>
              <a:xfrm>
                <a:off x="4329962" y="2138696"/>
                <a:ext cx="255677" cy="339565"/>
                <a:chOff x="4101919" y="2452056"/>
                <a:chExt cx="1061501" cy="1409783"/>
              </a:xfrm>
            </p:grpSpPr>
            <p:sp>
              <p:nvSpPr>
                <p:cNvPr id="184" name="Can 183">
                  <a:extLst>
                    <a:ext uri="{FF2B5EF4-FFF2-40B4-BE49-F238E27FC236}">
                      <a16:creationId xmlns:a16="http://schemas.microsoft.com/office/drawing/2014/main" id="{C206FD4E-F1B9-0945-8D6B-745D79C63675}"/>
                    </a:ext>
                  </a:extLst>
                </p:cNvPr>
                <p:cNvSpPr/>
                <p:nvPr/>
              </p:nvSpPr>
              <p:spPr>
                <a:xfrm>
                  <a:off x="4101919" y="2706971"/>
                  <a:ext cx="1061501" cy="1154868"/>
                </a:xfrm>
                <a:prstGeom prst="can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ea typeface="Latin Modern Math" panose="02000503000000000000" pitchFamily="2" charset="77"/>
                  </a:endParaRPr>
                </a:p>
              </p:txBody>
            </p:sp>
            <p:sp>
              <p:nvSpPr>
                <p:cNvPr id="185" name="Can 184">
                  <a:extLst>
                    <a:ext uri="{FF2B5EF4-FFF2-40B4-BE49-F238E27FC236}">
                      <a16:creationId xmlns:a16="http://schemas.microsoft.com/office/drawing/2014/main" id="{0A834D50-6D53-FE44-BC13-8866EA6C9B5C}"/>
                    </a:ext>
                  </a:extLst>
                </p:cNvPr>
                <p:cNvSpPr/>
                <p:nvPr/>
              </p:nvSpPr>
              <p:spPr>
                <a:xfrm>
                  <a:off x="4101919" y="2452056"/>
                  <a:ext cx="1061501" cy="542279"/>
                </a:xfrm>
                <a:prstGeom prst="can">
                  <a:avLst>
                    <a:gd name="adj" fmla="val 50000"/>
                  </a:avLst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tIns="108000" bIns="0" rtlCol="0" anchor="ctr"/>
                <a:lstStyle/>
                <a:p>
                  <a:pPr algn="ctr"/>
                  <a:endParaRPr lang="en-US" sz="1400" dirty="0">
                    <a:ea typeface="Latin Modern Math" panose="02000503000000000000" pitchFamily="2" charset="77"/>
                  </a:endParaRPr>
                </a:p>
              </p:txBody>
            </p:sp>
          </p:grpSp>
          <p:sp>
            <p:nvSpPr>
              <p:cNvPr id="197" name="Can 196">
                <a:extLst>
                  <a:ext uri="{FF2B5EF4-FFF2-40B4-BE49-F238E27FC236}">
                    <a16:creationId xmlns:a16="http://schemas.microsoft.com/office/drawing/2014/main" id="{17CCDF2E-D7DF-C548-BA42-A356205551CD}"/>
                  </a:ext>
                </a:extLst>
              </p:cNvPr>
              <p:cNvSpPr/>
              <p:nvPr/>
            </p:nvSpPr>
            <p:spPr>
              <a:xfrm>
                <a:off x="4329962" y="1545133"/>
                <a:ext cx="255677" cy="130615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tIns="108000" bIns="0" rtlCol="0" anchor="ctr"/>
              <a:lstStyle/>
              <a:p>
                <a:pPr algn="ctr"/>
                <a:endParaRPr lang="en-US" sz="1400" dirty="0">
                  <a:ea typeface="Latin Modern Math" panose="02000503000000000000" pitchFamily="2" charset="77"/>
                </a:endParaRPr>
              </a:p>
            </p:txBody>
          </p:sp>
        </p:grp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EC8C84C8-CDF7-7E47-93C4-8D14CB8C30BE}"/>
                </a:ext>
              </a:extLst>
            </p:cNvPr>
            <p:cNvSpPr/>
            <p:nvPr/>
          </p:nvSpPr>
          <p:spPr>
            <a:xfrm>
              <a:off x="2390249" y="4647965"/>
              <a:ext cx="1238965" cy="366130"/>
            </a:xfrm>
            <a:custGeom>
              <a:avLst/>
              <a:gdLst>
                <a:gd name="connsiteX0" fmla="*/ 157316 w 157852"/>
                <a:gd name="connsiteY0" fmla="*/ 335015 h 335015"/>
                <a:gd name="connsiteX1" fmla="*/ 117987 w 157852"/>
                <a:gd name="connsiteY1" fmla="*/ 108873 h 335015"/>
                <a:gd name="connsiteX2" fmla="*/ 29497 w 157852"/>
                <a:gd name="connsiteY2" fmla="*/ 718 h 335015"/>
                <a:gd name="connsiteX3" fmla="*/ 0 w 157852"/>
                <a:gd name="connsiteY3" fmla="*/ 718 h 335015"/>
                <a:gd name="connsiteX0" fmla="*/ 1971071 w 1971071"/>
                <a:gd name="connsiteY0" fmla="*/ 50584 h 765671"/>
                <a:gd name="connsiteX1" fmla="*/ 152103 w 1971071"/>
                <a:gd name="connsiteY1" fmla="*/ 738842 h 765671"/>
                <a:gd name="connsiteX2" fmla="*/ 63613 w 1971071"/>
                <a:gd name="connsiteY2" fmla="*/ 630687 h 765671"/>
                <a:gd name="connsiteX3" fmla="*/ 34116 w 1971071"/>
                <a:gd name="connsiteY3" fmla="*/ 630687 h 765671"/>
                <a:gd name="connsiteX0" fmla="*/ 1971071 w 1971071"/>
                <a:gd name="connsiteY0" fmla="*/ 0 h 715087"/>
                <a:gd name="connsiteX1" fmla="*/ 152103 w 1971071"/>
                <a:gd name="connsiteY1" fmla="*/ 688258 h 715087"/>
                <a:gd name="connsiteX2" fmla="*/ 63613 w 1971071"/>
                <a:gd name="connsiteY2" fmla="*/ 580103 h 715087"/>
                <a:gd name="connsiteX3" fmla="*/ 34116 w 1971071"/>
                <a:gd name="connsiteY3" fmla="*/ 580103 h 715087"/>
                <a:gd name="connsiteX0" fmla="*/ 1976131 w 1976131"/>
                <a:gd name="connsiteY0" fmla="*/ 0 h 615546"/>
                <a:gd name="connsiteX1" fmla="*/ 884750 w 1976131"/>
                <a:gd name="connsiteY1" fmla="*/ 570271 h 615546"/>
                <a:gd name="connsiteX2" fmla="*/ 68673 w 1976131"/>
                <a:gd name="connsiteY2" fmla="*/ 580103 h 615546"/>
                <a:gd name="connsiteX3" fmla="*/ 39176 w 1976131"/>
                <a:gd name="connsiteY3" fmla="*/ 580103 h 615546"/>
                <a:gd name="connsiteX0" fmla="*/ 1938320 w 1948193"/>
                <a:gd name="connsiteY0" fmla="*/ 0 h 1750142"/>
                <a:gd name="connsiteX1" fmla="*/ 846939 w 1948193"/>
                <a:gd name="connsiteY1" fmla="*/ 570271 h 1750142"/>
                <a:gd name="connsiteX2" fmla="*/ 30862 w 1948193"/>
                <a:gd name="connsiteY2" fmla="*/ 580103 h 1750142"/>
                <a:gd name="connsiteX3" fmla="*/ 1948152 w 1948193"/>
                <a:gd name="connsiteY3" fmla="*/ 1750142 h 1750142"/>
                <a:gd name="connsiteX0" fmla="*/ 1949478 w 2195321"/>
                <a:gd name="connsiteY0" fmla="*/ 0 h 1474839"/>
                <a:gd name="connsiteX1" fmla="*/ 858097 w 2195321"/>
                <a:gd name="connsiteY1" fmla="*/ 570271 h 1474839"/>
                <a:gd name="connsiteX2" fmla="*/ 42020 w 2195321"/>
                <a:gd name="connsiteY2" fmla="*/ 580103 h 1474839"/>
                <a:gd name="connsiteX3" fmla="*/ 2195284 w 2195321"/>
                <a:gd name="connsiteY3" fmla="*/ 1474839 h 1474839"/>
                <a:gd name="connsiteX0" fmla="*/ 1937435 w 1937435"/>
                <a:gd name="connsiteY0" fmla="*/ 0 h 1710814"/>
                <a:gd name="connsiteX1" fmla="*/ 846054 w 1937435"/>
                <a:gd name="connsiteY1" fmla="*/ 570271 h 1710814"/>
                <a:gd name="connsiteX2" fmla="*/ 29977 w 1937435"/>
                <a:gd name="connsiteY2" fmla="*/ 580103 h 1710814"/>
                <a:gd name="connsiteX3" fmla="*/ 1927602 w 1937435"/>
                <a:gd name="connsiteY3" fmla="*/ 1710814 h 1710814"/>
                <a:gd name="connsiteX0" fmla="*/ 1130645 w 1130645"/>
                <a:gd name="connsiteY0" fmla="*/ 0 h 1710814"/>
                <a:gd name="connsiteX1" fmla="*/ 39264 w 1130645"/>
                <a:gd name="connsiteY1" fmla="*/ 570271 h 1710814"/>
                <a:gd name="connsiteX2" fmla="*/ 324400 w 1130645"/>
                <a:gd name="connsiteY2" fmla="*/ 1288026 h 1710814"/>
                <a:gd name="connsiteX3" fmla="*/ 1120812 w 1130645"/>
                <a:gd name="connsiteY3" fmla="*/ 1710814 h 1710814"/>
                <a:gd name="connsiteX0" fmla="*/ 1127891 w 1127891"/>
                <a:gd name="connsiteY0" fmla="*/ 0 h 1710814"/>
                <a:gd name="connsiteX1" fmla="*/ 36510 w 1127891"/>
                <a:gd name="connsiteY1" fmla="*/ 570271 h 1710814"/>
                <a:gd name="connsiteX2" fmla="*/ 321646 w 1127891"/>
                <a:gd name="connsiteY2" fmla="*/ 1288026 h 1710814"/>
                <a:gd name="connsiteX3" fmla="*/ 1118058 w 1127891"/>
                <a:gd name="connsiteY3" fmla="*/ 1710814 h 1710814"/>
                <a:gd name="connsiteX0" fmla="*/ 924067 w 924067"/>
                <a:gd name="connsiteY0" fmla="*/ 0 h 1710814"/>
                <a:gd name="connsiteX1" fmla="*/ 88325 w 924067"/>
                <a:gd name="connsiteY1" fmla="*/ 599768 h 1710814"/>
                <a:gd name="connsiteX2" fmla="*/ 117822 w 924067"/>
                <a:gd name="connsiteY2" fmla="*/ 1288026 h 1710814"/>
                <a:gd name="connsiteX3" fmla="*/ 914234 w 924067"/>
                <a:gd name="connsiteY3" fmla="*/ 1710814 h 1710814"/>
                <a:gd name="connsiteX0" fmla="*/ 835746 w 835746"/>
                <a:gd name="connsiteY0" fmla="*/ 0 h 1710814"/>
                <a:gd name="connsiteX1" fmla="*/ 4 w 835746"/>
                <a:gd name="connsiteY1" fmla="*/ 599768 h 1710814"/>
                <a:gd name="connsiteX2" fmla="*/ 825913 w 835746"/>
                <a:gd name="connsiteY2" fmla="*/ 1710814 h 1710814"/>
                <a:gd name="connsiteX0" fmla="*/ 835746 w 835746"/>
                <a:gd name="connsiteY0" fmla="*/ 0 h 1710814"/>
                <a:gd name="connsiteX1" fmla="*/ 4 w 835746"/>
                <a:gd name="connsiteY1" fmla="*/ 599768 h 1710814"/>
                <a:gd name="connsiteX2" fmla="*/ 825913 w 835746"/>
                <a:gd name="connsiteY2" fmla="*/ 1710814 h 1710814"/>
                <a:gd name="connsiteX0" fmla="*/ 570285 w 570285"/>
                <a:gd name="connsiteY0" fmla="*/ 0 h 1710814"/>
                <a:gd name="connsiteX1" fmla="*/ 14 w 570285"/>
                <a:gd name="connsiteY1" fmla="*/ 973394 h 1710814"/>
                <a:gd name="connsiteX2" fmla="*/ 560452 w 570285"/>
                <a:gd name="connsiteY2" fmla="*/ 1710814 h 1710814"/>
                <a:gd name="connsiteX0" fmla="*/ 572163 w 572163"/>
                <a:gd name="connsiteY0" fmla="*/ 0 h 1710814"/>
                <a:gd name="connsiteX1" fmla="*/ 1892 w 572163"/>
                <a:gd name="connsiteY1" fmla="*/ 973394 h 1710814"/>
                <a:gd name="connsiteX2" fmla="*/ 562330 w 572163"/>
                <a:gd name="connsiteY2" fmla="*/ 1710814 h 1710814"/>
                <a:gd name="connsiteX0" fmla="*/ 570285 w 570285"/>
                <a:gd name="connsiteY0" fmla="*/ 0 h 1710814"/>
                <a:gd name="connsiteX1" fmla="*/ 14 w 570285"/>
                <a:gd name="connsiteY1" fmla="*/ 973394 h 1710814"/>
                <a:gd name="connsiteX2" fmla="*/ 560452 w 570285"/>
                <a:gd name="connsiteY2" fmla="*/ 1710814 h 1710814"/>
                <a:gd name="connsiteX0" fmla="*/ 580115 w 580115"/>
                <a:gd name="connsiteY0" fmla="*/ 0 h 1710814"/>
                <a:gd name="connsiteX1" fmla="*/ 12 w 580115"/>
                <a:gd name="connsiteY1" fmla="*/ 1071717 h 1710814"/>
                <a:gd name="connsiteX2" fmla="*/ 570282 w 580115"/>
                <a:gd name="connsiteY2" fmla="*/ 1710814 h 1710814"/>
                <a:gd name="connsiteX0" fmla="*/ 586936 w 586936"/>
                <a:gd name="connsiteY0" fmla="*/ 0 h 1858298"/>
                <a:gd name="connsiteX1" fmla="*/ 6833 w 586936"/>
                <a:gd name="connsiteY1" fmla="*/ 1071717 h 1858298"/>
                <a:gd name="connsiteX2" fmla="*/ 429619 w 586936"/>
                <a:gd name="connsiteY2" fmla="*/ 1858298 h 1858298"/>
                <a:gd name="connsiteX0" fmla="*/ 652822 w 652822"/>
                <a:gd name="connsiteY0" fmla="*/ 0 h 1858298"/>
                <a:gd name="connsiteX1" fmla="*/ 3893 w 652822"/>
                <a:gd name="connsiteY1" fmla="*/ 934065 h 1858298"/>
                <a:gd name="connsiteX2" fmla="*/ 495505 w 652822"/>
                <a:gd name="connsiteY2" fmla="*/ 1858298 h 1858298"/>
                <a:gd name="connsiteX0" fmla="*/ 650730 w 650730"/>
                <a:gd name="connsiteY0" fmla="*/ 0 h 1858298"/>
                <a:gd name="connsiteX1" fmla="*/ 1801 w 650730"/>
                <a:gd name="connsiteY1" fmla="*/ 934065 h 1858298"/>
                <a:gd name="connsiteX2" fmla="*/ 493413 w 650730"/>
                <a:gd name="connsiteY2" fmla="*/ 1858298 h 1858298"/>
                <a:gd name="connsiteX0" fmla="*/ 649215 w 1093676"/>
                <a:gd name="connsiteY0" fmla="*/ 0 h 1711543"/>
                <a:gd name="connsiteX1" fmla="*/ 286 w 1093676"/>
                <a:gd name="connsiteY1" fmla="*/ 934065 h 1711543"/>
                <a:gd name="connsiteX2" fmla="*/ 1093676 w 1093676"/>
                <a:gd name="connsiteY2" fmla="*/ 1711543 h 1711543"/>
                <a:gd name="connsiteX0" fmla="*/ 649210 w 1093671"/>
                <a:gd name="connsiteY0" fmla="*/ 0 h 1711543"/>
                <a:gd name="connsiteX1" fmla="*/ 281 w 1093671"/>
                <a:gd name="connsiteY1" fmla="*/ 934065 h 1711543"/>
                <a:gd name="connsiteX2" fmla="*/ 1093671 w 1093671"/>
                <a:gd name="connsiteY2" fmla="*/ 1711543 h 1711543"/>
                <a:gd name="connsiteX0" fmla="*/ 0 w 444461"/>
                <a:gd name="connsiteY0" fmla="*/ 0 h 1711543"/>
                <a:gd name="connsiteX1" fmla="*/ 444461 w 444461"/>
                <a:gd name="connsiteY1" fmla="*/ 1711543 h 1711543"/>
                <a:gd name="connsiteX0" fmla="*/ 0 w 1277154"/>
                <a:gd name="connsiteY0" fmla="*/ 382545 h 382545"/>
                <a:gd name="connsiteX1" fmla="*/ 1277154 w 1277154"/>
                <a:gd name="connsiteY1" fmla="*/ 0 h 382545"/>
                <a:gd name="connsiteX0" fmla="*/ 0 w 1277154"/>
                <a:gd name="connsiteY0" fmla="*/ 382545 h 382545"/>
                <a:gd name="connsiteX1" fmla="*/ 1277154 w 1277154"/>
                <a:gd name="connsiteY1" fmla="*/ 0 h 382545"/>
                <a:gd name="connsiteX0" fmla="*/ 0 w 1277154"/>
                <a:gd name="connsiteY0" fmla="*/ 382669 h 382669"/>
                <a:gd name="connsiteX1" fmla="*/ 1277154 w 1277154"/>
                <a:gd name="connsiteY1" fmla="*/ 124 h 38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7154" h="382669">
                  <a:moveTo>
                    <a:pt x="0" y="382669"/>
                  </a:moveTo>
                  <a:cubicBezTo>
                    <a:pt x="383733" y="368043"/>
                    <a:pt x="837441" y="-7827"/>
                    <a:pt x="1277154" y="124"/>
                  </a:cubicBezTo>
                </a:path>
              </a:pathLst>
            </a:custGeom>
            <a:noFill/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597520-053D-B644-954A-B150B01E5247}"/>
              </a:ext>
            </a:extLst>
          </p:cNvPr>
          <p:cNvSpPr txBox="1"/>
          <p:nvPr/>
        </p:nvSpPr>
        <p:spPr>
          <a:xfrm>
            <a:off x="393768" y="4318325"/>
            <a:ext cx="119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SWWAE</a:t>
            </a:r>
          </a:p>
          <a:p>
            <a:pPr algn="ctr"/>
            <a:r>
              <a:rPr lang="en-US" sz="1300" dirty="0">
                <a:solidFill>
                  <a:schemeClr val="bg2">
                    <a:lumMod val="50000"/>
                  </a:schemeClr>
                </a:solidFill>
              </a:rPr>
              <a:t>(Zhao, 2016)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2B6F69-DFB6-0C41-BA8B-FA9CB3B2CDFF}"/>
              </a:ext>
            </a:extLst>
          </p:cNvPr>
          <p:cNvGrpSpPr/>
          <p:nvPr/>
        </p:nvGrpSpPr>
        <p:grpSpPr>
          <a:xfrm>
            <a:off x="4921287" y="4416777"/>
            <a:ext cx="3574964" cy="1576060"/>
            <a:chOff x="4907586" y="4441436"/>
            <a:chExt cx="4088075" cy="1802271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039F396-1CB5-1640-966D-3BD50C787CCA}"/>
                </a:ext>
              </a:extLst>
            </p:cNvPr>
            <p:cNvGrpSpPr/>
            <p:nvPr/>
          </p:nvGrpSpPr>
          <p:grpSpPr>
            <a:xfrm>
              <a:off x="4907586" y="4441436"/>
              <a:ext cx="4088075" cy="1802271"/>
              <a:chOff x="462399" y="3821690"/>
              <a:chExt cx="4088075" cy="1802271"/>
            </a:xfrm>
          </p:grpSpPr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1EF48C62-B566-464E-8B77-2AD470A125AF}"/>
                  </a:ext>
                </a:extLst>
              </p:cNvPr>
              <p:cNvSpPr/>
              <p:nvPr/>
            </p:nvSpPr>
            <p:spPr>
              <a:xfrm>
                <a:off x="886431" y="4397573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E8190A66-058C-2B45-AEE4-F61E4D2717B7}"/>
                  </a:ext>
                </a:extLst>
              </p:cNvPr>
              <p:cNvSpPr/>
              <p:nvPr/>
            </p:nvSpPr>
            <p:spPr>
              <a:xfrm>
                <a:off x="997884" y="4397573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2B624F74-E49E-564F-88CE-A498C340D3CF}"/>
                  </a:ext>
                </a:extLst>
              </p:cNvPr>
              <p:cNvSpPr/>
              <p:nvPr/>
            </p:nvSpPr>
            <p:spPr>
              <a:xfrm>
                <a:off x="1146338" y="4493234"/>
                <a:ext cx="267980" cy="403693"/>
              </a:xfrm>
              <a:prstGeom prst="cube">
                <a:avLst>
                  <a:gd name="adj" fmla="val 50365"/>
                </a:avLst>
              </a:prstGeom>
              <a:solidFill>
                <a:srgbClr val="7491C4"/>
              </a:solidFill>
              <a:ln>
                <a:solidFill>
                  <a:srgbClr val="576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EB42E71A-8B69-6E4E-8775-8255338E96AF}"/>
                  </a:ext>
                </a:extLst>
              </p:cNvPr>
              <p:cNvSpPr/>
              <p:nvPr/>
            </p:nvSpPr>
            <p:spPr>
              <a:xfrm>
                <a:off x="1322811" y="4493234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9" name="Cube 98">
                <a:extLst>
                  <a:ext uri="{FF2B5EF4-FFF2-40B4-BE49-F238E27FC236}">
                    <a16:creationId xmlns:a16="http://schemas.microsoft.com/office/drawing/2014/main" id="{73272426-5BCF-AA46-98E9-0140C75362EE}"/>
                  </a:ext>
                </a:extLst>
              </p:cNvPr>
              <p:cNvSpPr/>
              <p:nvPr/>
            </p:nvSpPr>
            <p:spPr>
              <a:xfrm>
                <a:off x="1506371" y="4493234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EEC65B7-2AC5-484B-92B1-A61E38052102}"/>
                  </a:ext>
                </a:extLst>
              </p:cNvPr>
              <p:cNvSpPr/>
              <p:nvPr/>
            </p:nvSpPr>
            <p:spPr>
              <a:xfrm>
                <a:off x="1993729" y="4831969"/>
                <a:ext cx="517677" cy="64958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C85637ED-FA26-BB49-BB22-3DBCF3B6491D}"/>
                  </a:ext>
                </a:extLst>
              </p:cNvPr>
              <p:cNvSpPr/>
              <p:nvPr/>
            </p:nvSpPr>
            <p:spPr>
              <a:xfrm>
                <a:off x="1764917" y="4591101"/>
                <a:ext cx="212080" cy="244307"/>
              </a:xfrm>
              <a:prstGeom prst="cube">
                <a:avLst>
                  <a:gd name="adj" fmla="val 37061"/>
                </a:avLst>
              </a:prstGeom>
              <a:solidFill>
                <a:srgbClr val="7491C4"/>
              </a:solidFill>
              <a:ln>
                <a:solidFill>
                  <a:srgbClr val="576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33C4C81A-3DAE-3442-9F7A-A82AA57DDDFC}"/>
                  </a:ext>
                </a:extLst>
              </p:cNvPr>
              <p:cNvSpPr/>
              <p:nvPr/>
            </p:nvSpPr>
            <p:spPr>
              <a:xfrm>
                <a:off x="1942881" y="4590526"/>
                <a:ext cx="212080" cy="244307"/>
              </a:xfrm>
              <a:prstGeom prst="cube">
                <a:avLst>
                  <a:gd name="adj" fmla="val 3706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04" name="Cube 103">
                <a:extLst>
                  <a:ext uri="{FF2B5EF4-FFF2-40B4-BE49-F238E27FC236}">
                    <a16:creationId xmlns:a16="http://schemas.microsoft.com/office/drawing/2014/main" id="{15DAFFB3-F645-FA44-A52C-D1E55D6767A1}"/>
                  </a:ext>
                </a:extLst>
              </p:cNvPr>
              <p:cNvSpPr/>
              <p:nvPr/>
            </p:nvSpPr>
            <p:spPr>
              <a:xfrm>
                <a:off x="2121993" y="4590526"/>
                <a:ext cx="156938" cy="244307"/>
              </a:xfrm>
              <a:prstGeom prst="cube">
                <a:avLst>
                  <a:gd name="adj" fmla="val 51249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12786769-EC6F-214A-A9E0-8A687321B066}"/>
                  </a:ext>
                </a:extLst>
              </p:cNvPr>
              <p:cNvSpPr/>
              <p:nvPr/>
            </p:nvSpPr>
            <p:spPr>
              <a:xfrm>
                <a:off x="2433731" y="4590526"/>
                <a:ext cx="212080" cy="244307"/>
              </a:xfrm>
              <a:prstGeom prst="cube">
                <a:avLst>
                  <a:gd name="adj" fmla="val 3706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DBA1F7F4-4440-5F49-BBFB-DE58A8DD89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4774" y="4711247"/>
                <a:ext cx="188956" cy="0"/>
              </a:xfrm>
              <a:prstGeom prst="straightConnector1">
                <a:avLst/>
              </a:pr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63BC186-94B3-C34C-BBCE-13982A31F105}"/>
                  </a:ext>
                </a:extLst>
              </p:cNvPr>
              <p:cNvSpPr txBox="1"/>
              <p:nvPr/>
            </p:nvSpPr>
            <p:spPr>
              <a:xfrm>
                <a:off x="614535" y="5236815"/>
                <a:ext cx="3156981" cy="38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Palatino" pitchFamily="2" charset="77"/>
                  </a:rPr>
                  <a:t>Noisy representations info</a:t>
                </a:r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EFAFD765-9AEB-E945-A8CD-72D3273002DD}"/>
                  </a:ext>
                </a:extLst>
              </p:cNvPr>
              <p:cNvSpPr/>
              <p:nvPr/>
            </p:nvSpPr>
            <p:spPr>
              <a:xfrm>
                <a:off x="2609009" y="4590526"/>
                <a:ext cx="212080" cy="244307"/>
              </a:xfrm>
              <a:prstGeom prst="cube">
                <a:avLst>
                  <a:gd name="adj" fmla="val 3706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3DC9FEF8-CAC0-404A-9267-DA70F4B49A03}"/>
                  </a:ext>
                </a:extLst>
              </p:cNvPr>
              <p:cNvSpPr/>
              <p:nvPr/>
            </p:nvSpPr>
            <p:spPr>
              <a:xfrm>
                <a:off x="2813357" y="4493234"/>
                <a:ext cx="267980" cy="403693"/>
              </a:xfrm>
              <a:prstGeom prst="cube">
                <a:avLst>
                  <a:gd name="adj" fmla="val 50365"/>
                </a:avLst>
              </a:prstGeom>
              <a:solidFill>
                <a:srgbClr val="7480C4"/>
              </a:solidFill>
              <a:ln>
                <a:solidFill>
                  <a:srgbClr val="575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0E985D25-028C-0A41-AFD2-A640E3FC5207}"/>
                  </a:ext>
                </a:extLst>
              </p:cNvPr>
              <p:cNvSpPr/>
              <p:nvPr/>
            </p:nvSpPr>
            <p:spPr>
              <a:xfrm>
                <a:off x="2982940" y="4493234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2" name="Cube 111">
                <a:extLst>
                  <a:ext uri="{FF2B5EF4-FFF2-40B4-BE49-F238E27FC236}">
                    <a16:creationId xmlns:a16="http://schemas.microsoft.com/office/drawing/2014/main" id="{A9D1E546-9C46-4242-9874-E915A43847C4}"/>
                  </a:ext>
                </a:extLst>
              </p:cNvPr>
              <p:cNvSpPr/>
              <p:nvPr/>
            </p:nvSpPr>
            <p:spPr>
              <a:xfrm>
                <a:off x="3159413" y="4493234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3" name="Cube 112">
                <a:extLst>
                  <a:ext uri="{FF2B5EF4-FFF2-40B4-BE49-F238E27FC236}">
                    <a16:creationId xmlns:a16="http://schemas.microsoft.com/office/drawing/2014/main" id="{D72146A1-C8C5-8D45-A5B2-A108C4B81C0B}"/>
                  </a:ext>
                </a:extLst>
              </p:cNvPr>
              <p:cNvSpPr/>
              <p:nvPr/>
            </p:nvSpPr>
            <p:spPr>
              <a:xfrm>
                <a:off x="3345286" y="4397573"/>
                <a:ext cx="216785" cy="595016"/>
              </a:xfrm>
              <a:prstGeom prst="cube">
                <a:avLst>
                  <a:gd name="adj" fmla="val 68750"/>
                </a:avLst>
              </a:prstGeom>
              <a:solidFill>
                <a:srgbClr val="7480C4"/>
              </a:solidFill>
              <a:ln>
                <a:solidFill>
                  <a:srgbClr val="575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264AC5EF-5D2F-2B4D-8937-99E1BDE3AFE0}"/>
                  </a:ext>
                </a:extLst>
              </p:cNvPr>
              <p:cNvSpPr/>
              <p:nvPr/>
            </p:nvSpPr>
            <p:spPr>
              <a:xfrm>
                <a:off x="3453679" y="4397573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5CA59E14-F413-934E-8C80-09821079B293}"/>
                  </a:ext>
                </a:extLst>
              </p:cNvPr>
              <p:cNvSpPr/>
              <p:nvPr/>
            </p:nvSpPr>
            <p:spPr>
              <a:xfrm>
                <a:off x="3565131" y="4397573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E214D994-F1B7-6642-8625-474D95759D66}"/>
                  </a:ext>
                </a:extLst>
              </p:cNvPr>
              <p:cNvSpPr/>
              <p:nvPr/>
            </p:nvSpPr>
            <p:spPr>
              <a:xfrm>
                <a:off x="1818925" y="4840247"/>
                <a:ext cx="873643" cy="100103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907C991B-6702-3548-A483-219FAF70A925}"/>
                  </a:ext>
                </a:extLst>
              </p:cNvPr>
              <p:cNvSpPr/>
              <p:nvPr/>
            </p:nvSpPr>
            <p:spPr>
              <a:xfrm>
                <a:off x="1539875" y="4905205"/>
                <a:ext cx="1338566" cy="84195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9F5DF92-2801-F447-B83A-2B8F81541616}"/>
                  </a:ext>
                </a:extLst>
              </p:cNvPr>
              <p:cNvSpPr/>
              <p:nvPr/>
            </p:nvSpPr>
            <p:spPr>
              <a:xfrm>
                <a:off x="1335458" y="4896927"/>
                <a:ext cx="1712503" cy="140508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3778CE2F-D23A-7F47-AF0B-9DAB28EFA044}"/>
                  </a:ext>
                </a:extLst>
              </p:cNvPr>
              <p:cNvSpPr/>
              <p:nvPr/>
            </p:nvSpPr>
            <p:spPr>
              <a:xfrm>
                <a:off x="1181293" y="4893563"/>
                <a:ext cx="2036252" cy="194688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2FAEDAD9-E7CC-9F4C-8A29-D834E9E785A0}"/>
                  </a:ext>
                </a:extLst>
              </p:cNvPr>
              <p:cNvSpPr/>
              <p:nvPr/>
            </p:nvSpPr>
            <p:spPr>
              <a:xfrm>
                <a:off x="975602" y="4998579"/>
                <a:ext cx="2415297" cy="139210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3EC16B9F-471E-E644-B14C-1488D351D3FD}"/>
                  </a:ext>
                </a:extLst>
              </p:cNvPr>
              <p:cNvSpPr/>
              <p:nvPr/>
            </p:nvSpPr>
            <p:spPr>
              <a:xfrm>
                <a:off x="844550" y="4992589"/>
                <a:ext cx="2657475" cy="194249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Rounded Rectangle 121">
                    <a:extLst>
                      <a:ext uri="{FF2B5EF4-FFF2-40B4-BE49-F238E27FC236}">
                        <a16:creationId xmlns:a16="http://schemas.microsoft.com/office/drawing/2014/main" id="{E1620CAA-D251-B84C-9C3E-ACB02A1A320D}"/>
                      </a:ext>
                    </a:extLst>
                  </p:cNvPr>
                  <p:cNvSpPr/>
                  <p:nvPr/>
                </p:nvSpPr>
                <p:spPr>
                  <a:xfrm>
                    <a:off x="2076697" y="4853168"/>
                    <a:ext cx="357033" cy="380823"/>
                  </a:xfrm>
                  <a:prstGeom prst="round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2" name="Rounded Rectangle 121">
                    <a:extLst>
                      <a:ext uri="{FF2B5EF4-FFF2-40B4-BE49-F238E27FC236}">
                        <a16:creationId xmlns:a16="http://schemas.microsoft.com/office/drawing/2014/main" id="{E1620CAA-D251-B84C-9C3E-ACB02A1A32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697" y="4853168"/>
                    <a:ext cx="357033" cy="380823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l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D438B6B-9163-874F-8DA6-A5ED8A93A1BA}"/>
                  </a:ext>
                </a:extLst>
              </p:cNvPr>
              <p:cNvGrpSpPr/>
              <p:nvPr/>
            </p:nvGrpSpPr>
            <p:grpSpPr>
              <a:xfrm>
                <a:off x="2237859" y="3945411"/>
                <a:ext cx="544108" cy="722291"/>
                <a:chOff x="2227471" y="945212"/>
                <a:chExt cx="821392" cy="1090379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FC05AAB-10EE-694B-8E70-D534E87B28CB}"/>
                    </a:ext>
                  </a:extLst>
                </p:cNvPr>
                <p:cNvSpPr/>
                <p:nvPr/>
              </p:nvSpPr>
              <p:spPr>
                <a:xfrm>
                  <a:off x="2739162" y="945212"/>
                  <a:ext cx="30970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fr-FR" sz="1600" b="1" dirty="0">
                      <a:latin typeface="LM Roman 10" pitchFamily="2" charset="77"/>
                    </a:rPr>
                    <a:t>ŷ</a:t>
                  </a:r>
                  <a:endParaRPr lang="en-US" sz="1600" dirty="0">
                    <a:latin typeface="LM Roman 10" pitchFamily="2" charset="77"/>
                  </a:endParaRPr>
                </a:p>
              </p:txBody>
            </p:sp>
            <p:sp>
              <p:nvSpPr>
                <p:cNvPr id="130" name="Cube 129">
                  <a:extLst>
                    <a:ext uri="{FF2B5EF4-FFF2-40B4-BE49-F238E27FC236}">
                      <a16:creationId xmlns:a16="http://schemas.microsoft.com/office/drawing/2014/main" id="{319260E6-ECE2-F44F-974A-FB55227E7524}"/>
                    </a:ext>
                  </a:extLst>
                </p:cNvPr>
                <p:cNvSpPr/>
                <p:nvPr/>
              </p:nvSpPr>
              <p:spPr>
                <a:xfrm>
                  <a:off x="2567871" y="1416445"/>
                  <a:ext cx="142614" cy="408339"/>
                </a:xfrm>
                <a:prstGeom prst="cube">
                  <a:avLst>
                    <a:gd name="adj" fmla="val 317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LM Roman 10" pitchFamily="2" charset="77"/>
                  </a:endParaRPr>
                </a:p>
              </p:txBody>
            </p:sp>
            <p:sp>
              <p:nvSpPr>
                <p:cNvPr id="131" name="Cube 130">
                  <a:extLst>
                    <a:ext uri="{FF2B5EF4-FFF2-40B4-BE49-F238E27FC236}">
                      <a16:creationId xmlns:a16="http://schemas.microsoft.com/office/drawing/2014/main" id="{6B8D0845-9020-9546-8646-677DA1492313}"/>
                    </a:ext>
                  </a:extLst>
                </p:cNvPr>
                <p:cNvSpPr/>
                <p:nvPr/>
              </p:nvSpPr>
              <p:spPr>
                <a:xfrm>
                  <a:off x="2770542" y="1503275"/>
                  <a:ext cx="142614" cy="238874"/>
                </a:xfrm>
                <a:prstGeom prst="cube">
                  <a:avLst>
                    <a:gd name="adj" fmla="val 31772"/>
                  </a:avLst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LM Roman 10" pitchFamily="2" charset="77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3CA0C408-4CB6-5C4A-895E-6B93D8DDEDFB}"/>
                    </a:ext>
                  </a:extLst>
                </p:cNvPr>
                <p:cNvSpPr/>
                <p:nvPr/>
              </p:nvSpPr>
              <p:spPr>
                <a:xfrm flipV="1">
                  <a:off x="2227471" y="1649610"/>
                  <a:ext cx="336796" cy="385981"/>
                </a:xfrm>
                <a:custGeom>
                  <a:avLst/>
                  <a:gdLst>
                    <a:gd name="connsiteX0" fmla="*/ 0 w 274730"/>
                    <a:gd name="connsiteY0" fmla="*/ 0 h 6589"/>
                    <a:gd name="connsiteX1" fmla="*/ 274730 w 274730"/>
                    <a:gd name="connsiteY1" fmla="*/ 4100 h 6589"/>
                    <a:gd name="connsiteX0" fmla="*/ 0 w 42239"/>
                    <a:gd name="connsiteY0" fmla="*/ 1219742 h 1219936"/>
                    <a:gd name="connsiteX1" fmla="*/ 42239 w 42239"/>
                    <a:gd name="connsiteY1" fmla="*/ 0 h 1219936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3415"/>
                    <a:gd name="connsiteX1" fmla="*/ 82985 w 82985"/>
                    <a:gd name="connsiteY1" fmla="*/ 491631 h 493415"/>
                    <a:gd name="connsiteX0" fmla="*/ 0 w 82985"/>
                    <a:gd name="connsiteY0" fmla="*/ 0 h 494610"/>
                    <a:gd name="connsiteX1" fmla="*/ 82985 w 82985"/>
                    <a:gd name="connsiteY1" fmla="*/ 491631 h 494610"/>
                    <a:gd name="connsiteX0" fmla="*/ 0 w 82985"/>
                    <a:gd name="connsiteY0" fmla="*/ 0 h 493679"/>
                    <a:gd name="connsiteX1" fmla="*/ 82985 w 82985"/>
                    <a:gd name="connsiteY1" fmla="*/ 491631 h 493679"/>
                    <a:gd name="connsiteX0" fmla="*/ 0 w 82985"/>
                    <a:gd name="connsiteY0" fmla="*/ 0 h 493737"/>
                    <a:gd name="connsiteX1" fmla="*/ 82985 w 82985"/>
                    <a:gd name="connsiteY1" fmla="*/ 491631 h 493737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985" h="491631">
                      <a:moveTo>
                        <a:pt x="0" y="0"/>
                      </a:moveTo>
                      <a:cubicBezTo>
                        <a:pt x="61741" y="90168"/>
                        <a:pt x="27444" y="449253"/>
                        <a:pt x="82985" y="491631"/>
                      </a:cubicBezTo>
                    </a:path>
                  </a:pathLst>
                </a:custGeom>
                <a:ln w="34925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LM Roman 10" pitchFamily="2" charset="77"/>
                  </a:endParaRPr>
                </a:p>
              </p:txBody>
            </p:sp>
          </p:grpSp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17C32B89-6CC2-8640-A012-88D05C546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99" y="4450367"/>
                <a:ext cx="686403" cy="494400"/>
              </a:xfrm>
              <a:prstGeom prst="rect">
                <a:avLst/>
              </a:prstGeom>
              <a:scene3d>
                <a:camera prst="isometricOffAxis1Right">
                  <a:rot lat="600000" lon="16800000" rev="0"/>
                </a:camera>
                <a:lightRig rig="threePt" dir="t"/>
              </a:scene3d>
              <a:sp3d extrusionH="31750">
                <a:extrusionClr>
                  <a:schemeClr val="bg2"/>
                </a:extrusionClr>
              </a:sp3d>
            </p:spPr>
          </p:pic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58D685A-D58E-FD41-AEE5-45D5E01AC143}"/>
                  </a:ext>
                </a:extLst>
              </p:cNvPr>
              <p:cNvSpPr txBox="1"/>
              <p:nvPr/>
            </p:nvSpPr>
            <p:spPr>
              <a:xfrm>
                <a:off x="3490224" y="4087706"/>
                <a:ext cx="573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latin typeface="LM Roman 10" pitchFamily="2" charset="77"/>
                  </a:rPr>
                  <a:t>x̂</a:t>
                </a:r>
                <a:endParaRPr 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Rounded Rectangle 172">
                    <a:extLst>
                      <a:ext uri="{FF2B5EF4-FFF2-40B4-BE49-F238E27FC236}">
                        <a16:creationId xmlns:a16="http://schemas.microsoft.com/office/drawing/2014/main" id="{2FC9CAB0-DB3C-D04A-8B39-B81293009CC0}"/>
                      </a:ext>
                    </a:extLst>
                  </p:cNvPr>
                  <p:cNvSpPr/>
                  <p:nvPr/>
                </p:nvSpPr>
                <p:spPr>
                  <a:xfrm>
                    <a:off x="3942400" y="3872821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rgbClr val="5641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a14:m>
                    <a:r>
                      <a:rPr lang="en-US" sz="1400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a:t>cls</a:t>
                    </a:r>
                    <a:endParaRPr lang="en-US" sz="1400" dirty="0">
                      <a:solidFill>
                        <a:srgbClr val="564100"/>
                      </a:solidFill>
                      <a:latin typeface="LM Roman 10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73" name="Rounded Rectangle 172">
                    <a:extLst>
                      <a:ext uri="{FF2B5EF4-FFF2-40B4-BE49-F238E27FC236}">
                        <a16:creationId xmlns:a16="http://schemas.microsoft.com/office/drawing/2014/main" id="{2FC9CAB0-DB3C-D04A-8B39-B81293009C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2400" y="3872821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  <a:blipFill>
                    <a:blip r:embed="rId12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Rounded Rectangle 174">
                    <a:extLst>
                      <a:ext uri="{FF2B5EF4-FFF2-40B4-BE49-F238E27FC236}">
                        <a16:creationId xmlns:a16="http://schemas.microsoft.com/office/drawing/2014/main" id="{F50D620B-322D-3945-98CB-EF628FA54FA9}"/>
                      </a:ext>
                    </a:extLst>
                  </p:cNvPr>
                  <p:cNvSpPr/>
                  <p:nvPr/>
                </p:nvSpPr>
                <p:spPr>
                  <a:xfrm>
                    <a:off x="3936878" y="4580742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0" smtClean="0">
                            <a:solidFill>
                              <a:srgbClr val="5641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a14:m>
                    <a:r>
                      <a:rPr lang="en-US" sz="1400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a:t>rec</a:t>
                    </a:r>
                    <a:endParaRPr lang="en-US" sz="1400" dirty="0">
                      <a:solidFill>
                        <a:srgbClr val="564100"/>
                      </a:solidFill>
                      <a:latin typeface="LM Roman 10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75" name="Rounded Rectangle 174">
                    <a:extLst>
                      <a:ext uri="{FF2B5EF4-FFF2-40B4-BE49-F238E27FC236}">
                        <a16:creationId xmlns:a16="http://schemas.microsoft.com/office/drawing/2014/main" id="{F50D620B-322D-3945-98CB-EF628FA54F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6878" y="4580742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  <a:blipFill>
                    <a:blip r:embed="rId13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6" name="Curved Connector 41">
                <a:extLst>
                  <a:ext uri="{FF2B5EF4-FFF2-40B4-BE49-F238E27FC236}">
                    <a16:creationId xmlns:a16="http://schemas.microsoft.com/office/drawing/2014/main" id="{AA3D792E-32BA-EC4A-8F4B-D5768497D922}"/>
                  </a:ext>
                </a:extLst>
              </p:cNvPr>
              <p:cNvCxnSpPr>
                <a:cxnSpLocks/>
                <a:endCxn id="175" idx="1"/>
              </p:cNvCxnSpPr>
              <p:nvPr/>
            </p:nvCxnSpPr>
            <p:spPr>
              <a:xfrm>
                <a:off x="3731954" y="4724150"/>
                <a:ext cx="204924" cy="0"/>
              </a:xfrm>
              <a:prstGeom prst="straightConnector1">
                <a:avLst/>
              </a:prstGeom>
              <a:ln w="3492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140FC114-8DB7-9549-9BA8-415A88A2A848}"/>
                  </a:ext>
                </a:extLst>
              </p:cNvPr>
              <p:cNvGrpSpPr/>
              <p:nvPr/>
            </p:nvGrpSpPr>
            <p:grpSpPr>
              <a:xfrm>
                <a:off x="4294797" y="4358275"/>
                <a:ext cx="255677" cy="339565"/>
                <a:chOff x="4101919" y="2452056"/>
                <a:chExt cx="1061501" cy="1409783"/>
              </a:xfrm>
            </p:grpSpPr>
            <p:sp>
              <p:nvSpPr>
                <p:cNvPr id="188" name="Can 187">
                  <a:extLst>
                    <a:ext uri="{FF2B5EF4-FFF2-40B4-BE49-F238E27FC236}">
                      <a16:creationId xmlns:a16="http://schemas.microsoft.com/office/drawing/2014/main" id="{9ADAE770-33E3-644F-B735-D0FB20A8E210}"/>
                    </a:ext>
                  </a:extLst>
                </p:cNvPr>
                <p:cNvSpPr/>
                <p:nvPr/>
              </p:nvSpPr>
              <p:spPr>
                <a:xfrm>
                  <a:off x="4101919" y="2706971"/>
                  <a:ext cx="1061501" cy="1154868"/>
                </a:xfrm>
                <a:prstGeom prst="can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ea typeface="Latin Modern Math" panose="02000503000000000000" pitchFamily="2" charset="77"/>
                  </a:endParaRPr>
                </a:p>
              </p:txBody>
            </p:sp>
            <p:sp>
              <p:nvSpPr>
                <p:cNvPr id="189" name="Can 188">
                  <a:extLst>
                    <a:ext uri="{FF2B5EF4-FFF2-40B4-BE49-F238E27FC236}">
                      <a16:creationId xmlns:a16="http://schemas.microsoft.com/office/drawing/2014/main" id="{C0B7B541-4393-F84D-9944-B8A4FEAE9BEC}"/>
                    </a:ext>
                  </a:extLst>
                </p:cNvPr>
                <p:cNvSpPr/>
                <p:nvPr/>
              </p:nvSpPr>
              <p:spPr>
                <a:xfrm>
                  <a:off x="4101919" y="2452056"/>
                  <a:ext cx="1061501" cy="542279"/>
                </a:xfrm>
                <a:prstGeom prst="can">
                  <a:avLst>
                    <a:gd name="adj" fmla="val 50000"/>
                  </a:avLst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tIns="108000" bIns="0" rtlCol="0" anchor="ctr"/>
                <a:lstStyle/>
                <a:p>
                  <a:pPr algn="ctr"/>
                  <a:endParaRPr lang="en-US" sz="1400" dirty="0">
                    <a:ea typeface="Latin Modern Math" panose="02000503000000000000" pitchFamily="2" charset="77"/>
                  </a:endParaRPr>
                </a:p>
              </p:txBody>
            </p:sp>
          </p:grpSp>
          <p:sp>
            <p:nvSpPr>
              <p:cNvPr id="198" name="Can 197">
                <a:extLst>
                  <a:ext uri="{FF2B5EF4-FFF2-40B4-BE49-F238E27FC236}">
                    <a16:creationId xmlns:a16="http://schemas.microsoft.com/office/drawing/2014/main" id="{BC5C408A-4F60-A142-967C-D2F92734BEF1}"/>
                  </a:ext>
                </a:extLst>
              </p:cNvPr>
              <p:cNvSpPr/>
              <p:nvPr/>
            </p:nvSpPr>
            <p:spPr>
              <a:xfrm>
                <a:off x="4289393" y="3821690"/>
                <a:ext cx="255677" cy="130615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tIns="108000" bIns="0" rtlCol="0" anchor="ctr"/>
              <a:lstStyle/>
              <a:p>
                <a:pPr algn="ctr"/>
                <a:endParaRPr lang="en-US" sz="1400" dirty="0">
                  <a:ea typeface="Latin Modern Math" panose="02000503000000000000" pitchFamily="2" charset="77"/>
                </a:endParaRPr>
              </a:p>
            </p:txBody>
          </p:sp>
        </p:grp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B20075A-8DFB-784B-B966-285C1595864B}"/>
                </a:ext>
              </a:extLst>
            </p:cNvPr>
            <p:cNvSpPr/>
            <p:nvPr/>
          </p:nvSpPr>
          <p:spPr>
            <a:xfrm>
              <a:off x="7147943" y="4654182"/>
              <a:ext cx="1238965" cy="366130"/>
            </a:xfrm>
            <a:custGeom>
              <a:avLst/>
              <a:gdLst>
                <a:gd name="connsiteX0" fmla="*/ 157316 w 157852"/>
                <a:gd name="connsiteY0" fmla="*/ 335015 h 335015"/>
                <a:gd name="connsiteX1" fmla="*/ 117987 w 157852"/>
                <a:gd name="connsiteY1" fmla="*/ 108873 h 335015"/>
                <a:gd name="connsiteX2" fmla="*/ 29497 w 157852"/>
                <a:gd name="connsiteY2" fmla="*/ 718 h 335015"/>
                <a:gd name="connsiteX3" fmla="*/ 0 w 157852"/>
                <a:gd name="connsiteY3" fmla="*/ 718 h 335015"/>
                <a:gd name="connsiteX0" fmla="*/ 1971071 w 1971071"/>
                <a:gd name="connsiteY0" fmla="*/ 50584 h 765671"/>
                <a:gd name="connsiteX1" fmla="*/ 152103 w 1971071"/>
                <a:gd name="connsiteY1" fmla="*/ 738842 h 765671"/>
                <a:gd name="connsiteX2" fmla="*/ 63613 w 1971071"/>
                <a:gd name="connsiteY2" fmla="*/ 630687 h 765671"/>
                <a:gd name="connsiteX3" fmla="*/ 34116 w 1971071"/>
                <a:gd name="connsiteY3" fmla="*/ 630687 h 765671"/>
                <a:gd name="connsiteX0" fmla="*/ 1971071 w 1971071"/>
                <a:gd name="connsiteY0" fmla="*/ 0 h 715087"/>
                <a:gd name="connsiteX1" fmla="*/ 152103 w 1971071"/>
                <a:gd name="connsiteY1" fmla="*/ 688258 h 715087"/>
                <a:gd name="connsiteX2" fmla="*/ 63613 w 1971071"/>
                <a:gd name="connsiteY2" fmla="*/ 580103 h 715087"/>
                <a:gd name="connsiteX3" fmla="*/ 34116 w 1971071"/>
                <a:gd name="connsiteY3" fmla="*/ 580103 h 715087"/>
                <a:gd name="connsiteX0" fmla="*/ 1976131 w 1976131"/>
                <a:gd name="connsiteY0" fmla="*/ 0 h 615546"/>
                <a:gd name="connsiteX1" fmla="*/ 884750 w 1976131"/>
                <a:gd name="connsiteY1" fmla="*/ 570271 h 615546"/>
                <a:gd name="connsiteX2" fmla="*/ 68673 w 1976131"/>
                <a:gd name="connsiteY2" fmla="*/ 580103 h 615546"/>
                <a:gd name="connsiteX3" fmla="*/ 39176 w 1976131"/>
                <a:gd name="connsiteY3" fmla="*/ 580103 h 615546"/>
                <a:gd name="connsiteX0" fmla="*/ 1938320 w 1948193"/>
                <a:gd name="connsiteY0" fmla="*/ 0 h 1750142"/>
                <a:gd name="connsiteX1" fmla="*/ 846939 w 1948193"/>
                <a:gd name="connsiteY1" fmla="*/ 570271 h 1750142"/>
                <a:gd name="connsiteX2" fmla="*/ 30862 w 1948193"/>
                <a:gd name="connsiteY2" fmla="*/ 580103 h 1750142"/>
                <a:gd name="connsiteX3" fmla="*/ 1948152 w 1948193"/>
                <a:gd name="connsiteY3" fmla="*/ 1750142 h 1750142"/>
                <a:gd name="connsiteX0" fmla="*/ 1949478 w 2195321"/>
                <a:gd name="connsiteY0" fmla="*/ 0 h 1474839"/>
                <a:gd name="connsiteX1" fmla="*/ 858097 w 2195321"/>
                <a:gd name="connsiteY1" fmla="*/ 570271 h 1474839"/>
                <a:gd name="connsiteX2" fmla="*/ 42020 w 2195321"/>
                <a:gd name="connsiteY2" fmla="*/ 580103 h 1474839"/>
                <a:gd name="connsiteX3" fmla="*/ 2195284 w 2195321"/>
                <a:gd name="connsiteY3" fmla="*/ 1474839 h 1474839"/>
                <a:gd name="connsiteX0" fmla="*/ 1937435 w 1937435"/>
                <a:gd name="connsiteY0" fmla="*/ 0 h 1710814"/>
                <a:gd name="connsiteX1" fmla="*/ 846054 w 1937435"/>
                <a:gd name="connsiteY1" fmla="*/ 570271 h 1710814"/>
                <a:gd name="connsiteX2" fmla="*/ 29977 w 1937435"/>
                <a:gd name="connsiteY2" fmla="*/ 580103 h 1710814"/>
                <a:gd name="connsiteX3" fmla="*/ 1927602 w 1937435"/>
                <a:gd name="connsiteY3" fmla="*/ 1710814 h 1710814"/>
                <a:gd name="connsiteX0" fmla="*/ 1130645 w 1130645"/>
                <a:gd name="connsiteY0" fmla="*/ 0 h 1710814"/>
                <a:gd name="connsiteX1" fmla="*/ 39264 w 1130645"/>
                <a:gd name="connsiteY1" fmla="*/ 570271 h 1710814"/>
                <a:gd name="connsiteX2" fmla="*/ 324400 w 1130645"/>
                <a:gd name="connsiteY2" fmla="*/ 1288026 h 1710814"/>
                <a:gd name="connsiteX3" fmla="*/ 1120812 w 1130645"/>
                <a:gd name="connsiteY3" fmla="*/ 1710814 h 1710814"/>
                <a:gd name="connsiteX0" fmla="*/ 1127891 w 1127891"/>
                <a:gd name="connsiteY0" fmla="*/ 0 h 1710814"/>
                <a:gd name="connsiteX1" fmla="*/ 36510 w 1127891"/>
                <a:gd name="connsiteY1" fmla="*/ 570271 h 1710814"/>
                <a:gd name="connsiteX2" fmla="*/ 321646 w 1127891"/>
                <a:gd name="connsiteY2" fmla="*/ 1288026 h 1710814"/>
                <a:gd name="connsiteX3" fmla="*/ 1118058 w 1127891"/>
                <a:gd name="connsiteY3" fmla="*/ 1710814 h 1710814"/>
                <a:gd name="connsiteX0" fmla="*/ 924067 w 924067"/>
                <a:gd name="connsiteY0" fmla="*/ 0 h 1710814"/>
                <a:gd name="connsiteX1" fmla="*/ 88325 w 924067"/>
                <a:gd name="connsiteY1" fmla="*/ 599768 h 1710814"/>
                <a:gd name="connsiteX2" fmla="*/ 117822 w 924067"/>
                <a:gd name="connsiteY2" fmla="*/ 1288026 h 1710814"/>
                <a:gd name="connsiteX3" fmla="*/ 914234 w 924067"/>
                <a:gd name="connsiteY3" fmla="*/ 1710814 h 1710814"/>
                <a:gd name="connsiteX0" fmla="*/ 835746 w 835746"/>
                <a:gd name="connsiteY0" fmla="*/ 0 h 1710814"/>
                <a:gd name="connsiteX1" fmla="*/ 4 w 835746"/>
                <a:gd name="connsiteY1" fmla="*/ 599768 h 1710814"/>
                <a:gd name="connsiteX2" fmla="*/ 825913 w 835746"/>
                <a:gd name="connsiteY2" fmla="*/ 1710814 h 1710814"/>
                <a:gd name="connsiteX0" fmla="*/ 835746 w 835746"/>
                <a:gd name="connsiteY0" fmla="*/ 0 h 1710814"/>
                <a:gd name="connsiteX1" fmla="*/ 4 w 835746"/>
                <a:gd name="connsiteY1" fmla="*/ 599768 h 1710814"/>
                <a:gd name="connsiteX2" fmla="*/ 825913 w 835746"/>
                <a:gd name="connsiteY2" fmla="*/ 1710814 h 1710814"/>
                <a:gd name="connsiteX0" fmla="*/ 570285 w 570285"/>
                <a:gd name="connsiteY0" fmla="*/ 0 h 1710814"/>
                <a:gd name="connsiteX1" fmla="*/ 14 w 570285"/>
                <a:gd name="connsiteY1" fmla="*/ 973394 h 1710814"/>
                <a:gd name="connsiteX2" fmla="*/ 560452 w 570285"/>
                <a:gd name="connsiteY2" fmla="*/ 1710814 h 1710814"/>
                <a:gd name="connsiteX0" fmla="*/ 572163 w 572163"/>
                <a:gd name="connsiteY0" fmla="*/ 0 h 1710814"/>
                <a:gd name="connsiteX1" fmla="*/ 1892 w 572163"/>
                <a:gd name="connsiteY1" fmla="*/ 973394 h 1710814"/>
                <a:gd name="connsiteX2" fmla="*/ 562330 w 572163"/>
                <a:gd name="connsiteY2" fmla="*/ 1710814 h 1710814"/>
                <a:gd name="connsiteX0" fmla="*/ 570285 w 570285"/>
                <a:gd name="connsiteY0" fmla="*/ 0 h 1710814"/>
                <a:gd name="connsiteX1" fmla="*/ 14 w 570285"/>
                <a:gd name="connsiteY1" fmla="*/ 973394 h 1710814"/>
                <a:gd name="connsiteX2" fmla="*/ 560452 w 570285"/>
                <a:gd name="connsiteY2" fmla="*/ 1710814 h 1710814"/>
                <a:gd name="connsiteX0" fmla="*/ 580115 w 580115"/>
                <a:gd name="connsiteY0" fmla="*/ 0 h 1710814"/>
                <a:gd name="connsiteX1" fmla="*/ 12 w 580115"/>
                <a:gd name="connsiteY1" fmla="*/ 1071717 h 1710814"/>
                <a:gd name="connsiteX2" fmla="*/ 570282 w 580115"/>
                <a:gd name="connsiteY2" fmla="*/ 1710814 h 1710814"/>
                <a:gd name="connsiteX0" fmla="*/ 586936 w 586936"/>
                <a:gd name="connsiteY0" fmla="*/ 0 h 1858298"/>
                <a:gd name="connsiteX1" fmla="*/ 6833 w 586936"/>
                <a:gd name="connsiteY1" fmla="*/ 1071717 h 1858298"/>
                <a:gd name="connsiteX2" fmla="*/ 429619 w 586936"/>
                <a:gd name="connsiteY2" fmla="*/ 1858298 h 1858298"/>
                <a:gd name="connsiteX0" fmla="*/ 652822 w 652822"/>
                <a:gd name="connsiteY0" fmla="*/ 0 h 1858298"/>
                <a:gd name="connsiteX1" fmla="*/ 3893 w 652822"/>
                <a:gd name="connsiteY1" fmla="*/ 934065 h 1858298"/>
                <a:gd name="connsiteX2" fmla="*/ 495505 w 652822"/>
                <a:gd name="connsiteY2" fmla="*/ 1858298 h 1858298"/>
                <a:gd name="connsiteX0" fmla="*/ 650730 w 650730"/>
                <a:gd name="connsiteY0" fmla="*/ 0 h 1858298"/>
                <a:gd name="connsiteX1" fmla="*/ 1801 w 650730"/>
                <a:gd name="connsiteY1" fmla="*/ 934065 h 1858298"/>
                <a:gd name="connsiteX2" fmla="*/ 493413 w 650730"/>
                <a:gd name="connsiteY2" fmla="*/ 1858298 h 1858298"/>
                <a:gd name="connsiteX0" fmla="*/ 649215 w 1093676"/>
                <a:gd name="connsiteY0" fmla="*/ 0 h 1711543"/>
                <a:gd name="connsiteX1" fmla="*/ 286 w 1093676"/>
                <a:gd name="connsiteY1" fmla="*/ 934065 h 1711543"/>
                <a:gd name="connsiteX2" fmla="*/ 1093676 w 1093676"/>
                <a:gd name="connsiteY2" fmla="*/ 1711543 h 1711543"/>
                <a:gd name="connsiteX0" fmla="*/ 649210 w 1093671"/>
                <a:gd name="connsiteY0" fmla="*/ 0 h 1711543"/>
                <a:gd name="connsiteX1" fmla="*/ 281 w 1093671"/>
                <a:gd name="connsiteY1" fmla="*/ 934065 h 1711543"/>
                <a:gd name="connsiteX2" fmla="*/ 1093671 w 1093671"/>
                <a:gd name="connsiteY2" fmla="*/ 1711543 h 1711543"/>
                <a:gd name="connsiteX0" fmla="*/ 0 w 444461"/>
                <a:gd name="connsiteY0" fmla="*/ 0 h 1711543"/>
                <a:gd name="connsiteX1" fmla="*/ 444461 w 444461"/>
                <a:gd name="connsiteY1" fmla="*/ 1711543 h 1711543"/>
                <a:gd name="connsiteX0" fmla="*/ 0 w 1277154"/>
                <a:gd name="connsiteY0" fmla="*/ 382545 h 382545"/>
                <a:gd name="connsiteX1" fmla="*/ 1277154 w 1277154"/>
                <a:gd name="connsiteY1" fmla="*/ 0 h 382545"/>
                <a:gd name="connsiteX0" fmla="*/ 0 w 1277154"/>
                <a:gd name="connsiteY0" fmla="*/ 382545 h 382545"/>
                <a:gd name="connsiteX1" fmla="*/ 1277154 w 1277154"/>
                <a:gd name="connsiteY1" fmla="*/ 0 h 382545"/>
                <a:gd name="connsiteX0" fmla="*/ 0 w 1277154"/>
                <a:gd name="connsiteY0" fmla="*/ 382669 h 382669"/>
                <a:gd name="connsiteX1" fmla="*/ 1277154 w 1277154"/>
                <a:gd name="connsiteY1" fmla="*/ 124 h 38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7154" h="382669">
                  <a:moveTo>
                    <a:pt x="0" y="382669"/>
                  </a:moveTo>
                  <a:cubicBezTo>
                    <a:pt x="383733" y="368043"/>
                    <a:pt x="837441" y="-7827"/>
                    <a:pt x="1277154" y="124"/>
                  </a:cubicBezTo>
                </a:path>
              </a:pathLst>
            </a:custGeom>
            <a:noFill/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8A1830-F8BA-6840-9AF6-F3DB20C6D735}"/>
              </a:ext>
            </a:extLst>
          </p:cNvPr>
          <p:cNvSpPr txBox="1"/>
          <p:nvPr/>
        </p:nvSpPr>
        <p:spPr>
          <a:xfrm>
            <a:off x="5006141" y="4330981"/>
            <a:ext cx="133241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LadderNet</a:t>
            </a:r>
            <a:endParaRPr lang="en-US" b="1" dirty="0"/>
          </a:p>
          <a:p>
            <a:pPr algn="ctr"/>
            <a:r>
              <a:rPr lang="en-US" sz="1300" dirty="0">
                <a:solidFill>
                  <a:schemeClr val="bg2">
                    <a:lumMod val="50000"/>
                  </a:schemeClr>
                </a:solidFill>
              </a:rPr>
              <a:t>(Rasmus, 2015)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F8E7CBB-75DA-474C-9D04-F890217E8A63}"/>
              </a:ext>
            </a:extLst>
          </p:cNvPr>
          <p:cNvSpPr txBox="1"/>
          <p:nvPr/>
        </p:nvSpPr>
        <p:spPr>
          <a:xfrm>
            <a:off x="3053718" y="3471497"/>
            <a:ext cx="3172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Related work</a:t>
            </a:r>
          </a:p>
          <a:p>
            <a:pPr algn="ctr"/>
            <a:r>
              <a:rPr lang="en-US" dirty="0"/>
              <a:t>skip connections for invariance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124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56321">
        <p:fade/>
      </p:transition>
    </mc:Choice>
    <mc:Fallback xmlns="">
      <p:transition advTm="1563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8148E-6 L -0.10017 -0.0016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7" grpId="0"/>
      <p:bldP spid="2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HybridNet</a:t>
            </a:r>
            <a:r>
              <a:rPr lang="en-US" dirty="0"/>
              <a:t> core proposition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CD7F678-5E8C-294E-BFAE-E0ECE9D04931}"/>
              </a:ext>
            </a:extLst>
          </p:cNvPr>
          <p:cNvSpPr/>
          <p:nvPr/>
        </p:nvSpPr>
        <p:spPr>
          <a:xfrm>
            <a:off x="3163935" y="1851937"/>
            <a:ext cx="2976411" cy="1681003"/>
          </a:xfrm>
          <a:prstGeom prst="roundRect">
            <a:avLst>
              <a:gd name="adj" fmla="val 6122"/>
            </a:avLst>
          </a:prstGeom>
          <a:solidFill>
            <a:schemeClr val="accent1">
              <a:lumMod val="60000"/>
              <a:lumOff val="40000"/>
              <a:alpha val="29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27F131A-ACCC-9843-9069-F17DCCD5915F}"/>
              </a:ext>
            </a:extLst>
          </p:cNvPr>
          <p:cNvCxnSpPr>
            <a:cxnSpLocks/>
            <a:stCxn id="87" idx="3"/>
            <a:endCxn id="28" idx="0"/>
          </p:cNvCxnSpPr>
          <p:nvPr/>
        </p:nvCxnSpPr>
        <p:spPr>
          <a:xfrm>
            <a:off x="5830987" y="2274142"/>
            <a:ext cx="143776" cy="317543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urved Connector 84">
            <a:extLst>
              <a:ext uri="{FF2B5EF4-FFF2-40B4-BE49-F238E27FC236}">
                <a16:creationId xmlns:a16="http://schemas.microsoft.com/office/drawing/2014/main" id="{F9A1BDA3-97C6-0E4B-95EA-8629098FFF41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4934869" y="2274333"/>
            <a:ext cx="191980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84">
            <a:extLst>
              <a:ext uri="{FF2B5EF4-FFF2-40B4-BE49-F238E27FC236}">
                <a16:creationId xmlns:a16="http://schemas.microsoft.com/office/drawing/2014/main" id="{4C09A732-2365-6042-AB6B-AF18912F4967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4934869" y="3098422"/>
            <a:ext cx="195535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353F77E-5198-C341-8CF3-A86A05A6A260}"/>
              </a:ext>
            </a:extLst>
          </p:cNvPr>
          <p:cNvSpPr/>
          <p:nvPr/>
        </p:nvSpPr>
        <p:spPr>
          <a:xfrm>
            <a:off x="5886753" y="2591685"/>
            <a:ext cx="176018" cy="17601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AAF4313-50BA-4846-8D7E-92171E0240E7}"/>
              </a:ext>
            </a:extLst>
          </p:cNvPr>
          <p:cNvCxnSpPr>
            <a:cxnSpLocks/>
            <a:stCxn id="88" idx="3"/>
            <a:endCxn id="28" idx="2"/>
          </p:cNvCxnSpPr>
          <p:nvPr/>
        </p:nvCxnSpPr>
        <p:spPr>
          <a:xfrm flipV="1">
            <a:off x="5824804" y="2767703"/>
            <a:ext cx="149958" cy="3264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Curved Connector 84">
            <a:extLst>
              <a:ext uri="{FF2B5EF4-FFF2-40B4-BE49-F238E27FC236}">
                <a16:creationId xmlns:a16="http://schemas.microsoft.com/office/drawing/2014/main" id="{D59C0613-C859-0644-A285-B3C7C78F885F}"/>
              </a:ext>
            </a:extLst>
          </p:cNvPr>
          <p:cNvCxnSpPr>
            <a:cxnSpLocks/>
            <a:stCxn id="28" idx="3"/>
            <a:endCxn id="89" idx="1"/>
          </p:cNvCxnSpPr>
          <p:nvPr/>
        </p:nvCxnSpPr>
        <p:spPr>
          <a:xfrm flipV="1">
            <a:off x="6062771" y="2679693"/>
            <a:ext cx="197013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53E65ED4-EDA8-5048-8C6E-618F916A7E71}"/>
              </a:ext>
            </a:extLst>
          </p:cNvPr>
          <p:cNvSpPr/>
          <p:nvPr/>
        </p:nvSpPr>
        <p:spPr>
          <a:xfrm flipV="1">
            <a:off x="3065322" y="2268377"/>
            <a:ext cx="364646" cy="422106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13781 h 352566"/>
              <a:gd name="connsiteX1" fmla="*/ 53240 w 89997"/>
              <a:gd name="connsiteY1" fmla="*/ 31259 h 352566"/>
              <a:gd name="connsiteX2" fmla="*/ 89997 w 89997"/>
              <a:gd name="connsiteY2" fmla="*/ 352566 h 352566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97" h="338785">
                <a:moveTo>
                  <a:pt x="0" y="0"/>
                </a:moveTo>
                <a:cubicBezTo>
                  <a:pt x="46358" y="1050"/>
                  <a:pt x="54449" y="47307"/>
                  <a:pt x="62949" y="153548"/>
                </a:cubicBezTo>
                <a:cubicBezTo>
                  <a:pt x="71449" y="259789"/>
                  <a:pt x="67357" y="305727"/>
                  <a:pt x="89997" y="338785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5F2289A-B538-4048-B38D-5AEFD70ED1D5}"/>
              </a:ext>
            </a:extLst>
          </p:cNvPr>
          <p:cNvSpPr/>
          <p:nvPr/>
        </p:nvSpPr>
        <p:spPr>
          <a:xfrm>
            <a:off x="3067091" y="2691076"/>
            <a:ext cx="364646" cy="403033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13781 h 352566"/>
              <a:gd name="connsiteX1" fmla="*/ 53240 w 89997"/>
              <a:gd name="connsiteY1" fmla="*/ 31259 h 352566"/>
              <a:gd name="connsiteX2" fmla="*/ 89997 w 89997"/>
              <a:gd name="connsiteY2" fmla="*/ 352566 h 352566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97" h="338785">
                <a:moveTo>
                  <a:pt x="0" y="0"/>
                </a:moveTo>
                <a:cubicBezTo>
                  <a:pt x="46358" y="1050"/>
                  <a:pt x="54449" y="47307"/>
                  <a:pt x="62949" y="153548"/>
                </a:cubicBezTo>
                <a:cubicBezTo>
                  <a:pt x="71449" y="259789"/>
                  <a:pt x="67357" y="305727"/>
                  <a:pt x="89997" y="338785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Curved Connector 80">
            <a:extLst>
              <a:ext uri="{FF2B5EF4-FFF2-40B4-BE49-F238E27FC236}">
                <a16:creationId xmlns:a16="http://schemas.microsoft.com/office/drawing/2014/main" id="{9C1000C9-405B-CC40-8AF7-51012F874871}"/>
              </a:ext>
            </a:extLst>
          </p:cNvPr>
          <p:cNvCxnSpPr>
            <a:cxnSpLocks/>
          </p:cNvCxnSpPr>
          <p:nvPr/>
        </p:nvCxnSpPr>
        <p:spPr>
          <a:xfrm flipV="1">
            <a:off x="4203876" y="1746179"/>
            <a:ext cx="677" cy="45022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B34ED8-FB77-974C-9AE1-AFA22636F0F6}"/>
              </a:ext>
            </a:extLst>
          </p:cNvPr>
          <p:cNvGrpSpPr/>
          <p:nvPr/>
        </p:nvGrpSpPr>
        <p:grpSpPr>
          <a:xfrm>
            <a:off x="3485700" y="2052587"/>
            <a:ext cx="1406596" cy="443492"/>
            <a:chOff x="1061299" y="2039932"/>
            <a:chExt cx="5662450" cy="1380378"/>
          </a:xfrm>
        </p:grpSpPr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7008D5DE-F9EF-6D4D-AB60-F05CAD9834CC}"/>
                </a:ext>
              </a:extLst>
            </p:cNvPr>
            <p:cNvSpPr/>
            <p:nvPr/>
          </p:nvSpPr>
          <p:spPr>
            <a:xfrm>
              <a:off x="106129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61FC8FBE-C255-DE4B-A1F8-29C253B99D68}"/>
                </a:ext>
              </a:extLst>
            </p:cNvPr>
            <p:cNvSpPr/>
            <p:nvPr/>
          </p:nvSpPr>
          <p:spPr>
            <a:xfrm>
              <a:off x="126251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F7BB4063-C75D-8746-AB7F-38DA21641D95}"/>
                </a:ext>
              </a:extLst>
            </p:cNvPr>
            <p:cNvSpPr/>
            <p:nvPr/>
          </p:nvSpPr>
          <p:spPr>
            <a:xfrm>
              <a:off x="1470837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1C95A609-D390-9243-BA17-E01B072E5FB2}"/>
                </a:ext>
              </a:extLst>
            </p:cNvPr>
            <p:cNvSpPr/>
            <p:nvPr/>
          </p:nvSpPr>
          <p:spPr>
            <a:xfrm>
              <a:off x="1694661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701FAC2D-0360-CB40-A2EB-6BF3DC13CC10}"/>
                </a:ext>
              </a:extLst>
            </p:cNvPr>
            <p:cNvSpPr/>
            <p:nvPr/>
          </p:nvSpPr>
          <p:spPr>
            <a:xfrm>
              <a:off x="2063868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B9F2BEE-9D1B-2748-8FDB-162601BC499E}"/>
                </a:ext>
              </a:extLst>
            </p:cNvPr>
            <p:cNvSpPr/>
            <p:nvPr/>
          </p:nvSpPr>
          <p:spPr>
            <a:xfrm>
              <a:off x="2429422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39FABFB4-1457-AD47-8992-6808BCDFED34}"/>
                </a:ext>
              </a:extLst>
            </p:cNvPr>
            <p:cNvSpPr/>
            <p:nvPr/>
          </p:nvSpPr>
          <p:spPr>
            <a:xfrm>
              <a:off x="2825629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928E2B9D-1110-2D4E-B638-2D90F844CF58}"/>
                </a:ext>
              </a:extLst>
            </p:cNvPr>
            <p:cNvSpPr/>
            <p:nvPr/>
          </p:nvSpPr>
          <p:spPr>
            <a:xfrm>
              <a:off x="3315369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A9FAFD22-4CC4-2745-8288-D2EFF0C17083}"/>
                </a:ext>
              </a:extLst>
            </p:cNvPr>
            <p:cNvSpPr/>
            <p:nvPr/>
          </p:nvSpPr>
          <p:spPr>
            <a:xfrm>
              <a:off x="3666691" y="2487564"/>
              <a:ext cx="364081" cy="485115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9EA46DDC-AD43-4743-84E1-B1D30FF4DD10}"/>
                </a:ext>
              </a:extLst>
            </p:cNvPr>
            <p:cNvSpPr/>
            <p:nvPr/>
          </p:nvSpPr>
          <p:spPr>
            <a:xfrm>
              <a:off x="3897532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7E39DD26-C749-864A-8DB6-93F69C9EC7CE}"/>
                </a:ext>
              </a:extLst>
            </p:cNvPr>
            <p:cNvSpPr/>
            <p:nvPr/>
          </p:nvSpPr>
          <p:spPr>
            <a:xfrm>
              <a:off x="4254851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A63CE751-B2B5-8349-86CD-E5E1FFE700A0}"/>
                </a:ext>
              </a:extLst>
            </p:cNvPr>
            <p:cNvSpPr/>
            <p:nvPr/>
          </p:nvSpPr>
          <p:spPr>
            <a:xfrm>
              <a:off x="4727987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F81D23C7-CDD3-CE47-9C39-ED4194F6F98A}"/>
                </a:ext>
              </a:extLst>
            </p:cNvPr>
            <p:cNvSpPr/>
            <p:nvPr/>
          </p:nvSpPr>
          <p:spPr>
            <a:xfrm>
              <a:off x="5071164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C9684C9C-89F8-134A-B9D2-2F64956AAE51}"/>
                </a:ext>
              </a:extLst>
            </p:cNvPr>
            <p:cNvSpPr/>
            <p:nvPr/>
          </p:nvSpPr>
          <p:spPr>
            <a:xfrm>
              <a:off x="5430323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62B65933-AD68-BB44-B44D-57C747E9555A}"/>
                </a:ext>
              </a:extLst>
            </p:cNvPr>
            <p:cNvSpPr/>
            <p:nvPr/>
          </p:nvSpPr>
          <p:spPr>
            <a:xfrm>
              <a:off x="581129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D981C08D-6C72-B444-9543-C1FA260846FB}"/>
                </a:ext>
              </a:extLst>
            </p:cNvPr>
            <p:cNvSpPr/>
            <p:nvPr/>
          </p:nvSpPr>
          <p:spPr>
            <a:xfrm>
              <a:off x="601251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009F4298-EFF4-5540-B23F-2EF427EE5AE5}"/>
                </a:ext>
              </a:extLst>
            </p:cNvPr>
            <p:cNvSpPr/>
            <p:nvPr/>
          </p:nvSpPr>
          <p:spPr>
            <a:xfrm>
              <a:off x="622082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0CF29BA-237D-144C-B346-39ECFBE9ED38}"/>
              </a:ext>
            </a:extLst>
          </p:cNvPr>
          <p:cNvSpPr/>
          <p:nvPr/>
        </p:nvSpPr>
        <p:spPr>
          <a:xfrm>
            <a:off x="3434340" y="2023086"/>
            <a:ext cx="1500529" cy="502495"/>
          </a:xfrm>
          <a:prstGeom prst="roundRect">
            <a:avLst>
              <a:gd name="adj" fmla="val 6122"/>
            </a:avLst>
          </a:prstGeom>
          <a:solidFill>
            <a:srgbClr val="A7C0ED">
              <a:alpha val="7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solidFill>
                  <a:schemeClr val="tx1"/>
                </a:solidFill>
                <a:latin typeface="LM Roman 10" pitchFamily="2" charset="77"/>
              </a:rPr>
              <a:t>W</a:t>
            </a:r>
            <a:r>
              <a:rPr lang="en-US" sz="2800" i="1" baseline="-25000" dirty="0" err="1">
                <a:solidFill>
                  <a:schemeClr val="tx1"/>
                </a:solidFill>
                <a:latin typeface="LM Roman 10" pitchFamily="2" charset="77"/>
              </a:rPr>
              <a:t>c</a:t>
            </a:r>
            <a:endParaRPr lang="en-US" sz="2000" i="1" baseline="-25000" dirty="0">
              <a:solidFill>
                <a:schemeClr val="tx1"/>
              </a:solidFill>
              <a:latin typeface="LM Roman 10" pitchFamily="2" charset="77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5C1084-DA37-D847-999D-40872E5D9189}"/>
              </a:ext>
            </a:extLst>
          </p:cNvPr>
          <p:cNvGrpSpPr/>
          <p:nvPr/>
        </p:nvGrpSpPr>
        <p:grpSpPr>
          <a:xfrm>
            <a:off x="3485700" y="2876676"/>
            <a:ext cx="1406596" cy="443492"/>
            <a:chOff x="1061299" y="2039932"/>
            <a:chExt cx="5662450" cy="1380378"/>
          </a:xfrm>
        </p:grpSpPr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5BAA5CD9-2360-A045-98F1-E73341AC73B1}"/>
                </a:ext>
              </a:extLst>
            </p:cNvPr>
            <p:cNvSpPr/>
            <p:nvPr/>
          </p:nvSpPr>
          <p:spPr>
            <a:xfrm>
              <a:off x="106129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370D5722-861C-DB47-A99F-F31BB970432B}"/>
                </a:ext>
              </a:extLst>
            </p:cNvPr>
            <p:cNvSpPr/>
            <p:nvPr/>
          </p:nvSpPr>
          <p:spPr>
            <a:xfrm>
              <a:off x="126251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28CD167B-934D-7F43-BC21-00BB0ACB541F}"/>
                </a:ext>
              </a:extLst>
            </p:cNvPr>
            <p:cNvSpPr/>
            <p:nvPr/>
          </p:nvSpPr>
          <p:spPr>
            <a:xfrm>
              <a:off x="1470837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26ECAC7D-DD3F-DF4D-9057-374F93657928}"/>
                </a:ext>
              </a:extLst>
            </p:cNvPr>
            <p:cNvSpPr/>
            <p:nvPr/>
          </p:nvSpPr>
          <p:spPr>
            <a:xfrm>
              <a:off x="1694661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6ED0AA2F-BDD0-4F4B-9478-2050D4A9F6FE}"/>
                </a:ext>
              </a:extLst>
            </p:cNvPr>
            <p:cNvSpPr/>
            <p:nvPr/>
          </p:nvSpPr>
          <p:spPr>
            <a:xfrm>
              <a:off x="2063868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A3A8AEF5-5E33-544C-A192-364C28FEBF8C}"/>
                </a:ext>
              </a:extLst>
            </p:cNvPr>
            <p:cNvSpPr/>
            <p:nvPr/>
          </p:nvSpPr>
          <p:spPr>
            <a:xfrm>
              <a:off x="2429422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3576F339-387C-D048-9FC9-300F10757695}"/>
                </a:ext>
              </a:extLst>
            </p:cNvPr>
            <p:cNvSpPr/>
            <p:nvPr/>
          </p:nvSpPr>
          <p:spPr>
            <a:xfrm>
              <a:off x="2825629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94B2459E-0808-7A4C-80C2-77A987821ED9}"/>
                </a:ext>
              </a:extLst>
            </p:cNvPr>
            <p:cNvSpPr/>
            <p:nvPr/>
          </p:nvSpPr>
          <p:spPr>
            <a:xfrm>
              <a:off x="3315369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80B9BED7-3E53-4144-9D42-B918253DCB7E}"/>
                </a:ext>
              </a:extLst>
            </p:cNvPr>
            <p:cNvSpPr/>
            <p:nvPr/>
          </p:nvSpPr>
          <p:spPr>
            <a:xfrm>
              <a:off x="3666691" y="2487564"/>
              <a:ext cx="364081" cy="485115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0EFD03DA-1CCA-804B-B3E9-42BB22B4A1E4}"/>
                </a:ext>
              </a:extLst>
            </p:cNvPr>
            <p:cNvSpPr/>
            <p:nvPr/>
          </p:nvSpPr>
          <p:spPr>
            <a:xfrm>
              <a:off x="3897532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5557697E-0BF2-A846-8C60-BEFCCC4C6844}"/>
                </a:ext>
              </a:extLst>
            </p:cNvPr>
            <p:cNvSpPr/>
            <p:nvPr/>
          </p:nvSpPr>
          <p:spPr>
            <a:xfrm>
              <a:off x="4254851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C4AA648A-686F-9D41-A24D-0CCBAA6F98A0}"/>
                </a:ext>
              </a:extLst>
            </p:cNvPr>
            <p:cNvSpPr/>
            <p:nvPr/>
          </p:nvSpPr>
          <p:spPr>
            <a:xfrm>
              <a:off x="4727987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ED1A60A4-D0A1-9C4A-BF31-24DEEF7634D1}"/>
                </a:ext>
              </a:extLst>
            </p:cNvPr>
            <p:cNvSpPr/>
            <p:nvPr/>
          </p:nvSpPr>
          <p:spPr>
            <a:xfrm>
              <a:off x="5071164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4FD2A6A1-429B-284A-92AA-FF09B1298286}"/>
                </a:ext>
              </a:extLst>
            </p:cNvPr>
            <p:cNvSpPr/>
            <p:nvPr/>
          </p:nvSpPr>
          <p:spPr>
            <a:xfrm>
              <a:off x="5430323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ED0E998C-6D72-0142-8B9D-53838FD5B2EE}"/>
                </a:ext>
              </a:extLst>
            </p:cNvPr>
            <p:cNvSpPr/>
            <p:nvPr/>
          </p:nvSpPr>
          <p:spPr>
            <a:xfrm>
              <a:off x="581129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BBC3AE45-7AAE-D444-AB40-26CA85ADA4D8}"/>
                </a:ext>
              </a:extLst>
            </p:cNvPr>
            <p:cNvSpPr/>
            <p:nvPr/>
          </p:nvSpPr>
          <p:spPr>
            <a:xfrm>
              <a:off x="601251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AA25D22C-124E-1F43-8B15-94D0589DEFCC}"/>
                </a:ext>
              </a:extLst>
            </p:cNvPr>
            <p:cNvSpPr/>
            <p:nvPr/>
          </p:nvSpPr>
          <p:spPr>
            <a:xfrm>
              <a:off x="622082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92F70FF8-A9B2-944B-A59E-B6E270B08595}"/>
              </a:ext>
            </a:extLst>
          </p:cNvPr>
          <p:cNvSpPr/>
          <p:nvPr/>
        </p:nvSpPr>
        <p:spPr>
          <a:xfrm>
            <a:off x="3434340" y="2847174"/>
            <a:ext cx="1500529" cy="502495"/>
          </a:xfrm>
          <a:prstGeom prst="roundRect">
            <a:avLst>
              <a:gd name="adj" fmla="val 6122"/>
            </a:avLst>
          </a:prstGeom>
          <a:solidFill>
            <a:srgbClr val="A7C0ED">
              <a:alpha val="7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LM Roman 10" pitchFamily="2" charset="77"/>
              </a:rPr>
              <a:t>W</a:t>
            </a:r>
            <a:r>
              <a:rPr lang="en-US" sz="2800" i="1" baseline="-25000" dirty="0">
                <a:solidFill>
                  <a:schemeClr val="tx1"/>
                </a:solidFill>
                <a:latin typeface="LM Roman 10" pitchFamily="2" charset="77"/>
              </a:rPr>
              <a:t>u</a:t>
            </a:r>
            <a:endParaRPr lang="en-US" sz="2000" i="1" baseline="-25000" dirty="0">
              <a:solidFill>
                <a:schemeClr val="tx1"/>
              </a:solidFill>
              <a:latin typeface="LM Roman 10" pitchFamily="2" charset="7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524A5F-347C-0F4C-9124-5A2925D92691}"/>
              </a:ext>
            </a:extLst>
          </p:cNvPr>
          <p:cNvSpPr txBox="1"/>
          <p:nvPr/>
        </p:nvSpPr>
        <p:spPr>
          <a:xfrm>
            <a:off x="6322229" y="1974961"/>
            <a:ext cx="573066" cy="28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x̂</a:t>
            </a:r>
            <a:endParaRPr lang="en-US" sz="20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8922273-F8D9-884B-8B31-49AE7D48B3AD}"/>
              </a:ext>
            </a:extLst>
          </p:cNvPr>
          <p:cNvSpPr txBox="1"/>
          <p:nvPr/>
        </p:nvSpPr>
        <p:spPr>
          <a:xfrm>
            <a:off x="3337255" y="1397282"/>
            <a:ext cx="573066" cy="28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ŷ</a:t>
            </a:r>
            <a:endParaRPr lang="en-US" sz="2400" b="1" dirty="0">
              <a:latin typeface="LM Roman 10" pitchFamily="2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404FD02-4E17-7348-9542-001AA4221DB1}"/>
              </a:ext>
            </a:extLst>
          </p:cNvPr>
          <p:cNvSpPr/>
          <p:nvPr/>
        </p:nvSpPr>
        <p:spPr>
          <a:xfrm rot="16200000">
            <a:off x="3943660" y="1592730"/>
            <a:ext cx="214529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B600D7-608E-3048-B815-022F0AED2430}"/>
              </a:ext>
            </a:extLst>
          </p:cNvPr>
          <p:cNvSpPr/>
          <p:nvPr/>
        </p:nvSpPr>
        <p:spPr>
          <a:xfrm rot="16200000">
            <a:off x="4096369" y="1673804"/>
            <a:ext cx="51020" cy="61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7AFB57C-D468-5543-8C5F-37FBD501C16E}"/>
              </a:ext>
            </a:extLst>
          </p:cNvPr>
          <p:cNvSpPr/>
          <p:nvPr/>
        </p:nvSpPr>
        <p:spPr>
          <a:xfrm rot="16200000">
            <a:off x="4245049" y="1683307"/>
            <a:ext cx="33376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3134-A719-5C44-8694-EEDDEB8BD713}"/>
              </a:ext>
            </a:extLst>
          </p:cNvPr>
          <p:cNvSpPr/>
          <p:nvPr/>
        </p:nvSpPr>
        <p:spPr>
          <a:xfrm rot="16200000">
            <a:off x="3955957" y="1675300"/>
            <a:ext cx="49391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BD98C03-B6A9-8D4F-8D97-4DDF2C79DF16}"/>
              </a:ext>
            </a:extLst>
          </p:cNvPr>
          <p:cNvSpPr/>
          <p:nvPr/>
        </p:nvSpPr>
        <p:spPr>
          <a:xfrm rot="16200000">
            <a:off x="4158193" y="1666722"/>
            <a:ext cx="66547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B59263-D90A-2F4A-9476-16160AC3CAD2}"/>
              </a:ext>
            </a:extLst>
          </p:cNvPr>
          <p:cNvSpPr/>
          <p:nvPr/>
        </p:nvSpPr>
        <p:spPr>
          <a:xfrm rot="16200000">
            <a:off x="4315810" y="1683797"/>
            <a:ext cx="32397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F10285A-CA1E-5143-8768-8FD6CE3D8D0D}"/>
              </a:ext>
            </a:extLst>
          </p:cNvPr>
          <p:cNvSpPr/>
          <p:nvPr/>
        </p:nvSpPr>
        <p:spPr>
          <a:xfrm rot="16200000">
            <a:off x="4456085" y="1683528"/>
            <a:ext cx="32935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988BC5-0F68-6548-8587-0613BC8DE53C}"/>
              </a:ext>
            </a:extLst>
          </p:cNvPr>
          <p:cNvSpPr/>
          <p:nvPr/>
        </p:nvSpPr>
        <p:spPr>
          <a:xfrm rot="16200000">
            <a:off x="4377585" y="1675300"/>
            <a:ext cx="49391" cy="59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AEF1132-2E4C-9D44-8C2E-006130C66881}"/>
              </a:ext>
            </a:extLst>
          </p:cNvPr>
          <p:cNvSpPr txBox="1"/>
          <p:nvPr/>
        </p:nvSpPr>
        <p:spPr>
          <a:xfrm>
            <a:off x="3877259" y="1181150"/>
            <a:ext cx="67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bird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89A2FD1-4AD6-1642-B8E0-27CC906426EF}"/>
              </a:ext>
            </a:extLst>
          </p:cNvPr>
          <p:cNvCxnSpPr/>
          <p:nvPr/>
        </p:nvCxnSpPr>
        <p:spPr>
          <a:xfrm>
            <a:off x="3950723" y="1727675"/>
            <a:ext cx="55175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59AC8A-042A-D84C-9EF9-C88A3139BC14}"/>
              </a:ext>
            </a:extLst>
          </p:cNvPr>
          <p:cNvSpPr txBox="1"/>
          <p:nvPr/>
        </p:nvSpPr>
        <p:spPr>
          <a:xfrm>
            <a:off x="3534695" y="3537312"/>
            <a:ext cx="197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HybridNet model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088355-CF8C-6E4F-A123-7EA53BCFC1C7}"/>
              </a:ext>
            </a:extLst>
          </p:cNvPr>
          <p:cNvSpPr txBox="1"/>
          <p:nvPr/>
        </p:nvSpPr>
        <p:spPr>
          <a:xfrm>
            <a:off x="2421214" y="1974830"/>
            <a:ext cx="573066" cy="28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</a:t>
            </a:r>
            <a:endParaRPr lang="en-US" sz="2000" b="1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4EF92120-AF19-0044-B833-02CD4F468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59" y="2341520"/>
            <a:ext cx="697955" cy="69795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11629C8-CD72-1046-8085-A15D53271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32" y="1925164"/>
            <a:ext cx="697955" cy="69795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EA05C09-2EC8-AF4D-9D33-5C5D28EAB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849" y="2745131"/>
            <a:ext cx="697955" cy="6979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F1F178D-A848-6E4A-8E04-E0DE44EB7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784" y="2330715"/>
            <a:ext cx="697955" cy="69795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F7A60CD-BCCA-BC4B-9A55-FBB6316E543C}"/>
              </a:ext>
            </a:extLst>
          </p:cNvPr>
          <p:cNvSpPr/>
          <p:nvPr/>
        </p:nvSpPr>
        <p:spPr>
          <a:xfrm>
            <a:off x="5138925" y="1929711"/>
            <a:ext cx="178569" cy="178569"/>
          </a:xfrm>
          <a:prstGeom prst="rect">
            <a:avLst/>
          </a:prstGeom>
          <a:noFill/>
          <a:ln w="15875">
            <a:solidFill>
              <a:schemeClr val="tx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CDC3591-0FA6-EC47-8FCF-BCB5B3693743}"/>
              </a:ext>
            </a:extLst>
          </p:cNvPr>
          <p:cNvSpPr/>
          <p:nvPr/>
        </p:nvSpPr>
        <p:spPr>
          <a:xfrm>
            <a:off x="5132082" y="2751115"/>
            <a:ext cx="178569" cy="178569"/>
          </a:xfrm>
          <a:prstGeom prst="rect">
            <a:avLst/>
          </a:prstGeom>
          <a:noFill/>
          <a:ln w="15875">
            <a:solidFill>
              <a:schemeClr val="tx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A1A2B97-14C5-8444-9BAF-E570AF47826A}"/>
              </a:ext>
            </a:extLst>
          </p:cNvPr>
          <p:cNvCxnSpPr>
            <a:cxnSpLocks/>
          </p:cNvCxnSpPr>
          <p:nvPr/>
        </p:nvCxnSpPr>
        <p:spPr>
          <a:xfrm flipH="1" flipV="1">
            <a:off x="5310652" y="2751116"/>
            <a:ext cx="981156" cy="536060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F272EBB-625B-9D47-87FE-B045A188D2C7}"/>
              </a:ext>
            </a:extLst>
          </p:cNvPr>
          <p:cNvCxnSpPr>
            <a:cxnSpLocks/>
          </p:cNvCxnSpPr>
          <p:nvPr/>
        </p:nvCxnSpPr>
        <p:spPr>
          <a:xfrm flipH="1" flipV="1">
            <a:off x="5126849" y="2929686"/>
            <a:ext cx="551855" cy="984197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887CB72-A98F-AF49-8EAA-F9ADD4272CC8}"/>
              </a:ext>
            </a:extLst>
          </p:cNvPr>
          <p:cNvCxnSpPr>
            <a:cxnSpLocks/>
          </p:cNvCxnSpPr>
          <p:nvPr/>
        </p:nvCxnSpPr>
        <p:spPr>
          <a:xfrm flipH="1">
            <a:off x="5317494" y="2094319"/>
            <a:ext cx="745278" cy="18333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3783775-6A43-9B43-9CC8-9B4AF2D7BC4F}"/>
              </a:ext>
            </a:extLst>
          </p:cNvPr>
          <p:cNvCxnSpPr>
            <a:cxnSpLocks/>
          </p:cNvCxnSpPr>
          <p:nvPr/>
        </p:nvCxnSpPr>
        <p:spPr>
          <a:xfrm flipH="1">
            <a:off x="5140161" y="1446355"/>
            <a:ext cx="521918" cy="483356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9E9F61DF-9F61-CA49-8DD8-A615BE291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0" r="76166" b="73307"/>
          <a:stretch/>
        </p:blipFill>
        <p:spPr>
          <a:xfrm>
            <a:off x="5662657" y="1450727"/>
            <a:ext cx="648000" cy="649584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E62B60A9-3053-3440-B32B-614D5ED991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90" r="76028" b="73379"/>
          <a:stretch/>
        </p:blipFill>
        <p:spPr>
          <a:xfrm>
            <a:off x="5662079" y="3287176"/>
            <a:ext cx="648000" cy="649584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40D6E-6D7C-994B-89BD-816D27048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6" y="3984317"/>
            <a:ext cx="7914158" cy="2260365"/>
          </a:xfrm>
        </p:spPr>
        <p:txBody>
          <a:bodyPr/>
          <a:lstStyle/>
          <a:p>
            <a:r>
              <a:rPr lang="en-US" b="1" dirty="0"/>
              <a:t>Proposition:</a:t>
            </a:r>
            <a:r>
              <a:rPr lang="en-US" dirty="0"/>
              <a:t> Structure the information in two branches</a:t>
            </a:r>
            <a:endParaRPr lang="en-US" b="1" dirty="0"/>
          </a:p>
          <a:p>
            <a:r>
              <a:rPr lang="en-US" b="1" dirty="0"/>
              <a:t>Goals:</a:t>
            </a:r>
          </a:p>
          <a:p>
            <a:pPr lvl="1"/>
            <a:r>
              <a:rPr lang="en-US" dirty="0"/>
              <a:t>Remove information in the path toward classification</a:t>
            </a:r>
          </a:p>
          <a:p>
            <a:pPr lvl="1"/>
            <a:r>
              <a:rPr lang="en-US" dirty="0"/>
              <a:t>Cooperation between the two tasks</a:t>
            </a:r>
          </a:p>
        </p:txBody>
      </p:sp>
    </p:spTree>
    <p:extLst>
      <p:ext uri="{BB962C8B-B14F-4D97-AF65-F5344CB8AC3E}">
        <p14:creationId xmlns:p14="http://schemas.microsoft.com/office/powerpoint/2010/main" val="300697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33955">
        <p:fade/>
      </p:transition>
    </mc:Choice>
    <mc:Fallback xmlns="">
      <p:transition advTm="33955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96FB-3CF0-4C4F-82F9-C2D44707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expected behavior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16C1B34-3C51-4A40-9076-2D3054A6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6" y="1125782"/>
            <a:ext cx="5014240" cy="3275762"/>
          </a:xfrm>
        </p:spPr>
        <p:txBody>
          <a:bodyPr>
            <a:normAutofit/>
          </a:bodyPr>
          <a:lstStyle/>
          <a:p>
            <a:r>
              <a:rPr lang="en-US" b="1" dirty="0"/>
              <a:t>Discriminative branch</a:t>
            </a:r>
          </a:p>
          <a:p>
            <a:pPr lvl="1"/>
            <a:r>
              <a:rPr lang="en-US" dirty="0"/>
              <a:t>Discriminative info only</a:t>
            </a:r>
          </a:p>
          <a:p>
            <a:pPr lvl="1"/>
            <a:r>
              <a:rPr lang="en-US" dirty="0"/>
              <a:t>Partial reconstruction</a:t>
            </a:r>
          </a:p>
          <a:p>
            <a:pPr lvl="1"/>
            <a:endParaRPr lang="en-US" dirty="0"/>
          </a:p>
          <a:p>
            <a:r>
              <a:rPr lang="en-US" b="1" dirty="0"/>
              <a:t>Unsupervised branch</a:t>
            </a:r>
          </a:p>
          <a:p>
            <a:pPr lvl="1"/>
            <a:r>
              <a:rPr lang="en-US" dirty="0"/>
              <a:t>Complementary info &amp;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A59EE-32F4-2842-8C14-7C156049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t>18</a:t>
            </a:fld>
            <a:endParaRPr lang="fr-FR"/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CECF0AD8-158E-6345-9F2D-094E38068EFB}"/>
              </a:ext>
            </a:extLst>
          </p:cNvPr>
          <p:cNvSpPr/>
          <p:nvPr/>
        </p:nvSpPr>
        <p:spPr>
          <a:xfrm rot="5400000">
            <a:off x="5228905" y="2537086"/>
            <a:ext cx="803213" cy="778689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r>
              <a:rPr lang="en-US" sz="2400" i="1" dirty="0" err="1">
                <a:solidFill>
                  <a:srgbClr val="582808"/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rgbClr val="582808"/>
                </a:solidFill>
                <a:latin typeface="LM Roman 10" pitchFamily="2" charset="77"/>
              </a:rPr>
              <a:t>c</a:t>
            </a:r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sp>
        <p:nvSpPr>
          <p:cNvPr id="30" name="Trapezoid 29">
            <a:extLst>
              <a:ext uri="{FF2B5EF4-FFF2-40B4-BE49-F238E27FC236}">
                <a16:creationId xmlns:a16="http://schemas.microsoft.com/office/drawing/2014/main" id="{C0997C11-786A-B74C-AFC7-1B5EE227AB47}"/>
              </a:ext>
            </a:extLst>
          </p:cNvPr>
          <p:cNvSpPr/>
          <p:nvPr/>
        </p:nvSpPr>
        <p:spPr>
          <a:xfrm rot="5400000">
            <a:off x="5228905" y="3629825"/>
            <a:ext cx="803213" cy="778689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r>
              <a:rPr lang="en-US" sz="2400" i="1" dirty="0" err="1">
                <a:solidFill>
                  <a:srgbClr val="582808"/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rgbClr val="582808"/>
                </a:solidFill>
                <a:latin typeface="LM Roman 10" pitchFamily="2" charset="77"/>
              </a:rPr>
              <a:t>u</a:t>
            </a:r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5D7202EF-2DC2-AF4B-B6E9-29187CED267E}"/>
              </a:ext>
            </a:extLst>
          </p:cNvPr>
          <p:cNvSpPr/>
          <p:nvPr/>
        </p:nvSpPr>
        <p:spPr>
          <a:xfrm rot="16200000">
            <a:off x="6361250" y="2541586"/>
            <a:ext cx="804902" cy="778248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lIns="72000" rIns="0" rtlCol="0" anchor="ctr"/>
          <a:lstStyle/>
          <a:p>
            <a:pPr algn="ctr"/>
            <a:r>
              <a:rPr lang="en-US" sz="2400" i="1" dirty="0">
                <a:solidFill>
                  <a:srgbClr val="582808"/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rgbClr val="582808"/>
                </a:solidFill>
                <a:latin typeface="LM Roman 10" pitchFamily="2" charset="77"/>
              </a:rPr>
              <a:t>c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C7761D5-7DB3-2E43-BC97-28DABD0A8717}"/>
              </a:ext>
            </a:extLst>
          </p:cNvPr>
          <p:cNvSpPr/>
          <p:nvPr/>
        </p:nvSpPr>
        <p:spPr>
          <a:xfrm>
            <a:off x="6052984" y="2666853"/>
            <a:ext cx="284098" cy="531479"/>
          </a:xfrm>
          <a:prstGeom prst="roundRect">
            <a:avLst/>
          </a:prstGeom>
          <a:solidFill>
            <a:srgbClr val="68B1F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rgbClr val="13314D"/>
                </a:solidFill>
                <a:latin typeface="LM Roman 10" pitchFamily="2" charset="77"/>
              </a:rPr>
              <a:t>h</a:t>
            </a:r>
            <a:r>
              <a:rPr lang="en-US" i="1" baseline="-25000" dirty="0" err="1">
                <a:solidFill>
                  <a:srgbClr val="13314D"/>
                </a:solidFill>
                <a:latin typeface="LM Roman 10" pitchFamily="2" charset="77"/>
              </a:rPr>
              <a:t>c</a:t>
            </a:r>
            <a:endParaRPr lang="en-US" i="1" baseline="-25000" dirty="0">
              <a:solidFill>
                <a:srgbClr val="13314D"/>
              </a:solidFill>
              <a:latin typeface="LM Roman 10" pitchFamily="2" charset="77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52D4975-755D-9A41-8A1D-2A43B1D030E5}"/>
              </a:ext>
            </a:extLst>
          </p:cNvPr>
          <p:cNvSpPr/>
          <p:nvPr/>
        </p:nvSpPr>
        <p:spPr>
          <a:xfrm>
            <a:off x="6052984" y="3754468"/>
            <a:ext cx="284098" cy="531479"/>
          </a:xfrm>
          <a:prstGeom prst="roundRect">
            <a:avLst/>
          </a:prstGeom>
          <a:solidFill>
            <a:srgbClr val="68B1F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rgbClr val="13314D"/>
                </a:solidFill>
                <a:latin typeface="LM Roman 10" pitchFamily="2" charset="77"/>
              </a:rPr>
              <a:t>h</a:t>
            </a:r>
            <a:r>
              <a:rPr lang="en-US" i="1" baseline="-25000" dirty="0" err="1">
                <a:solidFill>
                  <a:srgbClr val="13314D"/>
                </a:solidFill>
                <a:latin typeface="LM Roman 10" pitchFamily="2" charset="77"/>
              </a:rPr>
              <a:t>u</a:t>
            </a:r>
            <a:endParaRPr lang="en-US" i="1" baseline="-25000" dirty="0">
              <a:solidFill>
                <a:srgbClr val="13314D"/>
              </a:solidFill>
              <a:latin typeface="LM Roman 10" pitchFamily="2" charset="77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4CA501-E947-7D4A-8672-25831ADA6AB1}"/>
              </a:ext>
            </a:extLst>
          </p:cNvPr>
          <p:cNvCxnSpPr>
            <a:cxnSpLocks/>
            <a:stCxn id="36" idx="2"/>
            <a:endCxn id="72" idx="1"/>
          </p:cNvCxnSpPr>
          <p:nvPr/>
        </p:nvCxnSpPr>
        <p:spPr>
          <a:xfrm>
            <a:off x="7152825" y="2930710"/>
            <a:ext cx="333978" cy="1883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F84A4C-0CD8-5B41-B35B-3C79C0F0FEB2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7177183" y="1998469"/>
            <a:ext cx="309620" cy="566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1C2ED34-33E9-854B-946E-C3B076E41BA0}"/>
                  </a:ext>
                </a:extLst>
              </p:cNvPr>
              <p:cNvSpPr/>
              <p:nvPr/>
            </p:nvSpPr>
            <p:spPr>
              <a:xfrm>
                <a:off x="6567986" y="1759861"/>
                <a:ext cx="608509" cy="47721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rgbClr val="582808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1C2ED34-33E9-854B-946E-C3B076E41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986" y="1759861"/>
                <a:ext cx="608509" cy="477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235E38FA-5544-2043-B02A-1B90DF246D3A}"/>
              </a:ext>
            </a:extLst>
          </p:cNvPr>
          <p:cNvCxnSpPr>
            <a:cxnSpLocks/>
          </p:cNvCxnSpPr>
          <p:nvPr/>
        </p:nvCxnSpPr>
        <p:spPr>
          <a:xfrm>
            <a:off x="4854169" y="3472802"/>
            <a:ext cx="386999" cy="54636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D8E93AF5-7EC2-514E-B42A-9C6C4124556A}"/>
              </a:ext>
            </a:extLst>
          </p:cNvPr>
          <p:cNvCxnSpPr>
            <a:cxnSpLocks/>
          </p:cNvCxnSpPr>
          <p:nvPr/>
        </p:nvCxnSpPr>
        <p:spPr>
          <a:xfrm flipV="1">
            <a:off x="4854169" y="2926432"/>
            <a:ext cx="386999" cy="546370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C4241E1B-302B-C24F-8EB4-683EAED1F09D}"/>
                  </a:ext>
                </a:extLst>
              </p:cNvPr>
              <p:cNvSpPr/>
              <p:nvPr/>
            </p:nvSpPr>
            <p:spPr>
              <a:xfrm>
                <a:off x="4405541" y="3246524"/>
                <a:ext cx="448628" cy="45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C4241E1B-302B-C24F-8EB4-683EAED1F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541" y="3246524"/>
                <a:ext cx="448628" cy="45255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F6B7CAA2-24A0-8A42-943E-C6081A467F77}"/>
                  </a:ext>
                </a:extLst>
              </p:cNvPr>
              <p:cNvSpPr/>
              <p:nvPr/>
            </p:nvSpPr>
            <p:spPr>
              <a:xfrm>
                <a:off x="8263016" y="3246524"/>
                <a:ext cx="448628" cy="45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F6B7CAA2-24A0-8A42-943E-C6081A467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016" y="3246524"/>
                <a:ext cx="448628" cy="45255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4CCC7348-891B-114B-B2CC-5CB947B9B9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47931" y="2146798"/>
            <a:ext cx="668385" cy="371725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2E214D8-B42A-3343-89BB-E36169E2EC80}"/>
                  </a:ext>
                </a:extLst>
              </p:cNvPr>
              <p:cNvSpPr/>
              <p:nvPr/>
            </p:nvSpPr>
            <p:spPr>
              <a:xfrm rot="16200000">
                <a:off x="6362093" y="3630047"/>
                <a:ext cx="803213" cy="778249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1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D</m:t>
                      </m:r>
                      <m:r>
                        <m:rPr>
                          <m:nor/>
                        </m:rPr>
                        <a:rPr lang="en-US" sz="2400" i="1" baseline="-25000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u</m:t>
                      </m:r>
                    </m:oMath>
                  </m:oMathPara>
                </a14:m>
                <a:endParaRPr lang="en-US" sz="2400" i="1" baseline="-25000" dirty="0">
                  <a:solidFill>
                    <a:srgbClr val="582808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2E214D8-B42A-3343-89BB-E36169E2E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62093" y="3630047"/>
                <a:ext cx="803213" cy="778249"/>
              </a:xfrm>
              <a:prstGeom prst="trapezoid">
                <a:avLst>
                  <a:gd name="adj" fmla="val 19678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419E5493-F49F-9146-886A-9963412A60B5}"/>
                  </a:ext>
                </a:extLst>
              </p:cNvPr>
              <p:cNvSpPr/>
              <p:nvPr/>
            </p:nvSpPr>
            <p:spPr>
              <a:xfrm>
                <a:off x="7474281" y="1675599"/>
                <a:ext cx="292436" cy="657062"/>
              </a:xfrm>
              <a:prstGeom prst="roundRect">
                <a:avLst/>
              </a:prstGeom>
              <a:solidFill>
                <a:srgbClr val="7ABD4D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y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dirty="0">
                  <a:solidFill>
                    <a:srgbClr val="334F1F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419E5493-F49F-9146-886A-9963412A6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281" y="1675599"/>
                <a:ext cx="292436" cy="657062"/>
              </a:xfrm>
              <a:prstGeom prst="roundRect">
                <a:avLst/>
              </a:prstGeom>
              <a:blipFill>
                <a:blip r:embed="rId8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Freeform 65">
            <a:extLst>
              <a:ext uri="{FF2B5EF4-FFF2-40B4-BE49-F238E27FC236}">
                <a16:creationId xmlns:a16="http://schemas.microsoft.com/office/drawing/2014/main" id="{B9AC35C3-2189-994A-8D14-AD1E1813E58C}"/>
              </a:ext>
            </a:extLst>
          </p:cNvPr>
          <p:cNvSpPr/>
          <p:nvPr/>
        </p:nvSpPr>
        <p:spPr>
          <a:xfrm>
            <a:off x="7917813" y="2932594"/>
            <a:ext cx="340862" cy="541826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4CD37738-CAF6-4945-B11D-E499FDE344A0}"/>
              </a:ext>
            </a:extLst>
          </p:cNvPr>
          <p:cNvSpPr/>
          <p:nvPr/>
        </p:nvSpPr>
        <p:spPr>
          <a:xfrm flipV="1">
            <a:off x="7921701" y="3474420"/>
            <a:ext cx="340862" cy="544750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BBCCBB-7EE0-484C-896B-889B8E180C07}"/>
              </a:ext>
            </a:extLst>
          </p:cNvPr>
          <p:cNvCxnSpPr>
            <a:cxnSpLocks/>
            <a:stCxn id="63" idx="2"/>
            <a:endCxn id="71" idx="1"/>
          </p:cNvCxnSpPr>
          <p:nvPr/>
        </p:nvCxnSpPr>
        <p:spPr>
          <a:xfrm flipV="1">
            <a:off x="7152824" y="4019169"/>
            <a:ext cx="321753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0B76681B-2540-BA4B-B779-03A167ADBC18}"/>
                  </a:ext>
                </a:extLst>
              </p:cNvPr>
              <p:cNvSpPr/>
              <p:nvPr/>
            </p:nvSpPr>
            <p:spPr>
              <a:xfrm>
                <a:off x="7474577" y="3792891"/>
                <a:ext cx="448628" cy="45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  <m:r>
                        <m:rPr>
                          <m:nor/>
                        </m:rPr>
                        <a:rPr lang="en-US" b="1" i="1" baseline="-25000" dirty="0" smtClean="0">
                          <a:latin typeface="LM Roman 10" pitchFamily="2" charset="77"/>
                        </a:rPr>
                        <m:t>u</m:t>
                      </m:r>
                    </m:oMath>
                  </m:oMathPara>
                </a14:m>
                <a:endParaRPr lang="en-US" b="1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0B76681B-2540-BA4B-B779-03A167ADB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577" y="3792891"/>
                <a:ext cx="448628" cy="45255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7D97E224-4283-2448-982E-64C6B5633D80}"/>
                  </a:ext>
                </a:extLst>
              </p:cNvPr>
              <p:cNvSpPr/>
              <p:nvPr/>
            </p:nvSpPr>
            <p:spPr>
              <a:xfrm>
                <a:off x="7486803" y="2706316"/>
                <a:ext cx="448628" cy="45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  <m:r>
                        <m:rPr>
                          <m:nor/>
                        </m:rPr>
                        <a:rPr lang="fr-FR" b="1" i="1" baseline="-25000" dirty="0">
                          <a:latin typeface="LM Roman 10" pitchFamily="2" charset="77"/>
                        </a:rPr>
                        <m:t>c</m:t>
                      </m:r>
                    </m:oMath>
                  </m:oMathPara>
                </a14:m>
                <a:endParaRPr lang="en-US" b="1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7D97E224-4283-2448-982E-64C6B563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03" y="2706316"/>
                <a:ext cx="448628" cy="45255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89A4226-9265-234C-A847-A06EDCF6DE37}"/>
              </a:ext>
            </a:extLst>
          </p:cNvPr>
          <p:cNvSpPr txBox="1"/>
          <p:nvPr/>
        </p:nvSpPr>
        <p:spPr>
          <a:xfrm>
            <a:off x="5056295" y="4383458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Unsupervised branch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F34B3-44D4-C54F-A312-18139A1CC8C9}"/>
              </a:ext>
            </a:extLst>
          </p:cNvPr>
          <p:cNvSpPr txBox="1"/>
          <p:nvPr/>
        </p:nvSpPr>
        <p:spPr>
          <a:xfrm>
            <a:off x="5013131" y="221818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01600">
                    <a:schemeClr val="bg1">
                      <a:alpha val="85000"/>
                    </a:schemeClr>
                  </a:glow>
                </a:effectLst>
              </a:rPr>
              <a:t>Discriminative branch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96B2586-E390-C848-A020-644EEBDAF212}"/>
              </a:ext>
            </a:extLst>
          </p:cNvPr>
          <p:cNvSpPr txBox="1">
            <a:spLocks/>
          </p:cNvSpPr>
          <p:nvPr/>
        </p:nvSpPr>
        <p:spPr>
          <a:xfrm>
            <a:off x="293181" y="4260026"/>
            <a:ext cx="4408396" cy="138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Challenges:</a:t>
            </a:r>
          </a:p>
          <a:p>
            <a:pPr lvl="1"/>
            <a:r>
              <a:rPr lang="en-US" dirty="0"/>
              <a:t>Ensure branch cooperation</a:t>
            </a:r>
          </a:p>
          <a:p>
            <a:pPr lvl="1"/>
            <a:r>
              <a:rPr lang="en-US" dirty="0"/>
              <a:t>Guide discriminative features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80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87572">
        <p:fade/>
      </p:transition>
    </mc:Choice>
    <mc:Fallback xmlns="">
      <p:transition advTm="875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  <p:bldP spid="38" grpId="0" animBg="1"/>
      <p:bldP spid="47" grpId="0" animBg="1"/>
      <p:bldP spid="63" grpId="0" animBg="1"/>
      <p:bldP spid="66" grpId="0" animBg="1"/>
      <p:bldP spid="67" grpId="0" animBg="1"/>
      <p:bldP spid="71" grpId="0" animBg="1"/>
      <p:bldP spid="72" grpId="0" animBg="1"/>
      <p:bldP spid="26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4CBF-C07A-844B-9726-6D9239E1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content in the digital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C0A13-DD77-4540-B7E4-A308D3D71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3334043"/>
            <a:ext cx="7961971" cy="2803710"/>
          </a:xfrm>
        </p:spPr>
        <p:txBody>
          <a:bodyPr/>
          <a:lstStyle/>
          <a:p>
            <a:r>
              <a:rPr lang="en-US" dirty="0"/>
              <a:t>Exponential increase in quantity of images/videos taken across the world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: 500h of video / min</a:t>
            </a:r>
          </a:p>
          <a:p>
            <a:pPr lvl="1"/>
            <a:r>
              <a:rPr lang="en-US" dirty="0"/>
              <a:t>Facebook: 300M photos / day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How to extract semantic information?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7A862-797F-B741-9C73-C1B6BE0E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</a:t>
            </a:fld>
            <a:endParaRPr lang="fr-FR" dirty="0"/>
          </a:p>
        </p:txBody>
      </p:sp>
      <p:pic>
        <p:nvPicPr>
          <p:cNvPr id="1025" name="Picture 1" descr="page2image1742688">
            <a:extLst>
              <a:ext uri="{FF2B5EF4-FFF2-40B4-BE49-F238E27FC236}">
                <a16:creationId xmlns:a16="http://schemas.microsoft.com/office/drawing/2014/main" id="{51501A43-66F1-DF4B-A1C8-DEC4AC865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98"/>
          <a:stretch/>
        </p:blipFill>
        <p:spPr bwMode="auto">
          <a:xfrm>
            <a:off x="811189" y="1447676"/>
            <a:ext cx="7521621" cy="176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61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33275">
        <p:fade/>
      </p:transition>
    </mc:Choice>
    <mc:Fallback xmlns="">
      <p:transition advTm="33275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1E3DAF3-665B-0241-840F-9C296C9E530D}"/>
                  </a:ext>
                </a:extLst>
              </p:cNvPr>
              <p:cNvSpPr/>
              <p:nvPr/>
            </p:nvSpPr>
            <p:spPr>
              <a:xfrm>
                <a:off x="6307272" y="5111081"/>
                <a:ext cx="926350" cy="326955"/>
              </a:xfrm>
              <a:prstGeom prst="roundRect">
                <a:avLst>
                  <a:gd name="adj" fmla="val 9814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720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aseline="-25000" dirty="0">
                    <a:solidFill>
                      <a:srgbClr val="564100"/>
                    </a:solidFill>
                    <a:latin typeface="LM Roman 10" pitchFamily="2" charset="77"/>
                  </a:rPr>
                  <a:t>rec</a:t>
                </a:r>
                <a:endParaRPr lang="en-US" sz="2000" dirty="0">
                  <a:solidFill>
                    <a:srgbClr val="564100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1E3DAF3-665B-0241-840F-9C296C9E5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272" y="5111081"/>
                <a:ext cx="926350" cy="326955"/>
              </a:xfrm>
              <a:prstGeom prst="roundRect">
                <a:avLst>
                  <a:gd name="adj" fmla="val 9814"/>
                </a:avLst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5AEF188-FD3C-3641-8FE5-9F36F483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r>
              <a:rPr lang="en-US" sz="2200" dirty="0"/>
              <a:t> – Branch balancing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41D1C-5944-DE48-9349-2D916DB38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948" y="1125781"/>
                <a:ext cx="8370105" cy="229585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500"/>
                  </a:spcBef>
                </a:pPr>
                <a:r>
                  <a:rPr lang="en-US" b="1" dirty="0"/>
                  <a:t>Problem:</a:t>
                </a:r>
                <a:r>
                  <a:rPr lang="en-US" dirty="0"/>
                  <a:t> reconstruction from </a:t>
                </a:r>
                <a:r>
                  <a:rPr lang="en-US" dirty="0" err="1"/>
                  <a:t>unsup</a:t>
                </a:r>
                <a:r>
                  <a:rPr lang="en-US" dirty="0"/>
                  <a:t>. branch only</a:t>
                </a:r>
              </a:p>
              <a:p>
                <a:r>
                  <a:rPr lang="en-US" dirty="0"/>
                  <a:t>Branch balancing of reconstruction with selective backprop</a:t>
                </a:r>
                <a:br>
                  <a:rPr lang="en-US" dirty="0"/>
                </a:br>
                <a:endParaRPr lang="en-US" sz="1500" dirty="0"/>
              </a:p>
              <a:p>
                <a:pPr marL="0" indent="0">
                  <a:spcBef>
                    <a:spcPts val="15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br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balance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stopgrad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stopgrad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1500"/>
                  </a:spcBef>
                </a:pPr>
                <a:r>
                  <a:rPr lang="en-US" dirty="0"/>
                  <a:t>Intermediate reconstructions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41D1C-5944-DE48-9349-2D916DB38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48" y="1125781"/>
                <a:ext cx="8370105" cy="2295855"/>
              </a:xfrm>
              <a:blipFill>
                <a:blip r:embed="rId5"/>
                <a:stretch>
                  <a:fillRect l="-605" t="-38122" b="-90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FCE69-7B9C-AF43-A372-E6D785FB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t>19</a:t>
            </a:fld>
            <a:endParaRPr lang="fr-FR" dirty="0"/>
          </a:p>
        </p:txBody>
      </p:sp>
      <p:sp>
        <p:nvSpPr>
          <p:cNvPr id="28" name="Trapezoid 27">
            <a:extLst>
              <a:ext uri="{FF2B5EF4-FFF2-40B4-BE49-F238E27FC236}">
                <a16:creationId xmlns:a16="http://schemas.microsoft.com/office/drawing/2014/main" id="{80B45CB9-0765-6C43-ADF0-04CAC7D3A08B}"/>
              </a:ext>
            </a:extLst>
          </p:cNvPr>
          <p:cNvSpPr/>
          <p:nvPr/>
        </p:nvSpPr>
        <p:spPr>
          <a:xfrm rot="5400000">
            <a:off x="2021979" y="4320003"/>
            <a:ext cx="765254" cy="874800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r>
              <a:rPr lang="en-US" sz="2400" i="1" dirty="0" err="1">
                <a:solidFill>
                  <a:srgbClr val="582808"/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rgbClr val="582808"/>
                </a:solidFill>
                <a:latin typeface="LM Roman 10" pitchFamily="2" charset="77"/>
              </a:rPr>
              <a:t>c</a:t>
            </a:r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7C01033E-3D3D-AB42-8807-9FFB00E5DCA8}"/>
              </a:ext>
            </a:extLst>
          </p:cNvPr>
          <p:cNvSpPr/>
          <p:nvPr/>
        </p:nvSpPr>
        <p:spPr>
          <a:xfrm rot="5400000">
            <a:off x="2021979" y="5361101"/>
            <a:ext cx="765254" cy="874800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r>
              <a:rPr lang="en-US" sz="2400" i="1" dirty="0" err="1">
                <a:solidFill>
                  <a:srgbClr val="582808"/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rgbClr val="582808"/>
                </a:solidFill>
                <a:latin typeface="LM Roman 10" pitchFamily="2" charset="77"/>
              </a:rPr>
              <a:t>u</a:t>
            </a:r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sp>
        <p:nvSpPr>
          <p:cNvPr id="30" name="Trapezoid 29">
            <a:extLst>
              <a:ext uri="{FF2B5EF4-FFF2-40B4-BE49-F238E27FC236}">
                <a16:creationId xmlns:a16="http://schemas.microsoft.com/office/drawing/2014/main" id="{6B24668A-9AA7-3D46-89F1-86EBDD4FFB5D}"/>
              </a:ext>
            </a:extLst>
          </p:cNvPr>
          <p:cNvSpPr/>
          <p:nvPr/>
        </p:nvSpPr>
        <p:spPr>
          <a:xfrm rot="16200000">
            <a:off x="3294228" y="4324328"/>
            <a:ext cx="766863" cy="874303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lIns="72000" rIns="0" rtlCol="0" anchor="ctr"/>
          <a:lstStyle/>
          <a:p>
            <a:pPr algn="ctr"/>
            <a:r>
              <a:rPr lang="en-US" sz="2400" i="1" dirty="0">
                <a:solidFill>
                  <a:srgbClr val="582808"/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rgbClr val="582808"/>
                </a:solidFill>
                <a:latin typeface="LM Roman 10" pitchFamily="2" charset="77"/>
              </a:rPr>
              <a:t>c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E96E174-0B7F-C24C-B189-E52358EF4E2D}"/>
              </a:ext>
            </a:extLst>
          </p:cNvPr>
          <p:cNvSpPr/>
          <p:nvPr/>
        </p:nvSpPr>
        <p:spPr>
          <a:xfrm>
            <a:off x="2904811" y="4510093"/>
            <a:ext cx="270743" cy="506362"/>
          </a:xfrm>
          <a:prstGeom prst="roundRect">
            <a:avLst/>
          </a:prstGeom>
          <a:solidFill>
            <a:srgbClr val="68B1F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rgbClr val="13314D"/>
                </a:solidFill>
                <a:latin typeface="LM Roman 10" pitchFamily="2" charset="77"/>
              </a:rPr>
              <a:t>h</a:t>
            </a:r>
            <a:r>
              <a:rPr lang="en-US" i="1" baseline="-25000" dirty="0" err="1">
                <a:solidFill>
                  <a:srgbClr val="13314D"/>
                </a:solidFill>
                <a:latin typeface="LM Roman 10" pitchFamily="2" charset="77"/>
              </a:rPr>
              <a:t>c</a:t>
            </a:r>
            <a:endParaRPr lang="en-US" i="1" baseline="-25000" dirty="0">
              <a:solidFill>
                <a:srgbClr val="13314D"/>
              </a:solidFill>
              <a:latin typeface="LM Roman 10" pitchFamily="2" charset="77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63A953-BD80-EC49-AC03-CCCC684C5BB2}"/>
              </a:ext>
            </a:extLst>
          </p:cNvPr>
          <p:cNvSpPr/>
          <p:nvPr/>
        </p:nvSpPr>
        <p:spPr>
          <a:xfrm>
            <a:off x="2904811" y="5546308"/>
            <a:ext cx="270743" cy="506362"/>
          </a:xfrm>
          <a:prstGeom prst="roundRect">
            <a:avLst/>
          </a:prstGeom>
          <a:solidFill>
            <a:srgbClr val="68B1F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rgbClr val="13314D"/>
                </a:solidFill>
                <a:latin typeface="LM Roman 10" pitchFamily="2" charset="77"/>
              </a:rPr>
              <a:t>h</a:t>
            </a:r>
            <a:r>
              <a:rPr lang="en-US" i="1" baseline="-25000" dirty="0" err="1">
                <a:solidFill>
                  <a:srgbClr val="13314D"/>
                </a:solidFill>
                <a:latin typeface="LM Roman 10" pitchFamily="2" charset="77"/>
              </a:rPr>
              <a:t>u</a:t>
            </a:r>
            <a:endParaRPr lang="en-US" i="1" baseline="-25000" dirty="0">
              <a:solidFill>
                <a:srgbClr val="13314D"/>
              </a:solidFill>
              <a:latin typeface="LM Roman 10" pitchFamily="2" charset="77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471466-6FB9-3640-BE3E-CDE34E818914}"/>
              </a:ext>
            </a:extLst>
          </p:cNvPr>
          <p:cNvCxnSpPr>
            <a:cxnSpLocks/>
            <a:stCxn id="30" idx="2"/>
            <a:endCxn id="64" idx="1"/>
          </p:cNvCxnSpPr>
          <p:nvPr/>
        </p:nvCxnSpPr>
        <p:spPr>
          <a:xfrm>
            <a:off x="4114812" y="4761480"/>
            <a:ext cx="375199" cy="1794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8E1CFE-0CAB-B945-AFEE-27563FB33800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4142176" y="3873295"/>
            <a:ext cx="347835" cy="539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EC037B1-0131-A144-881D-50A489FFAA70}"/>
                  </a:ext>
                </a:extLst>
              </p:cNvPr>
              <p:cNvSpPr/>
              <p:nvPr/>
            </p:nvSpPr>
            <p:spPr>
              <a:xfrm>
                <a:off x="3457789" y="3645963"/>
                <a:ext cx="683615" cy="4546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rgbClr val="582808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EC037B1-0131-A144-881D-50A489FFA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789" y="3645963"/>
                <a:ext cx="683615" cy="454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71B4B3D-C34F-2442-A687-C7F63439EC81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1532443" y="5277953"/>
            <a:ext cx="434764" cy="52054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4BC3E165-6E4F-5944-920F-1DA3A2DB2616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1532443" y="4757404"/>
            <a:ext cx="434764" cy="52054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0931AC8-DCA2-D24A-82A8-FAFCDFCA353A}"/>
                  </a:ext>
                </a:extLst>
              </p:cNvPr>
              <p:cNvSpPr/>
              <p:nvPr/>
            </p:nvSpPr>
            <p:spPr>
              <a:xfrm>
                <a:off x="1028443" y="5062369"/>
                <a:ext cx="504000" cy="4311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0931AC8-DCA2-D24A-82A8-FAFCDFCA3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43" y="5062369"/>
                <a:ext cx="504000" cy="43116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B09EC018-AB6C-F44D-8783-95F650B77D5A}"/>
                  </a:ext>
                </a:extLst>
              </p:cNvPr>
              <p:cNvSpPr/>
              <p:nvPr/>
            </p:nvSpPr>
            <p:spPr>
              <a:xfrm>
                <a:off x="5362029" y="5062369"/>
                <a:ext cx="504000" cy="4311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B09EC018-AB6C-F44D-8783-95F650B77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029" y="5062369"/>
                <a:ext cx="504000" cy="43116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8ACE8E0-E3AD-E34A-A5D2-57D59CD42C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30587" y="3982891"/>
            <a:ext cx="636798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8C62A100-D19F-344F-93E4-7C1518F93542}"/>
                  </a:ext>
                </a:extLst>
              </p:cNvPr>
              <p:cNvSpPr/>
              <p:nvPr/>
            </p:nvSpPr>
            <p:spPr>
              <a:xfrm>
                <a:off x="6276833" y="5014182"/>
                <a:ext cx="1435834" cy="794935"/>
              </a:xfrm>
              <a:prstGeom prst="roundRect">
                <a:avLst>
                  <a:gd name="adj" fmla="val 9814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720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aseline="-25000" dirty="0">
                    <a:solidFill>
                      <a:srgbClr val="564100"/>
                    </a:solidFill>
                    <a:latin typeface="LM Roman 10" pitchFamily="2" charset="77"/>
                  </a:rPr>
                  <a:t>rec</a:t>
                </a:r>
                <a:endParaRPr lang="en-US" sz="2000" dirty="0">
                  <a:solidFill>
                    <a:srgbClr val="564100"/>
                  </a:solidFill>
                  <a:latin typeface="LM Roman 10" pitchFamily="2" charset="77"/>
                </a:endParaRPr>
              </a:p>
              <a:p>
                <a:pPr algn="ctr"/>
                <a:endParaRPr lang="en-US" sz="300" dirty="0">
                  <a:solidFill>
                    <a:srgbClr val="564100"/>
                  </a:solidFill>
                  <a:latin typeface="LM Roman 10" pitchFamily="2" charset="77"/>
                </a:endParaRPr>
              </a:p>
              <a:p>
                <a:pPr algn="ctr"/>
                <a:r>
                  <a:rPr lang="en-US" sz="1400" dirty="0">
                    <a:solidFill>
                      <a:srgbClr val="564100"/>
                    </a:solidFill>
                    <a:latin typeface="LM Roman 10" pitchFamily="2" charset="77"/>
                  </a:rPr>
                  <a:t>+ branch</a:t>
                </a:r>
                <a:r>
                  <a:rPr lang="en-US" sz="1400" dirty="0">
                    <a:solidFill>
                      <a:schemeClr val="accent4"/>
                    </a:solidFill>
                    <a:latin typeface="LM Roman 10" pitchFamily="2" charset="77"/>
                  </a:rPr>
                  <a:t> +</a:t>
                </a:r>
                <a:r>
                  <a:rPr lang="en-US" sz="1400" dirty="0">
                    <a:solidFill>
                      <a:srgbClr val="564100"/>
                    </a:solidFill>
                    <a:latin typeface="LM Roman 10" pitchFamily="2" charset="77"/>
                  </a:rPr>
                  <a:t> complementarity</a:t>
                </a:r>
              </a:p>
            </p:txBody>
          </p:sp>
        </mc:Choice>
        <mc:Fallback xmlns="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8C62A100-D19F-344F-93E4-7C1518F93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33" y="5014182"/>
                <a:ext cx="1435834" cy="794935"/>
              </a:xfrm>
              <a:prstGeom prst="roundRect">
                <a:avLst>
                  <a:gd name="adj" fmla="val 9814"/>
                </a:avLst>
              </a:prstGeom>
              <a:blipFill>
                <a:blip r:embed="rId9"/>
                <a:stretch>
                  <a:fillRect r="-434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urved Connector 41">
            <a:extLst>
              <a:ext uri="{FF2B5EF4-FFF2-40B4-BE49-F238E27FC236}">
                <a16:creationId xmlns:a16="http://schemas.microsoft.com/office/drawing/2014/main" id="{7824316F-C7B2-DD4D-895F-26B6C6218032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866029" y="5277953"/>
            <a:ext cx="410804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ABB16144-BDF7-BE4D-8113-30CFC2C21BA7}"/>
                  </a:ext>
                </a:extLst>
              </p:cNvPr>
              <p:cNvSpPr/>
              <p:nvPr/>
            </p:nvSpPr>
            <p:spPr>
              <a:xfrm>
                <a:off x="6468520" y="6124709"/>
                <a:ext cx="1044877" cy="34570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1080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rec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−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inter</m:t>
                    </m:r>
                  </m:oMath>
                </a14:m>
                <a:r>
                  <a:rPr lang="en-US" sz="3200" dirty="0">
                    <a:solidFill>
                      <a:srgbClr val="564100"/>
                    </a:solidFill>
                    <a:latin typeface="LM Roman 10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ABB16144-BDF7-BE4D-8113-30CFC2C21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20" y="6124709"/>
                <a:ext cx="1044877" cy="345703"/>
              </a:xfrm>
              <a:prstGeom prst="roundRect">
                <a:avLst/>
              </a:prstGeom>
              <a:blipFill>
                <a:blip r:embed="rId10"/>
                <a:stretch>
                  <a:fillRect t="-65517" r="-22353" b="-6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2A065940-B359-1D40-A9D2-D3F6B9A8B44D}"/>
              </a:ext>
            </a:extLst>
          </p:cNvPr>
          <p:cNvSpPr/>
          <p:nvPr/>
        </p:nvSpPr>
        <p:spPr>
          <a:xfrm>
            <a:off x="3595285" y="5208877"/>
            <a:ext cx="153555" cy="13136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9D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0" rIns="0" bIns="50400" rtlCol="0" anchor="ctr"/>
          <a:lstStyle/>
          <a:p>
            <a:pPr algn="ctr"/>
            <a:r>
              <a:rPr lang="en-US" b="1" dirty="0">
                <a:latin typeface="LM Roman 10" pitchFamily="2" charset="77"/>
              </a:rPr>
              <a:t>-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7B675CF2-A7DD-1B43-AA7D-066FBD193318}"/>
              </a:ext>
            </a:extLst>
          </p:cNvPr>
          <p:cNvCxnSpPr>
            <a:cxnSpLocks/>
            <a:stCxn id="28" idx="3"/>
            <a:endCxn id="47" idx="2"/>
          </p:cNvCxnSpPr>
          <p:nvPr/>
        </p:nvCxnSpPr>
        <p:spPr>
          <a:xfrm rot="16200000" flipH="1">
            <a:off x="2895864" y="4575139"/>
            <a:ext cx="208164" cy="1190678"/>
          </a:xfrm>
          <a:prstGeom prst="curvedConnector2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72F9FDAA-5664-2847-BD81-85CBDB0EC25B}"/>
              </a:ext>
            </a:extLst>
          </p:cNvPr>
          <p:cNvCxnSpPr>
            <a:cxnSpLocks/>
            <a:stCxn id="30" idx="1"/>
            <a:endCxn id="47" idx="0"/>
          </p:cNvCxnSpPr>
          <p:nvPr/>
        </p:nvCxnSpPr>
        <p:spPr>
          <a:xfrm rot="5400000">
            <a:off x="3606084" y="5137299"/>
            <a:ext cx="137557" cy="559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36D2B66-A0F1-3A4E-8B1D-AEB27F36BF02}"/>
              </a:ext>
            </a:extLst>
          </p:cNvPr>
          <p:cNvSpPr/>
          <p:nvPr/>
        </p:nvSpPr>
        <p:spPr>
          <a:xfrm>
            <a:off x="3591748" y="6271612"/>
            <a:ext cx="153555" cy="13136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9D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0" rIns="0" bIns="50400" rtlCol="0" anchor="ctr"/>
          <a:lstStyle/>
          <a:p>
            <a:pPr algn="ctr"/>
            <a:r>
              <a:rPr lang="en-US" b="1" dirty="0">
                <a:latin typeface="LM Roman 10" pitchFamily="2" charset="77"/>
              </a:rPr>
              <a:t>-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F6602013-6B3E-1443-9832-7CCF9A233F32}"/>
              </a:ext>
            </a:extLst>
          </p:cNvPr>
          <p:cNvCxnSpPr>
            <a:cxnSpLocks/>
            <a:stCxn id="29" idx="3"/>
            <a:endCxn id="50" idx="2"/>
          </p:cNvCxnSpPr>
          <p:nvPr/>
        </p:nvCxnSpPr>
        <p:spPr>
          <a:xfrm rot="16200000" flipH="1">
            <a:off x="2883277" y="5628824"/>
            <a:ext cx="229801" cy="1187141"/>
          </a:xfrm>
          <a:prstGeom prst="curvedConnector2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D9F3FC40-9A60-CA41-84EA-FE73EE7FB743}"/>
              </a:ext>
            </a:extLst>
          </p:cNvPr>
          <p:cNvCxnSpPr>
            <a:cxnSpLocks/>
            <a:endCxn id="50" idx="0"/>
          </p:cNvCxnSpPr>
          <p:nvPr/>
        </p:nvCxnSpPr>
        <p:spPr>
          <a:xfrm rot="5400000">
            <a:off x="3588907" y="6188457"/>
            <a:ext cx="162775" cy="3536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969D2937-2B10-E94E-9FA4-22EEF5A21166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3745303" y="6337295"/>
            <a:ext cx="2723216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9469046A-75A0-8D4E-BA07-4C9CBDDE5E7D}"/>
              </a:ext>
            </a:extLst>
          </p:cNvPr>
          <p:cNvSpPr/>
          <p:nvPr/>
        </p:nvSpPr>
        <p:spPr>
          <a:xfrm flipV="1">
            <a:off x="3759192" y="5263662"/>
            <a:ext cx="2699781" cy="976293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48401"/>
              <a:gd name="connsiteY0" fmla="*/ 752538 h 759002"/>
              <a:gd name="connsiteX1" fmla="*/ 248401 w 248401"/>
              <a:gd name="connsiteY1" fmla="*/ 1479 h 759002"/>
              <a:gd name="connsiteX0" fmla="*/ 0 w 428704"/>
              <a:gd name="connsiteY0" fmla="*/ 666565 h 673679"/>
              <a:gd name="connsiteX1" fmla="*/ 428704 w 428704"/>
              <a:gd name="connsiteY1" fmla="*/ 1633 h 673679"/>
              <a:gd name="connsiteX0" fmla="*/ 0 w 428704"/>
              <a:gd name="connsiteY0" fmla="*/ 670927 h 670927"/>
              <a:gd name="connsiteX1" fmla="*/ 428704 w 428704"/>
              <a:gd name="connsiteY1" fmla="*/ 5995 h 670927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315 w 429019"/>
              <a:gd name="connsiteY0" fmla="*/ 683850 h 683850"/>
              <a:gd name="connsiteX1" fmla="*/ 15837 w 429019"/>
              <a:gd name="connsiteY1" fmla="*/ 122418 h 683850"/>
              <a:gd name="connsiteX2" fmla="*/ 429019 w 429019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16151 w 444855"/>
              <a:gd name="connsiteY0" fmla="*/ 682564 h 682564"/>
              <a:gd name="connsiteX1" fmla="*/ 31673 w 444855"/>
              <a:gd name="connsiteY1" fmla="*/ 121132 h 682564"/>
              <a:gd name="connsiteX2" fmla="*/ 444855 w 444855"/>
              <a:gd name="connsiteY2" fmla="*/ 17632 h 682564"/>
              <a:gd name="connsiteX0" fmla="*/ 0 w 428704"/>
              <a:gd name="connsiteY0" fmla="*/ 668411 h 668411"/>
              <a:gd name="connsiteX1" fmla="*/ 267815 w 428704"/>
              <a:gd name="connsiteY1" fmla="*/ 429871 h 668411"/>
              <a:gd name="connsiteX2" fmla="*/ 428704 w 428704"/>
              <a:gd name="connsiteY2" fmla="*/ 3479 h 66841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39173"/>
              <a:gd name="connsiteY0" fmla="*/ 602447 h 602447"/>
              <a:gd name="connsiteX1" fmla="*/ 280430 w 439173"/>
              <a:gd name="connsiteY1" fmla="*/ 410739 h 602447"/>
              <a:gd name="connsiteX2" fmla="*/ 439173 w 439173"/>
              <a:gd name="connsiteY2" fmla="*/ 3544 h 602447"/>
              <a:gd name="connsiteX0" fmla="*/ 0 w 439173"/>
              <a:gd name="connsiteY0" fmla="*/ 598903 h 598903"/>
              <a:gd name="connsiteX1" fmla="*/ 280430 w 439173"/>
              <a:gd name="connsiteY1" fmla="*/ 407195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623179 h 623179"/>
              <a:gd name="connsiteX1" fmla="*/ 36527 w 439173"/>
              <a:gd name="connsiteY1" fmla="*/ 115007 h 623179"/>
              <a:gd name="connsiteX2" fmla="*/ 439173 w 439173"/>
              <a:gd name="connsiteY2" fmla="*/ 24276 h 623179"/>
              <a:gd name="connsiteX0" fmla="*/ 0 w 439173"/>
              <a:gd name="connsiteY0" fmla="*/ 687715 h 687715"/>
              <a:gd name="connsiteX1" fmla="*/ 40185 w 439173"/>
              <a:gd name="connsiteY1" fmla="*/ 85011 h 687715"/>
              <a:gd name="connsiteX2" fmla="*/ 439173 w 439173"/>
              <a:gd name="connsiteY2" fmla="*/ 88812 h 687715"/>
              <a:gd name="connsiteX0" fmla="*/ 0 w 439173"/>
              <a:gd name="connsiteY0" fmla="*/ 602736 h 602736"/>
              <a:gd name="connsiteX1" fmla="*/ 40185 w 439173"/>
              <a:gd name="connsiteY1" fmla="*/ 32 h 602736"/>
              <a:gd name="connsiteX2" fmla="*/ 439173 w 439173"/>
              <a:gd name="connsiteY2" fmla="*/ 3833 h 602736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4"/>
              <a:gd name="connsiteX1" fmla="*/ 55106 w 439173"/>
              <a:gd name="connsiteY1" fmla="*/ 2359 h 598974"/>
              <a:gd name="connsiteX2" fmla="*/ 439173 w 439173"/>
              <a:gd name="connsiteY2" fmla="*/ 0 h 598974"/>
              <a:gd name="connsiteX0" fmla="*/ 0 w 475286"/>
              <a:gd name="connsiteY0" fmla="*/ 598903 h 598974"/>
              <a:gd name="connsiteX1" fmla="*/ 55106 w 475286"/>
              <a:gd name="connsiteY1" fmla="*/ 2359 h 598974"/>
              <a:gd name="connsiteX2" fmla="*/ 475286 w 475286"/>
              <a:gd name="connsiteY2" fmla="*/ 0 h 59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286" h="598974">
                <a:moveTo>
                  <a:pt x="0" y="598903"/>
                </a:moveTo>
                <a:cubicBezTo>
                  <a:pt x="65925" y="606499"/>
                  <a:pt x="-822" y="4589"/>
                  <a:pt x="55106" y="2359"/>
                </a:cubicBezTo>
                <a:cubicBezTo>
                  <a:pt x="111034" y="129"/>
                  <a:pt x="361501" y="235"/>
                  <a:pt x="475286" y="0"/>
                </a:cubicBezTo>
              </a:path>
            </a:pathLst>
          </a:cu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rapezoid 54">
                <a:extLst>
                  <a:ext uri="{FF2B5EF4-FFF2-40B4-BE49-F238E27FC236}">
                    <a16:creationId xmlns:a16="http://schemas.microsoft.com/office/drawing/2014/main" id="{6945FA5B-3BA1-2D44-809D-FC4E550CD82D}"/>
                  </a:ext>
                </a:extLst>
              </p:cNvPr>
              <p:cNvSpPr/>
              <p:nvPr/>
            </p:nvSpPr>
            <p:spPr>
              <a:xfrm rot="16200000">
                <a:off x="3295031" y="5361349"/>
                <a:ext cx="765254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1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D</m:t>
                      </m:r>
                      <m:r>
                        <m:rPr>
                          <m:nor/>
                        </m:rPr>
                        <a:rPr lang="en-US" sz="2400" i="1" baseline="-25000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u</m:t>
                      </m:r>
                    </m:oMath>
                  </m:oMathPara>
                </a14:m>
                <a:endParaRPr lang="en-US" sz="2400" i="1" baseline="-25000" dirty="0">
                  <a:solidFill>
                    <a:srgbClr val="582808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55" name="Trapezoid 54">
                <a:extLst>
                  <a:ext uri="{FF2B5EF4-FFF2-40B4-BE49-F238E27FC236}">
                    <a16:creationId xmlns:a16="http://schemas.microsoft.com/office/drawing/2014/main" id="{6945FA5B-3BA1-2D44-809D-FC4E550C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95031" y="5361349"/>
                <a:ext cx="765254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7815785-A95F-874E-87B0-74689B0768C3}"/>
                  </a:ext>
                </a:extLst>
              </p:cNvPr>
              <p:cNvSpPr/>
              <p:nvPr/>
            </p:nvSpPr>
            <p:spPr>
              <a:xfrm>
                <a:off x="4475943" y="3565684"/>
                <a:ext cx="328530" cy="626010"/>
              </a:xfrm>
              <a:prstGeom prst="roundRect">
                <a:avLst/>
              </a:prstGeom>
              <a:solidFill>
                <a:srgbClr val="7ABD4D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y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dirty="0">
                  <a:solidFill>
                    <a:srgbClr val="334F1F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7815785-A95F-874E-87B0-74689B076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943" y="3565684"/>
                <a:ext cx="328530" cy="626010"/>
              </a:xfrm>
              <a:prstGeom prst="roundRect">
                <a:avLst/>
              </a:prstGeom>
              <a:blipFill>
                <a:blip r:embed="rId12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1870C37D-B9A9-8F48-A63E-6050172BE713}"/>
              </a:ext>
            </a:extLst>
          </p:cNvPr>
          <p:cNvGrpSpPr/>
          <p:nvPr/>
        </p:nvGrpSpPr>
        <p:grpSpPr>
          <a:xfrm>
            <a:off x="4974219" y="4763275"/>
            <a:ext cx="387302" cy="1035225"/>
            <a:chOff x="5172493" y="1988765"/>
            <a:chExt cx="510018" cy="197404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F65CD02-F456-7846-A80B-F659CD7F7F3F}"/>
                </a:ext>
              </a:extLst>
            </p:cNvPr>
            <p:cNvSpPr/>
            <p:nvPr/>
          </p:nvSpPr>
          <p:spPr>
            <a:xfrm>
              <a:off x="5172493" y="1988765"/>
              <a:ext cx="504265" cy="984364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FEB11AA-40F4-9D47-82F5-02493251063C}"/>
                </a:ext>
              </a:extLst>
            </p:cNvPr>
            <p:cNvSpPr/>
            <p:nvPr/>
          </p:nvSpPr>
          <p:spPr>
            <a:xfrm flipV="1">
              <a:off x="5178246" y="2973128"/>
              <a:ext cx="504265" cy="989677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9FCA7B5-E451-744A-B772-04032703876D}"/>
              </a:ext>
            </a:extLst>
          </p:cNvPr>
          <p:cNvCxnSpPr>
            <a:cxnSpLocks/>
            <a:stCxn id="55" idx="2"/>
            <a:endCxn id="63" idx="1"/>
          </p:cNvCxnSpPr>
          <p:nvPr/>
        </p:nvCxnSpPr>
        <p:spPr>
          <a:xfrm flipV="1">
            <a:off x="4114811" y="5798500"/>
            <a:ext cx="361465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703C88D5-E8E4-7544-BD18-47538DE61AFB}"/>
              </a:ext>
            </a:extLst>
          </p:cNvPr>
          <p:cNvSpPr/>
          <p:nvPr/>
        </p:nvSpPr>
        <p:spPr>
          <a:xfrm>
            <a:off x="4923219" y="5629710"/>
            <a:ext cx="1346500" cy="206680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250487"/>
              <a:gd name="connsiteX1" fmla="*/ 82985 w 82985"/>
              <a:gd name="connsiteY1" fmla="*/ 250487 h 250487"/>
              <a:gd name="connsiteX0" fmla="*/ 0 w 73505"/>
              <a:gd name="connsiteY0" fmla="*/ 235246 h 249649"/>
              <a:gd name="connsiteX1" fmla="*/ 73505 w 73505"/>
              <a:gd name="connsiteY1" fmla="*/ 3445 h 249649"/>
              <a:gd name="connsiteX0" fmla="*/ 0 w 73505"/>
              <a:gd name="connsiteY0" fmla="*/ 235982 h 236960"/>
              <a:gd name="connsiteX1" fmla="*/ 73505 w 73505"/>
              <a:gd name="connsiteY1" fmla="*/ 4181 h 236960"/>
              <a:gd name="connsiteX0" fmla="*/ 0 w 73505"/>
              <a:gd name="connsiteY0" fmla="*/ 231801 h 233064"/>
              <a:gd name="connsiteX1" fmla="*/ 73505 w 73505"/>
              <a:gd name="connsiteY1" fmla="*/ 0 h 233064"/>
              <a:gd name="connsiteX0" fmla="*/ 0 w 72320"/>
              <a:gd name="connsiteY0" fmla="*/ 126574 h 128834"/>
              <a:gd name="connsiteX1" fmla="*/ 72320 w 72320"/>
              <a:gd name="connsiteY1" fmla="*/ 0 h 128834"/>
              <a:gd name="connsiteX0" fmla="*/ 0 w 72320"/>
              <a:gd name="connsiteY0" fmla="*/ 126574 h 128697"/>
              <a:gd name="connsiteX1" fmla="*/ 72320 w 72320"/>
              <a:gd name="connsiteY1" fmla="*/ 0 h 128697"/>
              <a:gd name="connsiteX0" fmla="*/ 0 w 70740"/>
              <a:gd name="connsiteY0" fmla="*/ 152881 h 154672"/>
              <a:gd name="connsiteX1" fmla="*/ 70740 w 70740"/>
              <a:gd name="connsiteY1" fmla="*/ 0 h 154672"/>
              <a:gd name="connsiteX0" fmla="*/ 0 w 70740"/>
              <a:gd name="connsiteY0" fmla="*/ 152881 h 152914"/>
              <a:gd name="connsiteX1" fmla="*/ 70740 w 70740"/>
              <a:gd name="connsiteY1" fmla="*/ 0 h 152914"/>
              <a:gd name="connsiteX0" fmla="*/ 0 w 70740"/>
              <a:gd name="connsiteY0" fmla="*/ 152881 h 152925"/>
              <a:gd name="connsiteX1" fmla="*/ 70740 w 70740"/>
              <a:gd name="connsiteY1" fmla="*/ 0 h 152925"/>
              <a:gd name="connsiteX0" fmla="*/ 0 w 71947"/>
              <a:gd name="connsiteY0" fmla="*/ 150202 h 150247"/>
              <a:gd name="connsiteX1" fmla="*/ 71947 w 71947"/>
              <a:gd name="connsiteY1" fmla="*/ 0 h 150247"/>
              <a:gd name="connsiteX0" fmla="*/ 0 w 71947"/>
              <a:gd name="connsiteY0" fmla="*/ 150202 h 150232"/>
              <a:gd name="connsiteX1" fmla="*/ 71947 w 71947"/>
              <a:gd name="connsiteY1" fmla="*/ 0 h 150232"/>
              <a:gd name="connsiteX0" fmla="*/ 0 w 76775"/>
              <a:gd name="connsiteY0" fmla="*/ 152881 h 152910"/>
              <a:gd name="connsiteX1" fmla="*/ 76775 w 76775"/>
              <a:gd name="connsiteY1" fmla="*/ 0 h 15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775" h="152910">
                <a:moveTo>
                  <a:pt x="0" y="152881"/>
                </a:moveTo>
                <a:cubicBezTo>
                  <a:pt x="44757" y="155361"/>
                  <a:pt x="46468" y="3172"/>
                  <a:pt x="76775" y="0"/>
                </a:cubicBezTo>
              </a:path>
            </a:pathLst>
          </a:custGeom>
          <a:ln w="25400" cap="rnd">
            <a:solidFill>
              <a:schemeClr val="accent4">
                <a:lumMod val="75000"/>
              </a:schemeClr>
            </a:solidFill>
            <a:prstDash val="sysDot"/>
            <a:round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DDB773C6-95A8-A34E-BF4F-6C6ED13B5AFF}"/>
              </a:ext>
            </a:extLst>
          </p:cNvPr>
          <p:cNvSpPr/>
          <p:nvPr/>
        </p:nvSpPr>
        <p:spPr>
          <a:xfrm>
            <a:off x="4763907" y="4976436"/>
            <a:ext cx="1505431" cy="66678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250487"/>
              <a:gd name="connsiteX1" fmla="*/ 82985 w 82985"/>
              <a:gd name="connsiteY1" fmla="*/ 250487 h 250487"/>
              <a:gd name="connsiteX0" fmla="*/ 0 w 73505"/>
              <a:gd name="connsiteY0" fmla="*/ 235246 h 249649"/>
              <a:gd name="connsiteX1" fmla="*/ 73505 w 73505"/>
              <a:gd name="connsiteY1" fmla="*/ 3445 h 249649"/>
              <a:gd name="connsiteX0" fmla="*/ 0 w 73505"/>
              <a:gd name="connsiteY0" fmla="*/ 235982 h 236960"/>
              <a:gd name="connsiteX1" fmla="*/ 73505 w 73505"/>
              <a:gd name="connsiteY1" fmla="*/ 4181 h 236960"/>
              <a:gd name="connsiteX0" fmla="*/ 0 w 73505"/>
              <a:gd name="connsiteY0" fmla="*/ 231801 h 233064"/>
              <a:gd name="connsiteX1" fmla="*/ 73505 w 73505"/>
              <a:gd name="connsiteY1" fmla="*/ 0 h 233064"/>
              <a:gd name="connsiteX0" fmla="*/ 0 w 73505"/>
              <a:gd name="connsiteY0" fmla="*/ 231801 h 233020"/>
              <a:gd name="connsiteX1" fmla="*/ 73505 w 73505"/>
              <a:gd name="connsiteY1" fmla="*/ 0 h 233020"/>
              <a:gd name="connsiteX0" fmla="*/ 0 w 73505"/>
              <a:gd name="connsiteY0" fmla="*/ 126574 h 128697"/>
              <a:gd name="connsiteX1" fmla="*/ 73505 w 73505"/>
              <a:gd name="connsiteY1" fmla="*/ 0 h 128697"/>
              <a:gd name="connsiteX0" fmla="*/ 0 w 73505"/>
              <a:gd name="connsiteY0" fmla="*/ 126574 h 128521"/>
              <a:gd name="connsiteX1" fmla="*/ 73505 w 73505"/>
              <a:gd name="connsiteY1" fmla="*/ 0 h 128521"/>
              <a:gd name="connsiteX0" fmla="*/ 0 w 85354"/>
              <a:gd name="connsiteY0" fmla="*/ 0 h 421543"/>
              <a:gd name="connsiteX1" fmla="*/ 85354 w 85354"/>
              <a:gd name="connsiteY1" fmla="*/ 421481 h 421543"/>
              <a:gd name="connsiteX0" fmla="*/ 0 w 85354"/>
              <a:gd name="connsiteY0" fmla="*/ 0 h 421668"/>
              <a:gd name="connsiteX1" fmla="*/ 85354 w 85354"/>
              <a:gd name="connsiteY1" fmla="*/ 421481 h 421668"/>
              <a:gd name="connsiteX0" fmla="*/ 0 w 85354"/>
              <a:gd name="connsiteY0" fmla="*/ 0 h 476303"/>
              <a:gd name="connsiteX1" fmla="*/ 28423 w 85354"/>
              <a:gd name="connsiteY1" fmla="*/ 459709 h 476303"/>
              <a:gd name="connsiteX2" fmla="*/ 85354 w 85354"/>
              <a:gd name="connsiteY2" fmla="*/ 421481 h 476303"/>
              <a:gd name="connsiteX0" fmla="*/ 0 w 85354"/>
              <a:gd name="connsiteY0" fmla="*/ 0 h 476303"/>
              <a:gd name="connsiteX1" fmla="*/ 28423 w 85354"/>
              <a:gd name="connsiteY1" fmla="*/ 459709 h 476303"/>
              <a:gd name="connsiteX2" fmla="*/ 85354 w 85354"/>
              <a:gd name="connsiteY2" fmla="*/ 421481 h 476303"/>
              <a:gd name="connsiteX0" fmla="*/ 0 w 85354"/>
              <a:gd name="connsiteY0" fmla="*/ 0 h 467618"/>
              <a:gd name="connsiteX1" fmla="*/ 28423 w 85354"/>
              <a:gd name="connsiteY1" fmla="*/ 459709 h 467618"/>
              <a:gd name="connsiteX2" fmla="*/ 85354 w 85354"/>
              <a:gd name="connsiteY2" fmla="*/ 421481 h 467618"/>
              <a:gd name="connsiteX0" fmla="*/ 0 w 85354"/>
              <a:gd name="connsiteY0" fmla="*/ 0 h 504525"/>
              <a:gd name="connsiteX1" fmla="*/ 41852 w 85354"/>
              <a:gd name="connsiteY1" fmla="*/ 499169 h 504525"/>
              <a:gd name="connsiteX2" fmla="*/ 85354 w 85354"/>
              <a:gd name="connsiteY2" fmla="*/ 421481 h 504525"/>
              <a:gd name="connsiteX0" fmla="*/ 0 w 85354"/>
              <a:gd name="connsiteY0" fmla="*/ 0 h 503299"/>
              <a:gd name="connsiteX1" fmla="*/ 41852 w 85354"/>
              <a:gd name="connsiteY1" fmla="*/ 499169 h 503299"/>
              <a:gd name="connsiteX2" fmla="*/ 85354 w 85354"/>
              <a:gd name="connsiteY2" fmla="*/ 421481 h 503299"/>
              <a:gd name="connsiteX0" fmla="*/ 0 w 85354"/>
              <a:gd name="connsiteY0" fmla="*/ 0 h 490682"/>
              <a:gd name="connsiteX1" fmla="*/ 38297 w 85354"/>
              <a:gd name="connsiteY1" fmla="*/ 486016 h 490682"/>
              <a:gd name="connsiteX2" fmla="*/ 85354 w 85354"/>
              <a:gd name="connsiteY2" fmla="*/ 421481 h 490682"/>
              <a:gd name="connsiteX0" fmla="*/ 0 w 85354"/>
              <a:gd name="connsiteY0" fmla="*/ 0 h 487366"/>
              <a:gd name="connsiteX1" fmla="*/ 38297 w 85354"/>
              <a:gd name="connsiteY1" fmla="*/ 486016 h 487366"/>
              <a:gd name="connsiteX2" fmla="*/ 85354 w 85354"/>
              <a:gd name="connsiteY2" fmla="*/ 421481 h 487366"/>
              <a:gd name="connsiteX0" fmla="*/ 0 w 85354"/>
              <a:gd name="connsiteY0" fmla="*/ 0 h 487366"/>
              <a:gd name="connsiteX1" fmla="*/ 38297 w 85354"/>
              <a:gd name="connsiteY1" fmla="*/ 486016 h 487366"/>
              <a:gd name="connsiteX2" fmla="*/ 85354 w 85354"/>
              <a:gd name="connsiteY2" fmla="*/ 421481 h 487366"/>
              <a:gd name="connsiteX0" fmla="*/ 0 w 85837"/>
              <a:gd name="connsiteY0" fmla="*/ 0 h 507404"/>
              <a:gd name="connsiteX1" fmla="*/ 38297 w 85837"/>
              <a:gd name="connsiteY1" fmla="*/ 486016 h 507404"/>
              <a:gd name="connsiteX2" fmla="*/ 85837 w 85837"/>
              <a:gd name="connsiteY2" fmla="*/ 424161 h 507404"/>
              <a:gd name="connsiteX0" fmla="*/ 0 w 85837"/>
              <a:gd name="connsiteY0" fmla="*/ 0 h 505054"/>
              <a:gd name="connsiteX1" fmla="*/ 31538 w 85837"/>
              <a:gd name="connsiteY1" fmla="*/ 483337 h 505054"/>
              <a:gd name="connsiteX2" fmla="*/ 85837 w 85837"/>
              <a:gd name="connsiteY2" fmla="*/ 424161 h 505054"/>
              <a:gd name="connsiteX0" fmla="*/ 0 w 85837"/>
              <a:gd name="connsiteY0" fmla="*/ 0 h 494684"/>
              <a:gd name="connsiteX1" fmla="*/ 31538 w 85837"/>
              <a:gd name="connsiteY1" fmla="*/ 483337 h 494684"/>
              <a:gd name="connsiteX2" fmla="*/ 85837 w 85837"/>
              <a:gd name="connsiteY2" fmla="*/ 424161 h 494684"/>
              <a:gd name="connsiteX0" fmla="*/ 0 w 85837"/>
              <a:gd name="connsiteY0" fmla="*/ 0 h 493312"/>
              <a:gd name="connsiteX1" fmla="*/ 31538 w 85837"/>
              <a:gd name="connsiteY1" fmla="*/ 483337 h 493312"/>
              <a:gd name="connsiteX2" fmla="*/ 85837 w 85837"/>
              <a:gd name="connsiteY2" fmla="*/ 424161 h 49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837" h="493312">
                <a:moveTo>
                  <a:pt x="0" y="0"/>
                </a:moveTo>
                <a:cubicBezTo>
                  <a:pt x="1050" y="220574"/>
                  <a:pt x="14818" y="439438"/>
                  <a:pt x="31538" y="483337"/>
                </a:cubicBezTo>
                <a:cubicBezTo>
                  <a:pt x="48258" y="527236"/>
                  <a:pt x="66151" y="411256"/>
                  <a:pt x="85837" y="424161"/>
                </a:cubicBezTo>
              </a:path>
            </a:pathLst>
          </a:custGeom>
          <a:ln w="25400" cap="rnd">
            <a:solidFill>
              <a:schemeClr val="accent4">
                <a:lumMod val="75000"/>
              </a:schemeClr>
            </a:solidFill>
            <a:prstDash val="sysDot"/>
            <a:round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2E529CD0-F55E-084D-A102-2332DD00B843}"/>
                  </a:ext>
                </a:extLst>
              </p:cNvPr>
              <p:cNvSpPr/>
              <p:nvPr/>
            </p:nvSpPr>
            <p:spPr>
              <a:xfrm>
                <a:off x="4476276" y="5582916"/>
                <a:ext cx="504000" cy="4311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  <m:r>
                        <m:rPr>
                          <m:nor/>
                        </m:rPr>
                        <a:rPr lang="en-US" b="1" i="1" baseline="-25000" dirty="0" smtClean="0">
                          <a:latin typeface="LM Roman 10" pitchFamily="2" charset="77"/>
                        </a:rPr>
                        <m:t>u</m:t>
                      </m:r>
                    </m:oMath>
                  </m:oMathPara>
                </a14:m>
                <a:endParaRPr lang="en-US" b="1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2E529CD0-F55E-084D-A102-2332DD00B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76" y="5582916"/>
                <a:ext cx="504000" cy="43116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CE3474FE-BD92-5E4A-93EB-E31347C36FDC}"/>
                  </a:ext>
                </a:extLst>
              </p:cNvPr>
              <p:cNvSpPr/>
              <p:nvPr/>
            </p:nvSpPr>
            <p:spPr>
              <a:xfrm>
                <a:off x="4490011" y="4547690"/>
                <a:ext cx="504000" cy="4311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  <m:r>
                        <m:rPr>
                          <m:nor/>
                        </m:rPr>
                        <a:rPr lang="fr-FR" b="1" i="1" baseline="-25000" dirty="0">
                          <a:latin typeface="LM Roman 10" pitchFamily="2" charset="77"/>
                        </a:rPr>
                        <m:t>c</m:t>
                      </m:r>
                    </m:oMath>
                  </m:oMathPara>
                </a14:m>
                <a:endParaRPr lang="en-US" b="1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CE3474FE-BD92-5E4A-93EB-E31347C36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011" y="4547690"/>
                <a:ext cx="504000" cy="43116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reeform 64">
            <a:extLst>
              <a:ext uri="{FF2B5EF4-FFF2-40B4-BE49-F238E27FC236}">
                <a16:creationId xmlns:a16="http://schemas.microsoft.com/office/drawing/2014/main" id="{B6BACA24-F491-D249-940A-D949C603597E}"/>
              </a:ext>
            </a:extLst>
          </p:cNvPr>
          <p:cNvSpPr/>
          <p:nvPr/>
        </p:nvSpPr>
        <p:spPr>
          <a:xfrm flipV="1">
            <a:off x="3759192" y="5263662"/>
            <a:ext cx="2699781" cy="976293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48401"/>
              <a:gd name="connsiteY0" fmla="*/ 752538 h 759002"/>
              <a:gd name="connsiteX1" fmla="*/ 248401 w 248401"/>
              <a:gd name="connsiteY1" fmla="*/ 1479 h 759002"/>
              <a:gd name="connsiteX0" fmla="*/ 0 w 428704"/>
              <a:gd name="connsiteY0" fmla="*/ 666565 h 673679"/>
              <a:gd name="connsiteX1" fmla="*/ 428704 w 428704"/>
              <a:gd name="connsiteY1" fmla="*/ 1633 h 673679"/>
              <a:gd name="connsiteX0" fmla="*/ 0 w 428704"/>
              <a:gd name="connsiteY0" fmla="*/ 670927 h 670927"/>
              <a:gd name="connsiteX1" fmla="*/ 428704 w 428704"/>
              <a:gd name="connsiteY1" fmla="*/ 5995 h 670927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315 w 429019"/>
              <a:gd name="connsiteY0" fmla="*/ 683850 h 683850"/>
              <a:gd name="connsiteX1" fmla="*/ 15837 w 429019"/>
              <a:gd name="connsiteY1" fmla="*/ 122418 h 683850"/>
              <a:gd name="connsiteX2" fmla="*/ 429019 w 429019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16151 w 444855"/>
              <a:gd name="connsiteY0" fmla="*/ 682564 h 682564"/>
              <a:gd name="connsiteX1" fmla="*/ 31673 w 444855"/>
              <a:gd name="connsiteY1" fmla="*/ 121132 h 682564"/>
              <a:gd name="connsiteX2" fmla="*/ 444855 w 444855"/>
              <a:gd name="connsiteY2" fmla="*/ 17632 h 682564"/>
              <a:gd name="connsiteX0" fmla="*/ 0 w 428704"/>
              <a:gd name="connsiteY0" fmla="*/ 668411 h 668411"/>
              <a:gd name="connsiteX1" fmla="*/ 267815 w 428704"/>
              <a:gd name="connsiteY1" fmla="*/ 429871 h 668411"/>
              <a:gd name="connsiteX2" fmla="*/ 428704 w 428704"/>
              <a:gd name="connsiteY2" fmla="*/ 3479 h 66841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39173"/>
              <a:gd name="connsiteY0" fmla="*/ 602447 h 602447"/>
              <a:gd name="connsiteX1" fmla="*/ 280430 w 439173"/>
              <a:gd name="connsiteY1" fmla="*/ 410739 h 602447"/>
              <a:gd name="connsiteX2" fmla="*/ 439173 w 439173"/>
              <a:gd name="connsiteY2" fmla="*/ 3544 h 602447"/>
              <a:gd name="connsiteX0" fmla="*/ 0 w 439173"/>
              <a:gd name="connsiteY0" fmla="*/ 598903 h 598903"/>
              <a:gd name="connsiteX1" fmla="*/ 280430 w 439173"/>
              <a:gd name="connsiteY1" fmla="*/ 407195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623179 h 623179"/>
              <a:gd name="connsiteX1" fmla="*/ 36527 w 439173"/>
              <a:gd name="connsiteY1" fmla="*/ 115007 h 623179"/>
              <a:gd name="connsiteX2" fmla="*/ 439173 w 439173"/>
              <a:gd name="connsiteY2" fmla="*/ 24276 h 623179"/>
              <a:gd name="connsiteX0" fmla="*/ 0 w 439173"/>
              <a:gd name="connsiteY0" fmla="*/ 687715 h 687715"/>
              <a:gd name="connsiteX1" fmla="*/ 40185 w 439173"/>
              <a:gd name="connsiteY1" fmla="*/ 85011 h 687715"/>
              <a:gd name="connsiteX2" fmla="*/ 439173 w 439173"/>
              <a:gd name="connsiteY2" fmla="*/ 88812 h 687715"/>
              <a:gd name="connsiteX0" fmla="*/ 0 w 439173"/>
              <a:gd name="connsiteY0" fmla="*/ 602736 h 602736"/>
              <a:gd name="connsiteX1" fmla="*/ 40185 w 439173"/>
              <a:gd name="connsiteY1" fmla="*/ 32 h 602736"/>
              <a:gd name="connsiteX2" fmla="*/ 439173 w 439173"/>
              <a:gd name="connsiteY2" fmla="*/ 3833 h 602736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4"/>
              <a:gd name="connsiteX1" fmla="*/ 55106 w 439173"/>
              <a:gd name="connsiteY1" fmla="*/ 2359 h 598974"/>
              <a:gd name="connsiteX2" fmla="*/ 439173 w 439173"/>
              <a:gd name="connsiteY2" fmla="*/ 0 h 598974"/>
              <a:gd name="connsiteX0" fmla="*/ 0 w 475286"/>
              <a:gd name="connsiteY0" fmla="*/ 598903 h 598974"/>
              <a:gd name="connsiteX1" fmla="*/ 55106 w 475286"/>
              <a:gd name="connsiteY1" fmla="*/ 2359 h 598974"/>
              <a:gd name="connsiteX2" fmla="*/ 475286 w 475286"/>
              <a:gd name="connsiteY2" fmla="*/ 0 h 59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286" h="598974">
                <a:moveTo>
                  <a:pt x="0" y="598903"/>
                </a:moveTo>
                <a:cubicBezTo>
                  <a:pt x="65925" y="606499"/>
                  <a:pt x="-822" y="4589"/>
                  <a:pt x="55106" y="2359"/>
                </a:cubicBezTo>
                <a:cubicBezTo>
                  <a:pt x="111034" y="129"/>
                  <a:pt x="361501" y="235"/>
                  <a:pt x="475286" y="0"/>
                </a:cubicBezTo>
              </a:path>
            </a:pathLst>
          </a:custGeom>
          <a:ln w="34925">
            <a:solidFill>
              <a:schemeClr val="accent4">
                <a:lumMod val="75000"/>
                <a:alpha val="1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0D4B44-DB27-454A-86D7-1F659EE32BAA}"/>
              </a:ext>
            </a:extLst>
          </p:cNvPr>
          <p:cNvGrpSpPr/>
          <p:nvPr/>
        </p:nvGrpSpPr>
        <p:grpSpPr>
          <a:xfrm>
            <a:off x="959515" y="4482621"/>
            <a:ext cx="4983306" cy="1617998"/>
            <a:chOff x="959515" y="4748621"/>
            <a:chExt cx="4983306" cy="1617998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4E92889-5FFF-8F43-846A-0F1EF4788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" t="-1" r="96432" b="89490"/>
            <a:stretch/>
          </p:blipFill>
          <p:spPr>
            <a:xfrm>
              <a:off x="959515" y="5256710"/>
              <a:ext cx="577918" cy="56769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11684C9-D5DA-BF49-B0A7-D8CF8B2F9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730" t="-1" r="92626" b="89210"/>
            <a:stretch/>
          </p:blipFill>
          <p:spPr>
            <a:xfrm>
              <a:off x="4480512" y="4748621"/>
              <a:ext cx="590501" cy="58283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4A8F09B-3A98-FF48-B317-D590EC56B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444" t="-1" r="88852" b="89210"/>
            <a:stretch/>
          </p:blipFill>
          <p:spPr>
            <a:xfrm>
              <a:off x="4470293" y="5783788"/>
              <a:ext cx="600215" cy="58283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86E1C70-E37D-CF4A-BABF-93BCEF571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1220" t="-1" r="85145" b="89548"/>
            <a:stretch/>
          </p:blipFill>
          <p:spPr>
            <a:xfrm>
              <a:off x="5353699" y="5267852"/>
              <a:ext cx="589122" cy="564571"/>
            </a:xfrm>
            <a:prstGeom prst="rect">
              <a:avLst/>
            </a:prstGeom>
          </p:spPr>
        </p:pic>
      </p:grpSp>
      <p:cxnSp>
        <p:nvCxnSpPr>
          <p:cNvPr id="71" name="Curved Connector 41">
            <a:extLst>
              <a:ext uri="{FF2B5EF4-FFF2-40B4-BE49-F238E27FC236}">
                <a16:creationId xmlns:a16="http://schemas.microsoft.com/office/drawing/2014/main" id="{CFFCA58A-E2B1-2F40-8767-D3858457C984}"/>
              </a:ext>
            </a:extLst>
          </p:cNvPr>
          <p:cNvCxnSpPr>
            <a:cxnSpLocks/>
          </p:cNvCxnSpPr>
          <p:nvPr/>
        </p:nvCxnSpPr>
        <p:spPr>
          <a:xfrm flipH="1" flipV="1">
            <a:off x="5119526" y="4696828"/>
            <a:ext cx="183391" cy="425015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DC4D43-3438-6B48-A234-5287443FBCEB}"/>
              </a:ext>
            </a:extLst>
          </p:cNvPr>
          <p:cNvSpPr txBox="1"/>
          <p:nvPr/>
        </p:nvSpPr>
        <p:spPr>
          <a:xfrm>
            <a:off x="5274291" y="4363095"/>
            <a:ext cx="243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Reconstruction gradient in “worst” branch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8D2A8AE-165A-7D4C-BF65-C3DB3B9C16AB}"/>
              </a:ext>
            </a:extLst>
          </p:cNvPr>
          <p:cNvGrpSpPr/>
          <p:nvPr/>
        </p:nvGrpSpPr>
        <p:grpSpPr>
          <a:xfrm>
            <a:off x="4463259" y="4475969"/>
            <a:ext cx="600720" cy="1617998"/>
            <a:chOff x="4470293" y="4748621"/>
            <a:chExt cx="600720" cy="1617998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E45D3EB-C229-4848-84DD-AC40981CE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730" t="22440" r="92626" b="66769"/>
            <a:stretch/>
          </p:blipFill>
          <p:spPr>
            <a:xfrm>
              <a:off x="4480512" y="4748621"/>
              <a:ext cx="590501" cy="58283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851315B-D004-5F44-A7DB-A14259485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444" t="22378" r="88852" b="66831"/>
            <a:stretch/>
          </p:blipFill>
          <p:spPr>
            <a:xfrm>
              <a:off x="4470293" y="5783788"/>
              <a:ext cx="600215" cy="5828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3063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95125">
        <p:fade/>
      </p:transition>
    </mc:Choice>
    <mc:Fallback xmlns="">
      <p:transition advTm="951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  <p:bldP spid="50" grpId="0" animBg="1"/>
      <p:bldP spid="54" grpId="0" animBg="1"/>
      <p:bldP spid="61" grpId="0" animBg="1"/>
      <p:bldP spid="62" grpId="0" animBg="1"/>
      <p:bldP spid="65" grpId="0" animBg="1"/>
      <p:bldP spid="17" grpId="0"/>
      <p:bldP spid="1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9E30-01CF-0E4E-A271-30EB5B53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r>
              <a:rPr lang="en-US" sz="2200" dirty="0"/>
              <a:t> – Guiding discriminative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D54FC-8BA2-0E45-A1CA-552451544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1015" y="1080656"/>
                <a:ext cx="7961971" cy="222342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Classification loss</a:t>
                </a:r>
              </a:p>
              <a:p>
                <a:r>
                  <a:rPr lang="en-US" b="1" dirty="0"/>
                  <a:t>Stability loss </a:t>
                </a:r>
                <a:r>
                  <a:rPr lang="en-US" sz="1600" b="1" dirty="0"/>
                  <a:t> </a:t>
                </a:r>
                <a:r>
                  <a:rPr lang="en-US" sz="1600" dirty="0"/>
                  <a:t>e.g. Mean Teacher </a:t>
                </a:r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(</a:t>
                </a:r>
                <a:r>
                  <a:rPr lang="en-US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Tarvainen</a:t>
                </a:r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, 2017)</a:t>
                </a:r>
                <a:endParaRPr lang="en-US" sz="1600" b="1" dirty="0"/>
              </a:p>
              <a:p>
                <a:pPr lvl="1"/>
                <a:r>
                  <a:rPr lang="en-US" dirty="0"/>
                  <a:t>Encourage invariance to random variability</a:t>
                </a:r>
              </a:p>
              <a:p>
                <a:pPr lvl="1"/>
                <a:r>
                  <a:rPr lang="en-US" dirty="0"/>
                  <a:t>Uses virtual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e.g. </a:t>
                </a:r>
                <a:r>
                  <a:rPr lang="en-US" dirty="0" err="1"/>
                  <a:t>avg</a:t>
                </a:r>
                <a:r>
                  <a:rPr lang="en-US" dirty="0"/>
                  <a:t> of outputs</a:t>
                </a:r>
                <a:br>
                  <a:rPr lang="en-US" dirty="0"/>
                </a:b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stability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D54FC-8BA2-0E45-A1CA-552451544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1015" y="1080656"/>
                <a:ext cx="7961971" cy="2223425"/>
              </a:xfrm>
              <a:blipFill>
                <a:blip r:embed="rId4"/>
                <a:stretch>
                  <a:fillRect l="-797" t="-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82E6A-84C7-0040-B55F-8FB2EC6B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t>20</a:t>
            </a:fld>
            <a:endParaRPr lang="fr-FR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F6DF50C-877B-2747-95E4-1321FBD378BF}"/>
              </a:ext>
            </a:extLst>
          </p:cNvPr>
          <p:cNvSpPr/>
          <p:nvPr/>
        </p:nvSpPr>
        <p:spPr>
          <a:xfrm>
            <a:off x="4798426" y="3870110"/>
            <a:ext cx="1670093" cy="673191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634450AC-9D84-424F-A301-78F14FF482D1}"/>
              </a:ext>
            </a:extLst>
          </p:cNvPr>
          <p:cNvSpPr/>
          <p:nvPr/>
        </p:nvSpPr>
        <p:spPr>
          <a:xfrm rot="5400000">
            <a:off x="2021979" y="4306938"/>
            <a:ext cx="765254" cy="874800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r>
              <a:rPr lang="en-US" sz="2400" i="1" dirty="0" err="1">
                <a:solidFill>
                  <a:srgbClr val="582808"/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rgbClr val="582808"/>
                </a:solidFill>
                <a:latin typeface="LM Roman 10" pitchFamily="2" charset="77"/>
              </a:rPr>
              <a:t>c</a:t>
            </a:r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C548BAAB-BA8F-AB4C-BC99-4186E4645429}"/>
              </a:ext>
            </a:extLst>
          </p:cNvPr>
          <p:cNvSpPr/>
          <p:nvPr/>
        </p:nvSpPr>
        <p:spPr>
          <a:xfrm rot="5400000">
            <a:off x="2021979" y="5348036"/>
            <a:ext cx="765254" cy="874800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r>
              <a:rPr lang="en-US" sz="2400" i="1" dirty="0" err="1">
                <a:solidFill>
                  <a:srgbClr val="582808"/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rgbClr val="582808"/>
                </a:solidFill>
                <a:latin typeface="LM Roman 10" pitchFamily="2" charset="77"/>
              </a:rPr>
              <a:t>u</a:t>
            </a:r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F76290E9-200D-4E45-926E-73910031B120}"/>
              </a:ext>
            </a:extLst>
          </p:cNvPr>
          <p:cNvSpPr/>
          <p:nvPr/>
        </p:nvSpPr>
        <p:spPr>
          <a:xfrm rot="16200000">
            <a:off x="3294228" y="4311263"/>
            <a:ext cx="766863" cy="874303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lIns="72000" rIns="0" rtlCol="0" anchor="ctr"/>
          <a:lstStyle/>
          <a:p>
            <a:pPr algn="ctr"/>
            <a:r>
              <a:rPr lang="en-US" sz="2400" i="1" dirty="0">
                <a:solidFill>
                  <a:srgbClr val="582808"/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rgbClr val="582808"/>
                </a:solidFill>
                <a:latin typeface="LM Roman 10" pitchFamily="2" charset="77"/>
              </a:rPr>
              <a:t>c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200182-ACC0-F744-BAAA-51D427BD7B49}"/>
              </a:ext>
            </a:extLst>
          </p:cNvPr>
          <p:cNvSpPr/>
          <p:nvPr/>
        </p:nvSpPr>
        <p:spPr>
          <a:xfrm>
            <a:off x="2904811" y="4497028"/>
            <a:ext cx="270743" cy="506362"/>
          </a:xfrm>
          <a:prstGeom prst="roundRect">
            <a:avLst/>
          </a:prstGeom>
          <a:solidFill>
            <a:srgbClr val="68B1F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rgbClr val="13314D"/>
                </a:solidFill>
                <a:latin typeface="LM Roman 10" pitchFamily="2" charset="77"/>
              </a:rPr>
              <a:t>h</a:t>
            </a:r>
            <a:r>
              <a:rPr lang="en-US" i="1" baseline="-25000" dirty="0" err="1">
                <a:solidFill>
                  <a:srgbClr val="13314D"/>
                </a:solidFill>
                <a:latin typeface="LM Roman 10" pitchFamily="2" charset="77"/>
              </a:rPr>
              <a:t>c</a:t>
            </a:r>
            <a:endParaRPr lang="en-US" i="1" baseline="-25000" dirty="0">
              <a:solidFill>
                <a:srgbClr val="13314D"/>
              </a:solidFill>
              <a:latin typeface="LM Roman 10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22D37A4-5AB0-AD4F-8A2B-9B69AD47E147}"/>
              </a:ext>
            </a:extLst>
          </p:cNvPr>
          <p:cNvSpPr/>
          <p:nvPr/>
        </p:nvSpPr>
        <p:spPr>
          <a:xfrm>
            <a:off x="2904811" y="5533243"/>
            <a:ext cx="270743" cy="506362"/>
          </a:xfrm>
          <a:prstGeom prst="roundRect">
            <a:avLst/>
          </a:prstGeom>
          <a:solidFill>
            <a:srgbClr val="68B1F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rgbClr val="13314D"/>
                </a:solidFill>
                <a:latin typeface="LM Roman 10" pitchFamily="2" charset="77"/>
              </a:rPr>
              <a:t>h</a:t>
            </a:r>
            <a:r>
              <a:rPr lang="en-US" i="1" baseline="-25000" dirty="0" err="1">
                <a:solidFill>
                  <a:srgbClr val="13314D"/>
                </a:solidFill>
                <a:latin typeface="LM Roman 10" pitchFamily="2" charset="77"/>
              </a:rPr>
              <a:t>u</a:t>
            </a:r>
            <a:endParaRPr lang="en-US" i="1" baseline="-25000" dirty="0">
              <a:solidFill>
                <a:srgbClr val="13314D"/>
              </a:solidFill>
              <a:latin typeface="LM Roman 10" pitchFamily="2" charset="7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35B022-04CC-6F43-B8F5-B3CFE615485F}"/>
              </a:ext>
            </a:extLst>
          </p:cNvPr>
          <p:cNvCxnSpPr>
            <a:cxnSpLocks/>
            <a:stCxn id="9" idx="2"/>
            <a:endCxn id="41" idx="1"/>
          </p:cNvCxnSpPr>
          <p:nvPr/>
        </p:nvCxnSpPr>
        <p:spPr>
          <a:xfrm>
            <a:off x="4114812" y="4748415"/>
            <a:ext cx="375199" cy="1794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6AA4B0-4807-E144-9746-709E1206C615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142176" y="3860230"/>
            <a:ext cx="347835" cy="5394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D96BAD-EE28-B145-ABA8-3208DB32BEE4}"/>
                  </a:ext>
                </a:extLst>
              </p:cNvPr>
              <p:cNvSpPr/>
              <p:nvPr/>
            </p:nvSpPr>
            <p:spPr>
              <a:xfrm>
                <a:off x="3457789" y="3632898"/>
                <a:ext cx="683615" cy="4546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rgbClr val="582808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D96BAD-EE28-B145-ABA8-3208DB32B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789" y="3632898"/>
                <a:ext cx="683615" cy="454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2B7E122-3DF2-804C-B981-A60C1B7FB93B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532443" y="5264888"/>
            <a:ext cx="434764" cy="52054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0109CA8-192A-324C-94F2-F59282DC1A48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532443" y="4744339"/>
            <a:ext cx="434764" cy="52054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0C9C1CF-CDEB-6A46-839C-156427459F74}"/>
                  </a:ext>
                </a:extLst>
              </p:cNvPr>
              <p:cNvSpPr/>
              <p:nvPr/>
            </p:nvSpPr>
            <p:spPr>
              <a:xfrm>
                <a:off x="1028443" y="5049304"/>
                <a:ext cx="504000" cy="4311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0C9C1CF-CDEB-6A46-839C-156427459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43" y="5049304"/>
                <a:ext cx="504000" cy="43116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60DE2BD-914F-894A-829A-CC88E7DC740E}"/>
                  </a:ext>
                </a:extLst>
              </p:cNvPr>
              <p:cNvSpPr/>
              <p:nvPr/>
            </p:nvSpPr>
            <p:spPr>
              <a:xfrm>
                <a:off x="5362029" y="5049304"/>
                <a:ext cx="504000" cy="4311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60DE2BD-914F-894A-829A-CC88E7DC7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029" y="5049304"/>
                <a:ext cx="504000" cy="43116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3DB9B0D-B17F-9A4E-9D0E-9F6C702D86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30587" y="3969826"/>
            <a:ext cx="636798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2CC958A-A36F-924A-92F0-0CACF5F42108}"/>
                  </a:ext>
                </a:extLst>
              </p:cNvPr>
              <p:cNvSpPr/>
              <p:nvPr/>
            </p:nvSpPr>
            <p:spPr>
              <a:xfrm>
                <a:off x="6468520" y="3697259"/>
                <a:ext cx="1044877" cy="34570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432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m:rPr>
                        <m:nor/>
                      </m:rPr>
                      <a:rPr lang="en-US" sz="2000" b="0" baseline="-25000" dirty="0" smtClean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cls</m:t>
                    </m:r>
                  </m:oMath>
                </a14:m>
                <a:r>
                  <a:rPr lang="en-US" sz="2000" dirty="0">
                    <a:solidFill>
                      <a:srgbClr val="5641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2CC958A-A36F-924A-92F0-0CACF5F42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20" y="3697259"/>
                <a:ext cx="1044877" cy="345703"/>
              </a:xfrm>
              <a:prstGeom prst="roundRect">
                <a:avLst/>
              </a:prstGeom>
              <a:blipFill>
                <a:blip r:embed="rId8"/>
                <a:stretch>
                  <a:fillRect t="-2069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59655B7-53DE-F44B-9656-44C76FF48C71}"/>
                  </a:ext>
                </a:extLst>
              </p:cNvPr>
              <p:cNvSpPr/>
              <p:nvPr/>
            </p:nvSpPr>
            <p:spPr>
              <a:xfrm>
                <a:off x="6468520" y="4350465"/>
                <a:ext cx="1044877" cy="34570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432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m:rPr>
                        <m:nor/>
                      </m:rPr>
                      <a:rPr lang="en-US" sz="2000" b="0" baseline="-25000" dirty="0" smtClean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stability</m:t>
                    </m:r>
                  </m:oMath>
                </a14:m>
                <a:r>
                  <a:rPr lang="en-US" sz="2000" dirty="0">
                    <a:solidFill>
                      <a:srgbClr val="5641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59655B7-53DE-F44B-9656-44C76FF48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20" y="4350465"/>
                <a:ext cx="1044877" cy="345703"/>
              </a:xfrm>
              <a:prstGeom prst="roundRect">
                <a:avLst/>
              </a:prstGeom>
              <a:blipFill>
                <a:blip r:embed="rId9"/>
                <a:stretch>
                  <a:fillRect t="-20690" r="-823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92A86594-5410-7445-93E7-8857E71294D7}"/>
                  </a:ext>
                </a:extLst>
              </p:cNvPr>
              <p:cNvSpPr/>
              <p:nvPr/>
            </p:nvSpPr>
            <p:spPr>
              <a:xfrm>
                <a:off x="6276833" y="5001117"/>
                <a:ext cx="1435834" cy="794935"/>
              </a:xfrm>
              <a:prstGeom prst="roundRect">
                <a:avLst>
                  <a:gd name="adj" fmla="val 9814"/>
                </a:avLst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>
                    <a:shade val="50000"/>
                    <a:alpha val="3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720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aseline="-25000" dirty="0">
                    <a:solidFill>
                      <a:schemeClr val="accent4">
                        <a:lumMod val="75000"/>
                      </a:schemeClr>
                    </a:solidFill>
                    <a:latin typeface="LM Roman 10" pitchFamily="2" charset="77"/>
                  </a:rPr>
                  <a:t>rec</a:t>
                </a:r>
                <a:endParaRPr lang="en-US" sz="2000" dirty="0">
                  <a:solidFill>
                    <a:schemeClr val="accent4">
                      <a:lumMod val="75000"/>
                    </a:schemeClr>
                  </a:solidFill>
                  <a:latin typeface="LM Roman 10" pitchFamily="2" charset="77"/>
                </a:endParaRPr>
              </a:p>
              <a:p>
                <a:pPr algn="ctr"/>
                <a:endParaRPr lang="en-US" sz="300" dirty="0">
                  <a:solidFill>
                    <a:schemeClr val="accent4">
                      <a:lumMod val="75000"/>
                    </a:schemeClr>
                  </a:solidFill>
                  <a:latin typeface="LM Roman 10" pitchFamily="2" charset="77"/>
                </a:endParaRPr>
              </a:p>
              <a:p>
                <a:pPr algn="ctr"/>
                <a:r>
                  <a:rPr lang="en-US" sz="1400" dirty="0">
                    <a:solidFill>
                      <a:schemeClr val="accent4">
                        <a:lumMod val="75000"/>
                      </a:schemeClr>
                    </a:solidFill>
                    <a:latin typeface="LM Roman 10" pitchFamily="2" charset="77"/>
                  </a:rPr>
                  <a:t>+ branch + complementarity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92A86594-5410-7445-93E7-8857E7129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33" y="5001117"/>
                <a:ext cx="1435834" cy="794935"/>
              </a:xfrm>
              <a:prstGeom prst="roundRect">
                <a:avLst>
                  <a:gd name="adj" fmla="val 9814"/>
                </a:avLst>
              </a:prstGeom>
              <a:blipFill>
                <a:blip r:embed="rId10"/>
                <a:stretch>
                  <a:fillRect r="-4348" b="-6250"/>
                </a:stretch>
              </a:blipFill>
              <a:ln>
                <a:solidFill>
                  <a:schemeClr val="accent4">
                    <a:shade val="50000"/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F5F00B-0EBD-0F4D-AA63-10FA65ED9669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4804473" y="3865624"/>
            <a:ext cx="1664047" cy="4486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urved Connector 41">
            <a:extLst>
              <a:ext uri="{FF2B5EF4-FFF2-40B4-BE49-F238E27FC236}">
                <a16:creationId xmlns:a16="http://schemas.microsoft.com/office/drawing/2014/main" id="{E59C0F53-EE56-E647-BF22-E3DC097F7C9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866029" y="5264888"/>
            <a:ext cx="410804" cy="0"/>
          </a:xfrm>
          <a:prstGeom prst="straightConnector1">
            <a:avLst/>
          </a:prstGeom>
          <a:ln w="34925">
            <a:solidFill>
              <a:schemeClr val="accent4">
                <a:shade val="50000"/>
                <a:alpha val="3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7EDAF747-D13C-4D42-A652-3EEC66F4CF6F}"/>
                  </a:ext>
                </a:extLst>
              </p:cNvPr>
              <p:cNvSpPr/>
              <p:nvPr/>
            </p:nvSpPr>
            <p:spPr>
              <a:xfrm>
                <a:off x="6468520" y="6111644"/>
                <a:ext cx="1044877" cy="345703"/>
              </a:xfrm>
              <a:prstGeom prst="roundRect">
                <a:avLst/>
              </a:prstGeom>
              <a:solidFill>
                <a:schemeClr val="accent4">
                  <a:alpha val="30000"/>
                </a:schemeClr>
              </a:solidFill>
              <a:ln>
                <a:solidFill>
                  <a:schemeClr val="accent4">
                    <a:shade val="50000"/>
                    <a:alpha val="3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1080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LM Roman 10" pitchFamily="2" charset="77"/>
                      </a:rPr>
                      <m:t>rec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LM Roman 10" pitchFamily="2" charset="77"/>
                      </a:rPr>
                      <m:t>−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LM Roman 10" pitchFamily="2" charset="77"/>
                      </a:rPr>
                      <m:t>inter</m:t>
                    </m:r>
                  </m:oMath>
                </a14:m>
                <a:r>
                  <a:rPr lang="en-US" sz="3200" dirty="0">
                    <a:solidFill>
                      <a:schemeClr val="accent4">
                        <a:lumMod val="75000"/>
                      </a:schemeClr>
                    </a:solidFill>
                    <a:latin typeface="LM Roman 10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7EDAF747-D13C-4D42-A652-3EEC66F4C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20" y="6111644"/>
                <a:ext cx="1044877" cy="345703"/>
              </a:xfrm>
              <a:prstGeom prst="roundRect">
                <a:avLst/>
              </a:prstGeom>
              <a:blipFill>
                <a:blip r:embed="rId11"/>
                <a:stretch>
                  <a:fillRect t="-65517" r="-22353" b="-68966"/>
                </a:stretch>
              </a:blipFill>
              <a:ln>
                <a:solidFill>
                  <a:schemeClr val="accent4">
                    <a:shade val="50000"/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627F723-30C5-F442-AA30-DA8FE4FA167B}"/>
              </a:ext>
            </a:extLst>
          </p:cNvPr>
          <p:cNvSpPr/>
          <p:nvPr/>
        </p:nvSpPr>
        <p:spPr>
          <a:xfrm>
            <a:off x="3595285" y="5195812"/>
            <a:ext cx="153555" cy="131365"/>
          </a:xfrm>
          <a:prstGeom prst="ellipse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rgbClr val="9D76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0" rIns="0" bIns="50400" rtlCol="0" anchor="ctr"/>
          <a:lstStyle/>
          <a:p>
            <a:pPr algn="ctr"/>
            <a:r>
              <a:rPr lang="en-US" b="1" dirty="0">
                <a:latin typeface="LM Roman 10" pitchFamily="2" charset="77"/>
              </a:rPr>
              <a:t>-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AD826B6-71B8-9E42-B394-E38C73F74D86}"/>
              </a:ext>
            </a:extLst>
          </p:cNvPr>
          <p:cNvCxnSpPr>
            <a:cxnSpLocks/>
            <a:stCxn id="7" idx="3"/>
            <a:endCxn id="26" idx="2"/>
          </p:cNvCxnSpPr>
          <p:nvPr/>
        </p:nvCxnSpPr>
        <p:spPr>
          <a:xfrm rot="16200000" flipH="1">
            <a:off x="2895864" y="4562074"/>
            <a:ext cx="208164" cy="1190678"/>
          </a:xfrm>
          <a:prstGeom prst="curvedConnector2">
            <a:avLst/>
          </a:prstGeom>
          <a:ln w="34925">
            <a:solidFill>
              <a:schemeClr val="accent4">
                <a:shade val="50000"/>
                <a:alpha val="3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60EA07C-2D32-9240-83DE-92EAEF68228A}"/>
              </a:ext>
            </a:extLst>
          </p:cNvPr>
          <p:cNvCxnSpPr>
            <a:cxnSpLocks/>
            <a:stCxn id="9" idx="1"/>
            <a:endCxn id="26" idx="0"/>
          </p:cNvCxnSpPr>
          <p:nvPr/>
        </p:nvCxnSpPr>
        <p:spPr>
          <a:xfrm rot="5400000">
            <a:off x="3606084" y="5124234"/>
            <a:ext cx="137557" cy="559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4">
                <a:shade val="50000"/>
                <a:alpha val="3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40283B0-7C5D-B14F-9B1A-82B3F3FE58CE}"/>
              </a:ext>
            </a:extLst>
          </p:cNvPr>
          <p:cNvSpPr/>
          <p:nvPr/>
        </p:nvSpPr>
        <p:spPr>
          <a:xfrm>
            <a:off x="3591748" y="6258547"/>
            <a:ext cx="153555" cy="131365"/>
          </a:xfrm>
          <a:prstGeom prst="ellipse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rgbClr val="9D76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0" rIns="0" bIns="50400" rtlCol="0" anchor="ctr"/>
          <a:lstStyle/>
          <a:p>
            <a:pPr algn="ctr"/>
            <a:r>
              <a:rPr lang="en-US" b="1" dirty="0">
                <a:latin typeface="LM Roman 10" pitchFamily="2" charset="77"/>
              </a:rPr>
              <a:t>-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3F0923C-5AAD-3D4F-8D8D-813B033BF410}"/>
              </a:ext>
            </a:extLst>
          </p:cNvPr>
          <p:cNvCxnSpPr>
            <a:cxnSpLocks/>
            <a:stCxn id="8" idx="3"/>
            <a:endCxn id="29" idx="2"/>
          </p:cNvCxnSpPr>
          <p:nvPr/>
        </p:nvCxnSpPr>
        <p:spPr>
          <a:xfrm rot="16200000" flipH="1">
            <a:off x="2883277" y="5615759"/>
            <a:ext cx="229801" cy="1187141"/>
          </a:xfrm>
          <a:prstGeom prst="curvedConnector2">
            <a:avLst/>
          </a:prstGeom>
          <a:ln w="34925">
            <a:solidFill>
              <a:schemeClr val="accent4">
                <a:shade val="50000"/>
                <a:alpha val="3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7E1B27EF-69A8-4043-B4DA-D00E14E7D489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3588907" y="6175392"/>
            <a:ext cx="162775" cy="3536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4">
                <a:shade val="50000"/>
                <a:alpha val="3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Curved Connector 52">
            <a:extLst>
              <a:ext uri="{FF2B5EF4-FFF2-40B4-BE49-F238E27FC236}">
                <a16:creationId xmlns:a16="http://schemas.microsoft.com/office/drawing/2014/main" id="{4CBA871A-BBA9-D245-A5B4-46BF02405E86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3745303" y="6324230"/>
            <a:ext cx="2723216" cy="0"/>
          </a:xfrm>
          <a:prstGeom prst="straightConnector1">
            <a:avLst/>
          </a:prstGeom>
          <a:ln w="34925">
            <a:solidFill>
              <a:schemeClr val="accent4">
                <a:shade val="50000"/>
                <a:alpha val="3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575A0FEF-3B18-BB4B-8BF8-E9D9157F8370}"/>
              </a:ext>
            </a:extLst>
          </p:cNvPr>
          <p:cNvSpPr/>
          <p:nvPr/>
        </p:nvSpPr>
        <p:spPr>
          <a:xfrm flipV="1">
            <a:off x="3759192" y="5250597"/>
            <a:ext cx="2699781" cy="976293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48401"/>
              <a:gd name="connsiteY0" fmla="*/ 752538 h 759002"/>
              <a:gd name="connsiteX1" fmla="*/ 248401 w 248401"/>
              <a:gd name="connsiteY1" fmla="*/ 1479 h 759002"/>
              <a:gd name="connsiteX0" fmla="*/ 0 w 428704"/>
              <a:gd name="connsiteY0" fmla="*/ 666565 h 673679"/>
              <a:gd name="connsiteX1" fmla="*/ 428704 w 428704"/>
              <a:gd name="connsiteY1" fmla="*/ 1633 h 673679"/>
              <a:gd name="connsiteX0" fmla="*/ 0 w 428704"/>
              <a:gd name="connsiteY0" fmla="*/ 670927 h 670927"/>
              <a:gd name="connsiteX1" fmla="*/ 428704 w 428704"/>
              <a:gd name="connsiteY1" fmla="*/ 5995 h 670927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315 w 429019"/>
              <a:gd name="connsiteY0" fmla="*/ 683850 h 683850"/>
              <a:gd name="connsiteX1" fmla="*/ 15837 w 429019"/>
              <a:gd name="connsiteY1" fmla="*/ 122418 h 683850"/>
              <a:gd name="connsiteX2" fmla="*/ 429019 w 429019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16151 w 444855"/>
              <a:gd name="connsiteY0" fmla="*/ 682564 h 682564"/>
              <a:gd name="connsiteX1" fmla="*/ 31673 w 444855"/>
              <a:gd name="connsiteY1" fmla="*/ 121132 h 682564"/>
              <a:gd name="connsiteX2" fmla="*/ 444855 w 444855"/>
              <a:gd name="connsiteY2" fmla="*/ 17632 h 682564"/>
              <a:gd name="connsiteX0" fmla="*/ 0 w 428704"/>
              <a:gd name="connsiteY0" fmla="*/ 668411 h 668411"/>
              <a:gd name="connsiteX1" fmla="*/ 267815 w 428704"/>
              <a:gd name="connsiteY1" fmla="*/ 429871 h 668411"/>
              <a:gd name="connsiteX2" fmla="*/ 428704 w 428704"/>
              <a:gd name="connsiteY2" fmla="*/ 3479 h 66841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39173"/>
              <a:gd name="connsiteY0" fmla="*/ 602447 h 602447"/>
              <a:gd name="connsiteX1" fmla="*/ 280430 w 439173"/>
              <a:gd name="connsiteY1" fmla="*/ 410739 h 602447"/>
              <a:gd name="connsiteX2" fmla="*/ 439173 w 439173"/>
              <a:gd name="connsiteY2" fmla="*/ 3544 h 602447"/>
              <a:gd name="connsiteX0" fmla="*/ 0 w 439173"/>
              <a:gd name="connsiteY0" fmla="*/ 598903 h 598903"/>
              <a:gd name="connsiteX1" fmla="*/ 280430 w 439173"/>
              <a:gd name="connsiteY1" fmla="*/ 407195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623179 h 623179"/>
              <a:gd name="connsiteX1" fmla="*/ 36527 w 439173"/>
              <a:gd name="connsiteY1" fmla="*/ 115007 h 623179"/>
              <a:gd name="connsiteX2" fmla="*/ 439173 w 439173"/>
              <a:gd name="connsiteY2" fmla="*/ 24276 h 623179"/>
              <a:gd name="connsiteX0" fmla="*/ 0 w 439173"/>
              <a:gd name="connsiteY0" fmla="*/ 687715 h 687715"/>
              <a:gd name="connsiteX1" fmla="*/ 40185 w 439173"/>
              <a:gd name="connsiteY1" fmla="*/ 85011 h 687715"/>
              <a:gd name="connsiteX2" fmla="*/ 439173 w 439173"/>
              <a:gd name="connsiteY2" fmla="*/ 88812 h 687715"/>
              <a:gd name="connsiteX0" fmla="*/ 0 w 439173"/>
              <a:gd name="connsiteY0" fmla="*/ 602736 h 602736"/>
              <a:gd name="connsiteX1" fmla="*/ 40185 w 439173"/>
              <a:gd name="connsiteY1" fmla="*/ 32 h 602736"/>
              <a:gd name="connsiteX2" fmla="*/ 439173 w 439173"/>
              <a:gd name="connsiteY2" fmla="*/ 3833 h 602736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4"/>
              <a:gd name="connsiteX1" fmla="*/ 55106 w 439173"/>
              <a:gd name="connsiteY1" fmla="*/ 2359 h 598974"/>
              <a:gd name="connsiteX2" fmla="*/ 439173 w 439173"/>
              <a:gd name="connsiteY2" fmla="*/ 0 h 598974"/>
              <a:gd name="connsiteX0" fmla="*/ 0 w 475286"/>
              <a:gd name="connsiteY0" fmla="*/ 598903 h 598974"/>
              <a:gd name="connsiteX1" fmla="*/ 55106 w 475286"/>
              <a:gd name="connsiteY1" fmla="*/ 2359 h 598974"/>
              <a:gd name="connsiteX2" fmla="*/ 475286 w 475286"/>
              <a:gd name="connsiteY2" fmla="*/ 0 h 59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286" h="598974">
                <a:moveTo>
                  <a:pt x="0" y="598903"/>
                </a:moveTo>
                <a:cubicBezTo>
                  <a:pt x="65925" y="606499"/>
                  <a:pt x="-822" y="4589"/>
                  <a:pt x="55106" y="2359"/>
                </a:cubicBezTo>
                <a:cubicBezTo>
                  <a:pt x="111034" y="129"/>
                  <a:pt x="361501" y="235"/>
                  <a:pt x="475286" y="0"/>
                </a:cubicBezTo>
              </a:path>
            </a:pathLst>
          </a:custGeom>
          <a:ln w="34925">
            <a:solidFill>
              <a:schemeClr val="accent4">
                <a:lumMod val="75000"/>
                <a:alpha val="3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rapezoid 33">
                <a:extLst>
                  <a:ext uri="{FF2B5EF4-FFF2-40B4-BE49-F238E27FC236}">
                    <a16:creationId xmlns:a16="http://schemas.microsoft.com/office/drawing/2014/main" id="{8800021E-5266-3940-9B1C-B012C19EBC0B}"/>
                  </a:ext>
                </a:extLst>
              </p:cNvPr>
              <p:cNvSpPr/>
              <p:nvPr/>
            </p:nvSpPr>
            <p:spPr>
              <a:xfrm rot="16200000">
                <a:off x="3295031" y="5348284"/>
                <a:ext cx="765254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1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D</m:t>
                      </m:r>
                      <m:r>
                        <m:rPr>
                          <m:nor/>
                        </m:rPr>
                        <a:rPr lang="en-US" sz="2400" i="1" baseline="-25000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u</m:t>
                      </m:r>
                    </m:oMath>
                  </m:oMathPara>
                </a14:m>
                <a:endParaRPr lang="en-US" sz="2400" i="1" baseline="-25000" dirty="0">
                  <a:solidFill>
                    <a:srgbClr val="582808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34" name="Trapezoid 33">
                <a:extLst>
                  <a:ext uri="{FF2B5EF4-FFF2-40B4-BE49-F238E27FC236}">
                    <a16:creationId xmlns:a16="http://schemas.microsoft.com/office/drawing/2014/main" id="{8800021E-5266-3940-9B1C-B012C19EB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95031" y="5348284"/>
                <a:ext cx="765254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E3351F3D-2619-F84F-898E-2E9F02B2E7E1}"/>
                  </a:ext>
                </a:extLst>
              </p:cNvPr>
              <p:cNvSpPr/>
              <p:nvPr/>
            </p:nvSpPr>
            <p:spPr>
              <a:xfrm>
                <a:off x="4475943" y="3552619"/>
                <a:ext cx="328530" cy="626010"/>
              </a:xfrm>
              <a:prstGeom prst="roundRect">
                <a:avLst/>
              </a:prstGeom>
              <a:solidFill>
                <a:srgbClr val="7ABD4D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y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dirty="0">
                  <a:solidFill>
                    <a:srgbClr val="334F1F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E3351F3D-2619-F84F-898E-2E9F02B2E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943" y="3552619"/>
                <a:ext cx="328530" cy="626010"/>
              </a:xfrm>
              <a:prstGeom prst="roundRect">
                <a:avLst/>
              </a:prstGeom>
              <a:blipFill>
                <a:blip r:embed="rId13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1B67C39F-88A4-F64B-BC5D-45A2602CC21A}"/>
              </a:ext>
            </a:extLst>
          </p:cNvPr>
          <p:cNvGrpSpPr/>
          <p:nvPr/>
        </p:nvGrpSpPr>
        <p:grpSpPr>
          <a:xfrm>
            <a:off x="4974219" y="4750210"/>
            <a:ext cx="387302" cy="1035225"/>
            <a:chOff x="5172493" y="1988765"/>
            <a:chExt cx="510018" cy="1974040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E5B68C-7ACC-A54F-8108-834A4FEBE311}"/>
                </a:ext>
              </a:extLst>
            </p:cNvPr>
            <p:cNvSpPr/>
            <p:nvPr/>
          </p:nvSpPr>
          <p:spPr>
            <a:xfrm>
              <a:off x="5172493" y="1988765"/>
              <a:ext cx="504265" cy="984364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35E1AD7-3332-5344-A2F5-0E62AE34265A}"/>
                </a:ext>
              </a:extLst>
            </p:cNvPr>
            <p:cNvSpPr/>
            <p:nvPr/>
          </p:nvSpPr>
          <p:spPr>
            <a:xfrm flipV="1">
              <a:off x="5178246" y="2973128"/>
              <a:ext cx="504265" cy="989677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05C62D-A1F6-124E-9179-B9FF487809FD}"/>
              </a:ext>
            </a:extLst>
          </p:cNvPr>
          <p:cNvCxnSpPr>
            <a:cxnSpLocks/>
            <a:stCxn id="34" idx="2"/>
            <a:endCxn id="40" idx="1"/>
          </p:cNvCxnSpPr>
          <p:nvPr/>
        </p:nvCxnSpPr>
        <p:spPr>
          <a:xfrm flipV="1">
            <a:off x="4114811" y="5785435"/>
            <a:ext cx="361465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Freeform 37">
            <a:extLst>
              <a:ext uri="{FF2B5EF4-FFF2-40B4-BE49-F238E27FC236}">
                <a16:creationId xmlns:a16="http://schemas.microsoft.com/office/drawing/2014/main" id="{7AD4DE3B-0E91-F34F-8998-40C2E040F59F}"/>
              </a:ext>
            </a:extLst>
          </p:cNvPr>
          <p:cNvSpPr/>
          <p:nvPr/>
        </p:nvSpPr>
        <p:spPr>
          <a:xfrm>
            <a:off x="4923219" y="5616645"/>
            <a:ext cx="1346500" cy="206680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250487"/>
              <a:gd name="connsiteX1" fmla="*/ 82985 w 82985"/>
              <a:gd name="connsiteY1" fmla="*/ 250487 h 250487"/>
              <a:gd name="connsiteX0" fmla="*/ 0 w 73505"/>
              <a:gd name="connsiteY0" fmla="*/ 235246 h 249649"/>
              <a:gd name="connsiteX1" fmla="*/ 73505 w 73505"/>
              <a:gd name="connsiteY1" fmla="*/ 3445 h 249649"/>
              <a:gd name="connsiteX0" fmla="*/ 0 w 73505"/>
              <a:gd name="connsiteY0" fmla="*/ 235982 h 236960"/>
              <a:gd name="connsiteX1" fmla="*/ 73505 w 73505"/>
              <a:gd name="connsiteY1" fmla="*/ 4181 h 236960"/>
              <a:gd name="connsiteX0" fmla="*/ 0 w 73505"/>
              <a:gd name="connsiteY0" fmla="*/ 231801 h 233064"/>
              <a:gd name="connsiteX1" fmla="*/ 73505 w 73505"/>
              <a:gd name="connsiteY1" fmla="*/ 0 h 233064"/>
              <a:gd name="connsiteX0" fmla="*/ 0 w 72320"/>
              <a:gd name="connsiteY0" fmla="*/ 126574 h 128834"/>
              <a:gd name="connsiteX1" fmla="*/ 72320 w 72320"/>
              <a:gd name="connsiteY1" fmla="*/ 0 h 128834"/>
              <a:gd name="connsiteX0" fmla="*/ 0 w 72320"/>
              <a:gd name="connsiteY0" fmla="*/ 126574 h 128697"/>
              <a:gd name="connsiteX1" fmla="*/ 72320 w 72320"/>
              <a:gd name="connsiteY1" fmla="*/ 0 h 128697"/>
              <a:gd name="connsiteX0" fmla="*/ 0 w 70740"/>
              <a:gd name="connsiteY0" fmla="*/ 152881 h 154672"/>
              <a:gd name="connsiteX1" fmla="*/ 70740 w 70740"/>
              <a:gd name="connsiteY1" fmla="*/ 0 h 154672"/>
              <a:gd name="connsiteX0" fmla="*/ 0 w 70740"/>
              <a:gd name="connsiteY0" fmla="*/ 152881 h 152914"/>
              <a:gd name="connsiteX1" fmla="*/ 70740 w 70740"/>
              <a:gd name="connsiteY1" fmla="*/ 0 h 152914"/>
              <a:gd name="connsiteX0" fmla="*/ 0 w 70740"/>
              <a:gd name="connsiteY0" fmla="*/ 152881 h 152925"/>
              <a:gd name="connsiteX1" fmla="*/ 70740 w 70740"/>
              <a:gd name="connsiteY1" fmla="*/ 0 h 152925"/>
              <a:gd name="connsiteX0" fmla="*/ 0 w 71947"/>
              <a:gd name="connsiteY0" fmla="*/ 150202 h 150247"/>
              <a:gd name="connsiteX1" fmla="*/ 71947 w 71947"/>
              <a:gd name="connsiteY1" fmla="*/ 0 h 150247"/>
              <a:gd name="connsiteX0" fmla="*/ 0 w 71947"/>
              <a:gd name="connsiteY0" fmla="*/ 150202 h 150232"/>
              <a:gd name="connsiteX1" fmla="*/ 71947 w 71947"/>
              <a:gd name="connsiteY1" fmla="*/ 0 h 150232"/>
              <a:gd name="connsiteX0" fmla="*/ 0 w 76775"/>
              <a:gd name="connsiteY0" fmla="*/ 152881 h 152910"/>
              <a:gd name="connsiteX1" fmla="*/ 76775 w 76775"/>
              <a:gd name="connsiteY1" fmla="*/ 0 h 15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775" h="152910">
                <a:moveTo>
                  <a:pt x="0" y="152881"/>
                </a:moveTo>
                <a:cubicBezTo>
                  <a:pt x="44757" y="155361"/>
                  <a:pt x="46468" y="3172"/>
                  <a:pt x="76775" y="0"/>
                </a:cubicBezTo>
              </a:path>
            </a:pathLst>
          </a:custGeom>
          <a:ln w="25400" cap="rnd">
            <a:solidFill>
              <a:schemeClr val="accent4">
                <a:shade val="50000"/>
                <a:alpha val="30000"/>
              </a:schemeClr>
            </a:solidFill>
            <a:prstDash val="sysDot"/>
            <a:round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  <a:latin typeface="LM Roman 10" pitchFamily="2" charset="77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1FB3AB0F-D0B8-F84F-B82E-3137692CD348}"/>
              </a:ext>
            </a:extLst>
          </p:cNvPr>
          <p:cNvSpPr/>
          <p:nvPr/>
        </p:nvSpPr>
        <p:spPr>
          <a:xfrm>
            <a:off x="4763907" y="4963371"/>
            <a:ext cx="1505431" cy="66678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250487"/>
              <a:gd name="connsiteX1" fmla="*/ 82985 w 82985"/>
              <a:gd name="connsiteY1" fmla="*/ 250487 h 250487"/>
              <a:gd name="connsiteX0" fmla="*/ 0 w 73505"/>
              <a:gd name="connsiteY0" fmla="*/ 235246 h 249649"/>
              <a:gd name="connsiteX1" fmla="*/ 73505 w 73505"/>
              <a:gd name="connsiteY1" fmla="*/ 3445 h 249649"/>
              <a:gd name="connsiteX0" fmla="*/ 0 w 73505"/>
              <a:gd name="connsiteY0" fmla="*/ 235982 h 236960"/>
              <a:gd name="connsiteX1" fmla="*/ 73505 w 73505"/>
              <a:gd name="connsiteY1" fmla="*/ 4181 h 236960"/>
              <a:gd name="connsiteX0" fmla="*/ 0 w 73505"/>
              <a:gd name="connsiteY0" fmla="*/ 231801 h 233064"/>
              <a:gd name="connsiteX1" fmla="*/ 73505 w 73505"/>
              <a:gd name="connsiteY1" fmla="*/ 0 h 233064"/>
              <a:gd name="connsiteX0" fmla="*/ 0 w 73505"/>
              <a:gd name="connsiteY0" fmla="*/ 231801 h 233020"/>
              <a:gd name="connsiteX1" fmla="*/ 73505 w 73505"/>
              <a:gd name="connsiteY1" fmla="*/ 0 h 233020"/>
              <a:gd name="connsiteX0" fmla="*/ 0 w 73505"/>
              <a:gd name="connsiteY0" fmla="*/ 126574 h 128697"/>
              <a:gd name="connsiteX1" fmla="*/ 73505 w 73505"/>
              <a:gd name="connsiteY1" fmla="*/ 0 h 128697"/>
              <a:gd name="connsiteX0" fmla="*/ 0 w 73505"/>
              <a:gd name="connsiteY0" fmla="*/ 126574 h 128521"/>
              <a:gd name="connsiteX1" fmla="*/ 73505 w 73505"/>
              <a:gd name="connsiteY1" fmla="*/ 0 h 128521"/>
              <a:gd name="connsiteX0" fmla="*/ 0 w 85354"/>
              <a:gd name="connsiteY0" fmla="*/ 0 h 421543"/>
              <a:gd name="connsiteX1" fmla="*/ 85354 w 85354"/>
              <a:gd name="connsiteY1" fmla="*/ 421481 h 421543"/>
              <a:gd name="connsiteX0" fmla="*/ 0 w 85354"/>
              <a:gd name="connsiteY0" fmla="*/ 0 h 421668"/>
              <a:gd name="connsiteX1" fmla="*/ 85354 w 85354"/>
              <a:gd name="connsiteY1" fmla="*/ 421481 h 421668"/>
              <a:gd name="connsiteX0" fmla="*/ 0 w 85354"/>
              <a:gd name="connsiteY0" fmla="*/ 0 h 476303"/>
              <a:gd name="connsiteX1" fmla="*/ 28423 w 85354"/>
              <a:gd name="connsiteY1" fmla="*/ 459709 h 476303"/>
              <a:gd name="connsiteX2" fmla="*/ 85354 w 85354"/>
              <a:gd name="connsiteY2" fmla="*/ 421481 h 476303"/>
              <a:gd name="connsiteX0" fmla="*/ 0 w 85354"/>
              <a:gd name="connsiteY0" fmla="*/ 0 h 476303"/>
              <a:gd name="connsiteX1" fmla="*/ 28423 w 85354"/>
              <a:gd name="connsiteY1" fmla="*/ 459709 h 476303"/>
              <a:gd name="connsiteX2" fmla="*/ 85354 w 85354"/>
              <a:gd name="connsiteY2" fmla="*/ 421481 h 476303"/>
              <a:gd name="connsiteX0" fmla="*/ 0 w 85354"/>
              <a:gd name="connsiteY0" fmla="*/ 0 h 467618"/>
              <a:gd name="connsiteX1" fmla="*/ 28423 w 85354"/>
              <a:gd name="connsiteY1" fmla="*/ 459709 h 467618"/>
              <a:gd name="connsiteX2" fmla="*/ 85354 w 85354"/>
              <a:gd name="connsiteY2" fmla="*/ 421481 h 467618"/>
              <a:gd name="connsiteX0" fmla="*/ 0 w 85354"/>
              <a:gd name="connsiteY0" fmla="*/ 0 h 504525"/>
              <a:gd name="connsiteX1" fmla="*/ 41852 w 85354"/>
              <a:gd name="connsiteY1" fmla="*/ 499169 h 504525"/>
              <a:gd name="connsiteX2" fmla="*/ 85354 w 85354"/>
              <a:gd name="connsiteY2" fmla="*/ 421481 h 504525"/>
              <a:gd name="connsiteX0" fmla="*/ 0 w 85354"/>
              <a:gd name="connsiteY0" fmla="*/ 0 h 503299"/>
              <a:gd name="connsiteX1" fmla="*/ 41852 w 85354"/>
              <a:gd name="connsiteY1" fmla="*/ 499169 h 503299"/>
              <a:gd name="connsiteX2" fmla="*/ 85354 w 85354"/>
              <a:gd name="connsiteY2" fmla="*/ 421481 h 503299"/>
              <a:gd name="connsiteX0" fmla="*/ 0 w 85354"/>
              <a:gd name="connsiteY0" fmla="*/ 0 h 490682"/>
              <a:gd name="connsiteX1" fmla="*/ 38297 w 85354"/>
              <a:gd name="connsiteY1" fmla="*/ 486016 h 490682"/>
              <a:gd name="connsiteX2" fmla="*/ 85354 w 85354"/>
              <a:gd name="connsiteY2" fmla="*/ 421481 h 490682"/>
              <a:gd name="connsiteX0" fmla="*/ 0 w 85354"/>
              <a:gd name="connsiteY0" fmla="*/ 0 h 487366"/>
              <a:gd name="connsiteX1" fmla="*/ 38297 w 85354"/>
              <a:gd name="connsiteY1" fmla="*/ 486016 h 487366"/>
              <a:gd name="connsiteX2" fmla="*/ 85354 w 85354"/>
              <a:gd name="connsiteY2" fmla="*/ 421481 h 487366"/>
              <a:gd name="connsiteX0" fmla="*/ 0 w 85354"/>
              <a:gd name="connsiteY0" fmla="*/ 0 h 487366"/>
              <a:gd name="connsiteX1" fmla="*/ 38297 w 85354"/>
              <a:gd name="connsiteY1" fmla="*/ 486016 h 487366"/>
              <a:gd name="connsiteX2" fmla="*/ 85354 w 85354"/>
              <a:gd name="connsiteY2" fmla="*/ 421481 h 487366"/>
              <a:gd name="connsiteX0" fmla="*/ 0 w 85837"/>
              <a:gd name="connsiteY0" fmla="*/ 0 h 507404"/>
              <a:gd name="connsiteX1" fmla="*/ 38297 w 85837"/>
              <a:gd name="connsiteY1" fmla="*/ 486016 h 507404"/>
              <a:gd name="connsiteX2" fmla="*/ 85837 w 85837"/>
              <a:gd name="connsiteY2" fmla="*/ 424161 h 507404"/>
              <a:gd name="connsiteX0" fmla="*/ 0 w 85837"/>
              <a:gd name="connsiteY0" fmla="*/ 0 h 505054"/>
              <a:gd name="connsiteX1" fmla="*/ 31538 w 85837"/>
              <a:gd name="connsiteY1" fmla="*/ 483337 h 505054"/>
              <a:gd name="connsiteX2" fmla="*/ 85837 w 85837"/>
              <a:gd name="connsiteY2" fmla="*/ 424161 h 505054"/>
              <a:gd name="connsiteX0" fmla="*/ 0 w 85837"/>
              <a:gd name="connsiteY0" fmla="*/ 0 h 494684"/>
              <a:gd name="connsiteX1" fmla="*/ 31538 w 85837"/>
              <a:gd name="connsiteY1" fmla="*/ 483337 h 494684"/>
              <a:gd name="connsiteX2" fmla="*/ 85837 w 85837"/>
              <a:gd name="connsiteY2" fmla="*/ 424161 h 494684"/>
              <a:gd name="connsiteX0" fmla="*/ 0 w 85837"/>
              <a:gd name="connsiteY0" fmla="*/ 0 h 493312"/>
              <a:gd name="connsiteX1" fmla="*/ 31538 w 85837"/>
              <a:gd name="connsiteY1" fmla="*/ 483337 h 493312"/>
              <a:gd name="connsiteX2" fmla="*/ 85837 w 85837"/>
              <a:gd name="connsiteY2" fmla="*/ 424161 h 49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837" h="493312">
                <a:moveTo>
                  <a:pt x="0" y="0"/>
                </a:moveTo>
                <a:cubicBezTo>
                  <a:pt x="1050" y="220574"/>
                  <a:pt x="14818" y="439438"/>
                  <a:pt x="31538" y="483337"/>
                </a:cubicBezTo>
                <a:cubicBezTo>
                  <a:pt x="48258" y="527236"/>
                  <a:pt x="66151" y="411256"/>
                  <a:pt x="85837" y="424161"/>
                </a:cubicBezTo>
              </a:path>
            </a:pathLst>
          </a:custGeom>
          <a:ln w="25400" cap="rnd">
            <a:solidFill>
              <a:schemeClr val="accent4">
                <a:shade val="50000"/>
                <a:alpha val="30000"/>
              </a:schemeClr>
            </a:solidFill>
            <a:prstDash val="sysDot"/>
            <a:round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  <a:latin typeface="LM Roman 1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A983D4E9-07D9-A246-A67E-0111914A815A}"/>
                  </a:ext>
                </a:extLst>
              </p:cNvPr>
              <p:cNvSpPr/>
              <p:nvPr/>
            </p:nvSpPr>
            <p:spPr>
              <a:xfrm>
                <a:off x="4476276" y="5569851"/>
                <a:ext cx="504000" cy="4311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  <m:r>
                        <m:rPr>
                          <m:nor/>
                        </m:rPr>
                        <a:rPr lang="en-US" b="1" i="1" baseline="-25000" dirty="0" smtClean="0">
                          <a:latin typeface="LM Roman 10" pitchFamily="2" charset="77"/>
                        </a:rPr>
                        <m:t>u</m:t>
                      </m:r>
                    </m:oMath>
                  </m:oMathPara>
                </a14:m>
                <a:endParaRPr lang="en-US" b="1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A983D4E9-07D9-A246-A67E-0111914A8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76" y="5569851"/>
                <a:ext cx="504000" cy="43116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56BB0A6D-9EBB-F54A-B13E-2B0C45AA1F14}"/>
                  </a:ext>
                </a:extLst>
              </p:cNvPr>
              <p:cNvSpPr/>
              <p:nvPr/>
            </p:nvSpPr>
            <p:spPr>
              <a:xfrm>
                <a:off x="4490011" y="4534625"/>
                <a:ext cx="504000" cy="4311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  <m:r>
                        <m:rPr>
                          <m:nor/>
                        </m:rPr>
                        <a:rPr lang="fr-FR" b="1" i="1" baseline="-25000" dirty="0">
                          <a:latin typeface="LM Roman 10" pitchFamily="2" charset="77"/>
                        </a:rPr>
                        <m:t>c</m:t>
                      </m:r>
                    </m:oMath>
                  </m:oMathPara>
                </a14:m>
                <a:endParaRPr lang="en-US" b="1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56BB0A6D-9EBB-F54A-B13E-2B0C45AA1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011" y="4534625"/>
                <a:ext cx="504000" cy="43116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395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93039">
        <p:fade/>
      </p:transition>
    </mc:Choice>
    <mc:Fallback xmlns="">
      <p:transition advTm="93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1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FF1E-9D4C-CB4F-B632-5FA117ED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Datasets and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8F9A2-C53A-2347-8517-EF04EF10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186E0B5-1B7F-DE4E-B083-0BC8BDA62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360" y="1851547"/>
            <a:ext cx="4320000" cy="5832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4CCC204-2D66-A842-86A6-CFEB0D3E3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645" y="2539346"/>
            <a:ext cx="4320000" cy="6171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499DD18-7317-ED40-9F97-6D8CEF7CD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645" y="1161361"/>
            <a:ext cx="4320000" cy="58329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E088F0D-6087-A44E-86E1-39C875207C5C}"/>
              </a:ext>
            </a:extLst>
          </p:cNvPr>
          <p:cNvSpPr txBox="1"/>
          <p:nvPr/>
        </p:nvSpPr>
        <p:spPr>
          <a:xfrm>
            <a:off x="1557631" y="1232272"/>
            <a:ext cx="893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/>
              <a:t>SVHN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BFDF48-4600-FB4F-A1B4-80DAB3183FF2}"/>
              </a:ext>
            </a:extLst>
          </p:cNvPr>
          <p:cNvSpPr txBox="1"/>
          <p:nvPr/>
        </p:nvSpPr>
        <p:spPr>
          <a:xfrm>
            <a:off x="1108790" y="1941311"/>
            <a:ext cx="13420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/>
              <a:t>CIFAR-10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90D5B2-736B-DA4F-A506-B060014FE5E4}"/>
              </a:ext>
            </a:extLst>
          </p:cNvPr>
          <p:cNvSpPr txBox="1"/>
          <p:nvPr/>
        </p:nvSpPr>
        <p:spPr>
          <a:xfrm>
            <a:off x="1373285" y="2632473"/>
            <a:ext cx="10775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/>
              <a:t>STL-10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800720B-64B3-5D4D-81A1-8A5D59D9F9CF}"/>
              </a:ext>
            </a:extLst>
          </p:cNvPr>
          <p:cNvGrpSpPr/>
          <p:nvPr/>
        </p:nvGrpSpPr>
        <p:grpSpPr>
          <a:xfrm>
            <a:off x="101299" y="1454758"/>
            <a:ext cx="8830219" cy="5067840"/>
            <a:chOff x="101299" y="1654258"/>
            <a:chExt cx="8830219" cy="50678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6A48563-163D-B645-B21F-A30ABCD927E4}"/>
                </a:ext>
              </a:extLst>
            </p:cNvPr>
            <p:cNvGrpSpPr/>
            <p:nvPr/>
          </p:nvGrpSpPr>
          <p:grpSpPr>
            <a:xfrm>
              <a:off x="101299" y="3817370"/>
              <a:ext cx="6684224" cy="2904728"/>
              <a:chOff x="1028443" y="3311370"/>
              <a:chExt cx="6684224" cy="3395387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AF38FA54-7429-5B41-B178-DF208CEF387D}"/>
                  </a:ext>
                </a:extLst>
              </p:cNvPr>
              <p:cNvSpPr/>
              <p:nvPr/>
            </p:nvSpPr>
            <p:spPr>
              <a:xfrm>
                <a:off x="4798426" y="3682491"/>
                <a:ext cx="1670093" cy="786905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61741" y="90168"/>
                      <a:pt x="27444" y="449253"/>
                      <a:pt x="82985" y="491631"/>
                    </a:cubicBezTo>
                  </a:path>
                </a:pathLst>
              </a:custGeom>
              <a:ln w="3492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M Roman 10" pitchFamily="2" charset="77"/>
                </a:endParaRPr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94FC8E09-9597-C14A-9426-8B70D368C361}"/>
                  </a:ext>
                </a:extLst>
              </p:cNvPr>
              <p:cNvSpPr/>
              <p:nvPr/>
            </p:nvSpPr>
            <p:spPr>
              <a:xfrm rot="5400000">
                <a:off x="1957347" y="4266991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:r>
                  <a:rPr lang="en-US" sz="2400" i="1" dirty="0" err="1">
                    <a:solidFill>
                      <a:srgbClr val="582808"/>
                    </a:solidFill>
                    <a:latin typeface="LM Roman 10" pitchFamily="2" charset="77"/>
                  </a:rPr>
                  <a:t>E</a:t>
                </a:r>
                <a:r>
                  <a:rPr lang="en-US" sz="2400" i="1" baseline="-25000" dirty="0" err="1">
                    <a:solidFill>
                      <a:srgbClr val="582808"/>
                    </a:solidFill>
                    <a:latin typeface="LM Roman 10" pitchFamily="2" charset="77"/>
                  </a:rPr>
                  <a:t>c</a:t>
                </a:r>
                <a:endParaRPr lang="en-US" sz="2400" i="1" baseline="-25000" dirty="0">
                  <a:solidFill>
                    <a:srgbClr val="582808"/>
                  </a:solidFill>
                  <a:latin typeface="LM Roman 10" pitchFamily="2" charset="77"/>
                </a:endParaRPr>
              </a:p>
            </p:txBody>
          </p:sp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A6DF9010-3601-2F4C-9BDC-3EF651013909}"/>
                  </a:ext>
                </a:extLst>
              </p:cNvPr>
              <p:cNvSpPr/>
              <p:nvPr/>
            </p:nvSpPr>
            <p:spPr>
              <a:xfrm rot="5400000">
                <a:off x="1957347" y="5483948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:r>
                  <a:rPr lang="en-US" sz="2400" i="1" dirty="0" err="1">
                    <a:solidFill>
                      <a:srgbClr val="582808"/>
                    </a:solidFill>
                    <a:latin typeface="LM Roman 10" pitchFamily="2" charset="77"/>
                  </a:rPr>
                  <a:t>E</a:t>
                </a:r>
                <a:r>
                  <a:rPr lang="en-US" sz="2400" i="1" baseline="-25000" dirty="0" err="1">
                    <a:solidFill>
                      <a:srgbClr val="582808"/>
                    </a:solidFill>
                    <a:latin typeface="LM Roman 10" pitchFamily="2" charset="77"/>
                  </a:rPr>
                  <a:t>u</a:t>
                </a:r>
                <a:endParaRPr lang="en-US" sz="2400" i="1" baseline="-25000" dirty="0">
                  <a:solidFill>
                    <a:srgbClr val="582808"/>
                  </a:solidFill>
                  <a:latin typeface="LM Roman 10" pitchFamily="2" charset="77"/>
                </a:endParaRPr>
              </a:p>
            </p:txBody>
          </p:sp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16766390-2189-0C49-853A-5668EFF5BD56}"/>
                  </a:ext>
                </a:extLst>
              </p:cNvPr>
              <p:cNvSpPr/>
              <p:nvPr/>
            </p:nvSpPr>
            <p:spPr>
              <a:xfrm rot="16200000">
                <a:off x="3229460" y="4272005"/>
                <a:ext cx="896400" cy="874303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:r>
                  <a:rPr lang="en-US" sz="2400" i="1" dirty="0">
                    <a:solidFill>
                      <a:srgbClr val="582808"/>
                    </a:solidFill>
                    <a:latin typeface="LM Roman 10" pitchFamily="2" charset="77"/>
                  </a:rPr>
                  <a:t>D</a:t>
                </a:r>
                <a:r>
                  <a:rPr lang="en-US" sz="2400" i="1" baseline="-25000" dirty="0">
                    <a:solidFill>
                      <a:srgbClr val="582808"/>
                    </a:solidFill>
                    <a:latin typeface="LM Roman 10" pitchFamily="2" charset="77"/>
                  </a:rPr>
                  <a:t>c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D8242BD-221B-FE4D-93A6-43EE6D2F2536}"/>
                  </a:ext>
                </a:extLst>
              </p:cNvPr>
              <p:cNvSpPr/>
              <p:nvPr/>
            </p:nvSpPr>
            <p:spPr>
              <a:xfrm>
                <a:off x="2904811" y="4415306"/>
                <a:ext cx="270743" cy="591895"/>
              </a:xfrm>
              <a:prstGeom prst="roundRect">
                <a:avLst/>
              </a:prstGeom>
              <a:solidFill>
                <a:srgbClr val="68B1F4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b="1" dirty="0" err="1">
                    <a:solidFill>
                      <a:srgbClr val="13314D"/>
                    </a:solidFill>
                    <a:latin typeface="LM Roman 10" pitchFamily="2" charset="77"/>
                  </a:rPr>
                  <a:t>h</a:t>
                </a:r>
                <a:r>
                  <a:rPr lang="en-US" i="1" baseline="-25000" dirty="0" err="1">
                    <a:solidFill>
                      <a:srgbClr val="13314D"/>
                    </a:solidFill>
                    <a:latin typeface="LM Roman 10" pitchFamily="2" charset="77"/>
                  </a:rPr>
                  <a:t>c</a:t>
                </a:r>
                <a:endParaRPr lang="en-US" i="1" baseline="-25000" dirty="0">
                  <a:solidFill>
                    <a:srgbClr val="13314D"/>
                  </a:solidFill>
                  <a:latin typeface="LM Roman 10" pitchFamily="2" charset="77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A61FDF60-2F1C-AE47-9FAC-93059EDDD85C}"/>
                  </a:ext>
                </a:extLst>
              </p:cNvPr>
              <p:cNvSpPr/>
              <p:nvPr/>
            </p:nvSpPr>
            <p:spPr>
              <a:xfrm>
                <a:off x="2904811" y="5626556"/>
                <a:ext cx="270743" cy="591895"/>
              </a:xfrm>
              <a:prstGeom prst="roundRect">
                <a:avLst/>
              </a:prstGeom>
              <a:solidFill>
                <a:srgbClr val="68B1F4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b="1" dirty="0" err="1">
                    <a:solidFill>
                      <a:srgbClr val="13314D"/>
                    </a:solidFill>
                    <a:latin typeface="LM Roman 10" pitchFamily="2" charset="77"/>
                  </a:rPr>
                  <a:t>h</a:t>
                </a:r>
                <a:r>
                  <a:rPr lang="en-US" i="1" baseline="-25000" dirty="0" err="1">
                    <a:solidFill>
                      <a:srgbClr val="13314D"/>
                    </a:solidFill>
                    <a:latin typeface="LM Roman 10" pitchFamily="2" charset="77"/>
                  </a:rPr>
                  <a:t>u</a:t>
                </a:r>
                <a:endParaRPr lang="en-US" i="1" baseline="-25000" dirty="0">
                  <a:solidFill>
                    <a:srgbClr val="13314D"/>
                  </a:solidFill>
                  <a:latin typeface="LM Roman 10" pitchFamily="2" charset="77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FE45103-3990-5A43-B1F8-5621F472553C}"/>
                  </a:ext>
                </a:extLst>
              </p:cNvPr>
              <p:cNvCxnSpPr>
                <a:cxnSpLocks/>
                <a:stCxn id="9" idx="2"/>
                <a:endCxn id="41" idx="1"/>
              </p:cNvCxnSpPr>
              <p:nvPr/>
            </p:nvCxnSpPr>
            <p:spPr>
              <a:xfrm>
                <a:off x="4114812" y="4709157"/>
                <a:ext cx="375199" cy="2097"/>
              </a:xfrm>
              <a:prstGeom prst="straightConnector1">
                <a:avLst/>
              </a:pr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82E30A5-D4FF-9E46-BEBF-20A02FECEAFA}"/>
                  </a:ext>
                </a:extLst>
              </p:cNvPr>
              <p:cNvCxnSpPr>
                <a:cxnSpLocks/>
                <a:endCxn id="41" idx="1"/>
              </p:cNvCxnSpPr>
              <p:nvPr/>
            </p:nvCxnSpPr>
            <p:spPr>
              <a:xfrm>
                <a:off x="4142176" y="3670942"/>
                <a:ext cx="347835" cy="6305"/>
              </a:xfrm>
              <a:prstGeom prst="straightConnector1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66102EDC-F347-E745-A8DD-A464C8BF00D1}"/>
                      </a:ext>
                    </a:extLst>
                  </p:cNvPr>
                  <p:cNvSpPr/>
                  <p:nvPr/>
                </p:nvSpPr>
                <p:spPr>
                  <a:xfrm>
                    <a:off x="3457789" y="3405210"/>
                    <a:ext cx="683615" cy="531463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7200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b="0" i="1" dirty="0" smtClean="0">
                              <a:solidFill>
                                <a:srgbClr val="582808"/>
                              </a:solidFill>
                              <a:latin typeface="LM Roman 10" pitchFamily="2" charset="77"/>
                            </a:rPr>
                            <m:t>C</m:t>
                          </m:r>
                        </m:oMath>
                      </m:oMathPara>
                    </a14:m>
                    <a:endParaRPr lang="en-US" dirty="0">
                      <a:solidFill>
                        <a:srgbClr val="582808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67D96BAD-EE28-B145-ABA8-3208DB32BE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7789" y="3405210"/>
                    <a:ext cx="683615" cy="531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Curved Connector 14">
                <a:extLst>
                  <a:ext uri="{FF2B5EF4-FFF2-40B4-BE49-F238E27FC236}">
                    <a16:creationId xmlns:a16="http://schemas.microsoft.com/office/drawing/2014/main" id="{2698F298-77E8-C14E-AB9A-CCD75DA7891E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>
                <a:off x="1532443" y="5312871"/>
                <a:ext cx="434764" cy="608478"/>
              </a:xfrm>
              <a:prstGeom prst="curvedConnector3">
                <a:avLst>
                  <a:gd name="adj1" fmla="val 50000"/>
                </a:avLst>
              </a:pr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AE25362C-B470-9743-B917-6ADCEEC661D3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V="1">
                <a:off x="1532443" y="4704392"/>
                <a:ext cx="434764" cy="608479"/>
              </a:xfrm>
              <a:prstGeom prst="curvedConnector3">
                <a:avLst>
                  <a:gd name="adj1" fmla="val 50000"/>
                </a:avLst>
              </a:pr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825D0339-8878-2444-ADFE-3A47852F4350}"/>
                      </a:ext>
                    </a:extLst>
                  </p:cNvPr>
                  <p:cNvSpPr/>
                  <p:nvPr/>
                </p:nvSpPr>
                <p:spPr>
                  <a:xfrm>
                    <a:off x="1028443" y="5060871"/>
                    <a:ext cx="504000" cy="50400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fr-FR" b="1" dirty="0">
                              <a:latin typeface="LM Roman 10" pitchFamily="2" charset="77"/>
                            </a:rPr>
                            <m:t>x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40C9C1CF-CDEB-6A46-839C-156427459F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8443" y="5060871"/>
                    <a:ext cx="504000" cy="504000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44BFEB74-EE22-3E41-B3C5-D605A4DF1257}"/>
                      </a:ext>
                    </a:extLst>
                  </p:cNvPr>
                  <p:cNvSpPr/>
                  <p:nvPr/>
                </p:nvSpPr>
                <p:spPr>
                  <a:xfrm>
                    <a:off x="5362029" y="5060871"/>
                    <a:ext cx="504000" cy="50400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fr-FR" b="1" dirty="0">
                              <a:latin typeface="LM Roman 10" pitchFamily="2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fr-FR" b="1" dirty="0">
                              <a:latin typeface="LM Roman 10" pitchFamily="2" charset="77"/>
                            </a:rPr>
                            <m:t>̂</m:t>
                          </m:r>
                        </m:oMath>
                      </m:oMathPara>
                    </a14:m>
                    <a:endParaRPr lang="en-US" baseline="-25000" dirty="0">
                      <a:latin typeface="LM Roman 10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560DE2BD-914F-894A-829A-CC88E7DC74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2029" y="5060871"/>
                    <a:ext cx="504000" cy="504000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E7326447-6EC2-7847-BF71-18F11FD644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876804" y="3834321"/>
                <a:ext cx="744364" cy="417606"/>
              </a:xfrm>
              <a:prstGeom prst="curvedConnector2">
                <a:avLst/>
              </a:pr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3EECBE55-5704-E54C-B14B-1D8376F889C9}"/>
                      </a:ext>
                    </a:extLst>
                  </p:cNvPr>
                  <p:cNvSpPr/>
                  <p:nvPr/>
                </p:nvSpPr>
                <p:spPr>
                  <a:xfrm>
                    <a:off x="6468520" y="3480442"/>
                    <a:ext cx="1044877" cy="404098"/>
                  </a:xfrm>
                  <a:prstGeom prst="round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72000" tIns="0" rIns="0" bIns="4320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5641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sz="2000" b="0" baseline="-25000" dirty="0" smtClean="0">
                            <a:solidFill>
                              <a:srgbClr val="564100"/>
                            </a:solidFill>
                            <a:latin typeface="LM Roman 10" pitchFamily="2" charset="77"/>
                          </a:rPr>
                          <m:t>cls</m:t>
                        </m:r>
                      </m:oMath>
                    </a14:m>
                    <a:r>
                      <a:rPr lang="en-US" sz="2000" dirty="0">
                        <a:solidFill>
                          <a:srgbClr val="5641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42CC958A-A36F-924A-92F0-0CACF5F421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8520" y="3480442"/>
                    <a:ext cx="1044877" cy="404098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 t="-1666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66E672EB-5B5F-0D40-B224-631D62FFA70A}"/>
                      </a:ext>
                    </a:extLst>
                  </p:cNvPr>
                  <p:cNvSpPr/>
                  <p:nvPr/>
                </p:nvSpPr>
                <p:spPr>
                  <a:xfrm>
                    <a:off x="6468520" y="4243986"/>
                    <a:ext cx="1044877" cy="404098"/>
                  </a:xfrm>
                  <a:prstGeom prst="round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72000" tIns="0" rIns="0" bIns="4320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641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en-US" sz="2000" b="0" baseline="-25000" dirty="0" smtClean="0">
                            <a:solidFill>
                              <a:srgbClr val="564100"/>
                            </a:solidFill>
                            <a:latin typeface="LM Roman 10" pitchFamily="2" charset="77"/>
                          </a:rPr>
                          <m:t>stability</m:t>
                        </m:r>
                      </m:oMath>
                    </a14:m>
                    <a:r>
                      <a:rPr lang="en-US" sz="2000" dirty="0">
                        <a:solidFill>
                          <a:srgbClr val="5641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66E672EB-5B5F-0D40-B224-631D62FFA7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8520" y="4243986"/>
                    <a:ext cx="1044877" cy="404098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t="-16667" r="-9412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6C7667B4-6BBD-0A46-84EB-B0DBC8F64F0A}"/>
                      </a:ext>
                    </a:extLst>
                  </p:cNvPr>
                  <p:cNvSpPr/>
                  <p:nvPr/>
                </p:nvSpPr>
                <p:spPr>
                  <a:xfrm>
                    <a:off x="6276833" y="5004544"/>
                    <a:ext cx="1435834" cy="929213"/>
                  </a:xfrm>
                  <a:prstGeom prst="roundRect">
                    <a:avLst>
                      <a:gd name="adj" fmla="val 9814"/>
                    </a:avLst>
                  </a:prstGeom>
                  <a:solidFill>
                    <a:schemeClr val="accent4"/>
                  </a:solidFill>
                  <a:ln>
                    <a:solidFill>
                      <a:schemeClr val="accent4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72000" tIns="0" rIns="0" bIns="7200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0" i="0" smtClean="0">
                            <a:solidFill>
                              <a:srgbClr val="5641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a14:m>
                    <a:r>
                      <a:rPr lang="en-US" sz="2000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a:t>rec</a:t>
                    </a:r>
                    <a:endParaRPr lang="en-US" sz="2000" dirty="0">
                      <a:solidFill>
                        <a:srgbClr val="564100"/>
                      </a:solidFill>
                      <a:latin typeface="LM Roman 10" pitchFamily="2" charset="77"/>
                    </a:endParaRPr>
                  </a:p>
                  <a:p>
                    <a:pPr algn="ctr"/>
                    <a:endParaRPr lang="en-US" sz="300" dirty="0">
                      <a:solidFill>
                        <a:srgbClr val="564100"/>
                      </a:solidFill>
                      <a:latin typeface="LM Roman 10" pitchFamily="2" charset="77"/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a:t>+ branch</a:t>
                    </a:r>
                    <a:r>
                      <a:rPr lang="en-US" sz="1400" dirty="0">
                        <a:solidFill>
                          <a:schemeClr val="accent4"/>
                        </a:solidFill>
                        <a:latin typeface="LM Roman 10" pitchFamily="2" charset="77"/>
                      </a:rPr>
                      <a:t> +</a:t>
                    </a:r>
                    <a:r>
                      <a:rPr lang="en-US" sz="14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a:t> complementarity</a:t>
                    </a:r>
                  </a:p>
                </p:txBody>
              </p:sp>
            </mc:Choice>
            <mc:Fallback xmlns=""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6C7667B4-6BBD-0A46-84EB-B0DBC8F64F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6833" y="5004544"/>
                    <a:ext cx="1435834" cy="929213"/>
                  </a:xfrm>
                  <a:prstGeom prst="roundRect">
                    <a:avLst>
                      <a:gd name="adj" fmla="val 9814"/>
                    </a:avLst>
                  </a:prstGeom>
                  <a:blipFill>
                    <a:blip r:embed="rId12"/>
                    <a:stretch>
                      <a:fillRect r="-4348" b="-6250"/>
                    </a:stretch>
                  </a:blipFill>
                  <a:ln>
                    <a:solidFill>
                      <a:schemeClr val="accent4">
                        <a:shade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CEC4FB5-E9B0-D545-9FF7-B6286FC5DE2E}"/>
                  </a:ext>
                </a:extLst>
              </p:cNvPr>
              <p:cNvCxnSpPr>
                <a:cxnSpLocks/>
                <a:stCxn id="35" idx="3"/>
                <a:endCxn id="20" idx="1"/>
              </p:cNvCxnSpPr>
              <p:nvPr/>
            </p:nvCxnSpPr>
            <p:spPr>
              <a:xfrm>
                <a:off x="4804473" y="3677247"/>
                <a:ext cx="1664047" cy="5244"/>
              </a:xfrm>
              <a:prstGeom prst="straightConnector1">
                <a:avLst/>
              </a:prstGeom>
              <a:ln w="3492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41">
                <a:extLst>
                  <a:ext uri="{FF2B5EF4-FFF2-40B4-BE49-F238E27FC236}">
                    <a16:creationId xmlns:a16="http://schemas.microsoft.com/office/drawing/2014/main" id="{8422BB38-1C99-3A49-B05C-107AE42A645D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5866029" y="5312871"/>
                <a:ext cx="410804" cy="0"/>
              </a:xfrm>
              <a:prstGeom prst="straightConnector1">
                <a:avLst/>
              </a:prstGeom>
              <a:ln w="34925">
                <a:solidFill>
                  <a:schemeClr val="accent4">
                    <a:shade val="50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E0BC4B65-24BD-D44A-A5B9-50E3E79569CC}"/>
                      </a:ext>
                    </a:extLst>
                  </p:cNvPr>
                  <p:cNvSpPr/>
                  <p:nvPr/>
                </p:nvSpPr>
                <p:spPr>
                  <a:xfrm>
                    <a:off x="6468520" y="6302659"/>
                    <a:ext cx="1044877" cy="404098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72000" tIns="0" rIns="0" bIns="10800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mtClean="0">
                            <a:solidFill>
                              <a:srgbClr val="5641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564100"/>
                            </a:solidFill>
                            <a:latin typeface="LM Roman 10" pitchFamily="2" charset="77"/>
                          </a:rPr>
                          <m:t>rec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564100"/>
                            </a:solidFill>
                            <a:latin typeface="LM Roman 10" pitchFamily="2" charset="77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564100"/>
                            </a:solidFill>
                            <a:latin typeface="LM Roman 10" pitchFamily="2" charset="77"/>
                          </a:rPr>
                          <m:t>inter</m:t>
                        </m:r>
                      </m:oMath>
                    </a14:m>
                    <a:r>
                      <a:rPr lang="en-US" sz="32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E0BC4B65-24BD-D44A-A5B9-50E3E79569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8520" y="6302659"/>
                    <a:ext cx="1044877" cy="404098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t="-65517" r="-23529" b="-68966"/>
                    </a:stretch>
                  </a:blipFill>
                  <a:ln>
                    <a:solidFill>
                      <a:schemeClr val="accent4">
                        <a:shade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CBE543A-7D41-B341-9145-09FBB54EF005}"/>
                  </a:ext>
                </a:extLst>
              </p:cNvPr>
              <p:cNvSpPr/>
              <p:nvPr/>
            </p:nvSpPr>
            <p:spPr>
              <a:xfrm>
                <a:off x="3595285" y="5232127"/>
                <a:ext cx="153555" cy="15355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rgbClr val="9D7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" tIns="0" rIns="0" bIns="50400" rtlCol="0" anchor="ctr"/>
              <a:lstStyle/>
              <a:p>
                <a:pPr algn="ctr"/>
                <a:r>
                  <a:rPr lang="en-US" b="1" dirty="0">
                    <a:latin typeface="LM Roman 10" pitchFamily="2" charset="77"/>
                  </a:rPr>
                  <a:t>-</a:t>
                </a:r>
              </a:p>
            </p:txBody>
          </p: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7A3A5481-1371-9D40-B2EC-E407E0F252E4}"/>
                  </a:ext>
                </a:extLst>
              </p:cNvPr>
              <p:cNvCxnSpPr>
                <a:cxnSpLocks/>
                <a:stCxn id="7" idx="3"/>
                <a:endCxn id="26" idx="2"/>
              </p:cNvCxnSpPr>
              <p:nvPr/>
            </p:nvCxnSpPr>
            <p:spPr>
              <a:xfrm rot="16200000" flipH="1">
                <a:off x="2878283" y="4591903"/>
                <a:ext cx="243326" cy="1190678"/>
              </a:xfrm>
              <a:prstGeom prst="curvedConnector2">
                <a:avLst/>
              </a:prstGeom>
              <a:ln w="34925">
                <a:solidFill>
                  <a:schemeClr val="accent4">
                    <a:shade val="50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Curved Connector 27">
                <a:extLst>
                  <a:ext uri="{FF2B5EF4-FFF2-40B4-BE49-F238E27FC236}">
                    <a16:creationId xmlns:a16="http://schemas.microsoft.com/office/drawing/2014/main" id="{5EF228C4-969C-5341-8631-57F887BB329C}"/>
                  </a:ext>
                </a:extLst>
              </p:cNvPr>
              <p:cNvCxnSpPr>
                <a:cxnSpLocks/>
                <a:stCxn id="9" idx="1"/>
                <a:endCxn id="26" idx="0"/>
              </p:cNvCxnSpPr>
              <p:nvPr/>
            </p:nvCxnSpPr>
            <p:spPr>
              <a:xfrm rot="5400000">
                <a:off x="3594466" y="5148931"/>
                <a:ext cx="160793" cy="5598"/>
              </a:xfrm>
              <a:prstGeom prst="curvedConnector3">
                <a:avLst>
                  <a:gd name="adj1" fmla="val 50000"/>
                </a:avLst>
              </a:prstGeom>
              <a:ln w="34925">
                <a:solidFill>
                  <a:schemeClr val="accent4">
                    <a:shade val="50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4EE9F45-3B6B-C545-9372-5F6528058B8C}"/>
                  </a:ext>
                </a:extLst>
              </p:cNvPr>
              <p:cNvSpPr/>
              <p:nvPr/>
            </p:nvSpPr>
            <p:spPr>
              <a:xfrm>
                <a:off x="3591748" y="6474376"/>
                <a:ext cx="153555" cy="15355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rgbClr val="9D7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" tIns="0" rIns="0" bIns="50400" rtlCol="0" anchor="ctr"/>
              <a:lstStyle/>
              <a:p>
                <a:pPr algn="ctr"/>
                <a:r>
                  <a:rPr lang="en-US" b="1" dirty="0">
                    <a:latin typeface="LM Roman 10" pitchFamily="2" charset="77"/>
                  </a:rPr>
                  <a:t>-</a:t>
                </a:r>
              </a:p>
            </p:txBody>
          </p:sp>
          <p:cxnSp>
            <p:nvCxnSpPr>
              <p:cNvPr id="30" name="Curved Connector 29">
                <a:extLst>
                  <a:ext uri="{FF2B5EF4-FFF2-40B4-BE49-F238E27FC236}">
                    <a16:creationId xmlns:a16="http://schemas.microsoft.com/office/drawing/2014/main" id="{43389365-5646-5E45-9A65-207A78877DAD}"/>
                  </a:ext>
                </a:extLst>
              </p:cNvPr>
              <p:cNvCxnSpPr>
                <a:cxnSpLocks/>
                <a:stCxn id="8" idx="3"/>
                <a:endCxn id="29" idx="2"/>
              </p:cNvCxnSpPr>
              <p:nvPr/>
            </p:nvCxnSpPr>
            <p:spPr>
              <a:xfrm rot="16200000" flipH="1">
                <a:off x="2863868" y="5823274"/>
                <a:ext cx="268618" cy="1187141"/>
              </a:xfrm>
              <a:prstGeom prst="curvedConnector2">
                <a:avLst/>
              </a:prstGeom>
              <a:ln w="34925">
                <a:solidFill>
                  <a:schemeClr val="accent4">
                    <a:shade val="50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urved Connector 30">
                <a:extLst>
                  <a:ext uri="{FF2B5EF4-FFF2-40B4-BE49-F238E27FC236}">
                    <a16:creationId xmlns:a16="http://schemas.microsoft.com/office/drawing/2014/main" id="{0C5CCECB-E55B-9D4B-A7E3-4EB87715F145}"/>
                  </a:ext>
                </a:extLst>
              </p:cNvPr>
              <p:cNvCxnSpPr>
                <a:cxnSpLocks/>
                <a:endCxn id="29" idx="0"/>
              </p:cNvCxnSpPr>
              <p:nvPr/>
            </p:nvCxnSpPr>
            <p:spPr>
              <a:xfrm rot="5400000">
                <a:off x="3575159" y="6377473"/>
                <a:ext cx="190270" cy="3536"/>
              </a:xfrm>
              <a:prstGeom prst="curvedConnector3">
                <a:avLst>
                  <a:gd name="adj1" fmla="val 50000"/>
                </a:avLst>
              </a:prstGeom>
              <a:ln w="34925">
                <a:solidFill>
                  <a:schemeClr val="accent4">
                    <a:shade val="50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Curved Connector 52">
                <a:extLst>
                  <a:ext uri="{FF2B5EF4-FFF2-40B4-BE49-F238E27FC236}">
                    <a16:creationId xmlns:a16="http://schemas.microsoft.com/office/drawing/2014/main" id="{A0FE8D3E-95C4-3649-8392-561F0D76FD68}"/>
                  </a:ext>
                </a:extLst>
              </p:cNvPr>
              <p:cNvCxnSpPr>
                <a:cxnSpLocks/>
                <a:stCxn id="29" idx="6"/>
              </p:cNvCxnSpPr>
              <p:nvPr/>
            </p:nvCxnSpPr>
            <p:spPr>
              <a:xfrm>
                <a:off x="3745303" y="6551154"/>
                <a:ext cx="2723216" cy="0"/>
              </a:xfrm>
              <a:prstGeom prst="straightConnector1">
                <a:avLst/>
              </a:prstGeom>
              <a:ln w="34925">
                <a:solidFill>
                  <a:schemeClr val="accent4">
                    <a:shade val="50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DE3E79E9-4787-8645-960E-CEB76EABB981}"/>
                  </a:ext>
                </a:extLst>
              </p:cNvPr>
              <p:cNvSpPr/>
              <p:nvPr/>
            </p:nvSpPr>
            <p:spPr>
              <a:xfrm flipV="1">
                <a:off x="3759192" y="5296166"/>
                <a:ext cx="2699781" cy="1141206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48401"/>
                  <a:gd name="connsiteY0" fmla="*/ 752538 h 759002"/>
                  <a:gd name="connsiteX1" fmla="*/ 248401 w 248401"/>
                  <a:gd name="connsiteY1" fmla="*/ 1479 h 759002"/>
                  <a:gd name="connsiteX0" fmla="*/ 0 w 428704"/>
                  <a:gd name="connsiteY0" fmla="*/ 666565 h 673679"/>
                  <a:gd name="connsiteX1" fmla="*/ 428704 w 428704"/>
                  <a:gd name="connsiteY1" fmla="*/ 1633 h 673679"/>
                  <a:gd name="connsiteX0" fmla="*/ 0 w 428704"/>
                  <a:gd name="connsiteY0" fmla="*/ 670927 h 670927"/>
                  <a:gd name="connsiteX1" fmla="*/ 428704 w 428704"/>
                  <a:gd name="connsiteY1" fmla="*/ 5995 h 670927"/>
                  <a:gd name="connsiteX0" fmla="*/ 0 w 428704"/>
                  <a:gd name="connsiteY0" fmla="*/ 683850 h 683850"/>
                  <a:gd name="connsiteX1" fmla="*/ 15522 w 428704"/>
                  <a:gd name="connsiteY1" fmla="*/ 122418 h 683850"/>
                  <a:gd name="connsiteX2" fmla="*/ 428704 w 428704"/>
                  <a:gd name="connsiteY2" fmla="*/ 18918 h 683850"/>
                  <a:gd name="connsiteX0" fmla="*/ 0 w 428704"/>
                  <a:gd name="connsiteY0" fmla="*/ 683850 h 683850"/>
                  <a:gd name="connsiteX1" fmla="*/ 15522 w 428704"/>
                  <a:gd name="connsiteY1" fmla="*/ 122418 h 683850"/>
                  <a:gd name="connsiteX2" fmla="*/ 428704 w 428704"/>
                  <a:gd name="connsiteY2" fmla="*/ 18918 h 683850"/>
                  <a:gd name="connsiteX0" fmla="*/ 315 w 429019"/>
                  <a:gd name="connsiteY0" fmla="*/ 683850 h 683850"/>
                  <a:gd name="connsiteX1" fmla="*/ 15837 w 429019"/>
                  <a:gd name="connsiteY1" fmla="*/ 122418 h 683850"/>
                  <a:gd name="connsiteX2" fmla="*/ 429019 w 429019"/>
                  <a:gd name="connsiteY2" fmla="*/ 18918 h 683850"/>
                  <a:gd name="connsiteX0" fmla="*/ 0 w 428704"/>
                  <a:gd name="connsiteY0" fmla="*/ 683850 h 683850"/>
                  <a:gd name="connsiteX1" fmla="*/ 15522 w 428704"/>
                  <a:gd name="connsiteY1" fmla="*/ 122418 h 683850"/>
                  <a:gd name="connsiteX2" fmla="*/ 428704 w 428704"/>
                  <a:gd name="connsiteY2" fmla="*/ 18918 h 683850"/>
                  <a:gd name="connsiteX0" fmla="*/ 16151 w 444855"/>
                  <a:gd name="connsiteY0" fmla="*/ 682564 h 682564"/>
                  <a:gd name="connsiteX1" fmla="*/ 31673 w 444855"/>
                  <a:gd name="connsiteY1" fmla="*/ 121132 h 682564"/>
                  <a:gd name="connsiteX2" fmla="*/ 444855 w 444855"/>
                  <a:gd name="connsiteY2" fmla="*/ 17632 h 682564"/>
                  <a:gd name="connsiteX0" fmla="*/ 0 w 428704"/>
                  <a:gd name="connsiteY0" fmla="*/ 668411 h 668411"/>
                  <a:gd name="connsiteX1" fmla="*/ 267815 w 428704"/>
                  <a:gd name="connsiteY1" fmla="*/ 429871 h 668411"/>
                  <a:gd name="connsiteX2" fmla="*/ 428704 w 428704"/>
                  <a:gd name="connsiteY2" fmla="*/ 3479 h 668411"/>
                  <a:gd name="connsiteX0" fmla="*/ 0 w 441319"/>
                  <a:gd name="connsiteY0" fmla="*/ 621501 h 621501"/>
                  <a:gd name="connsiteX1" fmla="*/ 280430 w 441319"/>
                  <a:gd name="connsiteY1" fmla="*/ 429793 h 621501"/>
                  <a:gd name="connsiteX2" fmla="*/ 441319 w 441319"/>
                  <a:gd name="connsiteY2" fmla="*/ 3401 h 621501"/>
                  <a:gd name="connsiteX0" fmla="*/ 0 w 441319"/>
                  <a:gd name="connsiteY0" fmla="*/ 621501 h 621501"/>
                  <a:gd name="connsiteX1" fmla="*/ 280430 w 441319"/>
                  <a:gd name="connsiteY1" fmla="*/ 429793 h 621501"/>
                  <a:gd name="connsiteX2" fmla="*/ 441319 w 441319"/>
                  <a:gd name="connsiteY2" fmla="*/ 3401 h 621501"/>
                  <a:gd name="connsiteX0" fmla="*/ 0 w 439173"/>
                  <a:gd name="connsiteY0" fmla="*/ 602447 h 602447"/>
                  <a:gd name="connsiteX1" fmla="*/ 280430 w 439173"/>
                  <a:gd name="connsiteY1" fmla="*/ 410739 h 602447"/>
                  <a:gd name="connsiteX2" fmla="*/ 439173 w 439173"/>
                  <a:gd name="connsiteY2" fmla="*/ 3544 h 602447"/>
                  <a:gd name="connsiteX0" fmla="*/ 0 w 439173"/>
                  <a:gd name="connsiteY0" fmla="*/ 598903 h 598903"/>
                  <a:gd name="connsiteX1" fmla="*/ 280430 w 439173"/>
                  <a:gd name="connsiteY1" fmla="*/ 407195 h 598903"/>
                  <a:gd name="connsiteX2" fmla="*/ 439173 w 439173"/>
                  <a:gd name="connsiteY2" fmla="*/ 0 h 598903"/>
                  <a:gd name="connsiteX0" fmla="*/ 0 w 439173"/>
                  <a:gd name="connsiteY0" fmla="*/ 598903 h 598903"/>
                  <a:gd name="connsiteX1" fmla="*/ 253601 w 439173"/>
                  <a:gd name="connsiteY1" fmla="*/ 381599 h 598903"/>
                  <a:gd name="connsiteX2" fmla="*/ 439173 w 439173"/>
                  <a:gd name="connsiteY2" fmla="*/ 0 h 598903"/>
                  <a:gd name="connsiteX0" fmla="*/ 0 w 439173"/>
                  <a:gd name="connsiteY0" fmla="*/ 598903 h 598903"/>
                  <a:gd name="connsiteX1" fmla="*/ 253601 w 439173"/>
                  <a:gd name="connsiteY1" fmla="*/ 381599 h 598903"/>
                  <a:gd name="connsiteX2" fmla="*/ 439173 w 439173"/>
                  <a:gd name="connsiteY2" fmla="*/ 0 h 598903"/>
                  <a:gd name="connsiteX0" fmla="*/ 0 w 439173"/>
                  <a:gd name="connsiteY0" fmla="*/ 598903 h 598903"/>
                  <a:gd name="connsiteX1" fmla="*/ 253601 w 439173"/>
                  <a:gd name="connsiteY1" fmla="*/ 381599 h 598903"/>
                  <a:gd name="connsiteX2" fmla="*/ 439173 w 439173"/>
                  <a:gd name="connsiteY2" fmla="*/ 0 h 598903"/>
                  <a:gd name="connsiteX0" fmla="*/ 0 w 439173"/>
                  <a:gd name="connsiteY0" fmla="*/ 598903 h 598903"/>
                  <a:gd name="connsiteX1" fmla="*/ 253601 w 439173"/>
                  <a:gd name="connsiteY1" fmla="*/ 381599 h 598903"/>
                  <a:gd name="connsiteX2" fmla="*/ 439173 w 439173"/>
                  <a:gd name="connsiteY2" fmla="*/ 0 h 598903"/>
                  <a:gd name="connsiteX0" fmla="*/ 0 w 439173"/>
                  <a:gd name="connsiteY0" fmla="*/ 598903 h 598903"/>
                  <a:gd name="connsiteX1" fmla="*/ 253601 w 439173"/>
                  <a:gd name="connsiteY1" fmla="*/ 381599 h 598903"/>
                  <a:gd name="connsiteX2" fmla="*/ 439173 w 439173"/>
                  <a:gd name="connsiteY2" fmla="*/ 0 h 598903"/>
                  <a:gd name="connsiteX0" fmla="*/ 0 w 439173"/>
                  <a:gd name="connsiteY0" fmla="*/ 623179 h 623179"/>
                  <a:gd name="connsiteX1" fmla="*/ 36527 w 439173"/>
                  <a:gd name="connsiteY1" fmla="*/ 115007 h 623179"/>
                  <a:gd name="connsiteX2" fmla="*/ 439173 w 439173"/>
                  <a:gd name="connsiteY2" fmla="*/ 24276 h 623179"/>
                  <a:gd name="connsiteX0" fmla="*/ 0 w 439173"/>
                  <a:gd name="connsiteY0" fmla="*/ 687715 h 687715"/>
                  <a:gd name="connsiteX1" fmla="*/ 40185 w 439173"/>
                  <a:gd name="connsiteY1" fmla="*/ 85011 h 687715"/>
                  <a:gd name="connsiteX2" fmla="*/ 439173 w 439173"/>
                  <a:gd name="connsiteY2" fmla="*/ 88812 h 687715"/>
                  <a:gd name="connsiteX0" fmla="*/ 0 w 439173"/>
                  <a:gd name="connsiteY0" fmla="*/ 602736 h 602736"/>
                  <a:gd name="connsiteX1" fmla="*/ 40185 w 439173"/>
                  <a:gd name="connsiteY1" fmla="*/ 32 h 602736"/>
                  <a:gd name="connsiteX2" fmla="*/ 439173 w 439173"/>
                  <a:gd name="connsiteY2" fmla="*/ 3833 h 602736"/>
                  <a:gd name="connsiteX0" fmla="*/ 0 w 439173"/>
                  <a:gd name="connsiteY0" fmla="*/ 598903 h 598903"/>
                  <a:gd name="connsiteX1" fmla="*/ 62136 w 439173"/>
                  <a:gd name="connsiteY1" fmla="*/ 10742 h 598903"/>
                  <a:gd name="connsiteX2" fmla="*/ 439173 w 439173"/>
                  <a:gd name="connsiteY2" fmla="*/ 0 h 598903"/>
                  <a:gd name="connsiteX0" fmla="*/ 0 w 439173"/>
                  <a:gd name="connsiteY0" fmla="*/ 598903 h 598903"/>
                  <a:gd name="connsiteX1" fmla="*/ 62136 w 439173"/>
                  <a:gd name="connsiteY1" fmla="*/ 10742 h 598903"/>
                  <a:gd name="connsiteX2" fmla="*/ 439173 w 439173"/>
                  <a:gd name="connsiteY2" fmla="*/ 0 h 598903"/>
                  <a:gd name="connsiteX0" fmla="*/ 0 w 439173"/>
                  <a:gd name="connsiteY0" fmla="*/ 598903 h 598903"/>
                  <a:gd name="connsiteX1" fmla="*/ 62136 w 439173"/>
                  <a:gd name="connsiteY1" fmla="*/ 10742 h 598903"/>
                  <a:gd name="connsiteX2" fmla="*/ 439173 w 439173"/>
                  <a:gd name="connsiteY2" fmla="*/ 0 h 598903"/>
                  <a:gd name="connsiteX0" fmla="*/ 0 w 439173"/>
                  <a:gd name="connsiteY0" fmla="*/ 598903 h 598975"/>
                  <a:gd name="connsiteX1" fmla="*/ 62136 w 439173"/>
                  <a:gd name="connsiteY1" fmla="*/ 10742 h 598975"/>
                  <a:gd name="connsiteX2" fmla="*/ 439173 w 439173"/>
                  <a:gd name="connsiteY2" fmla="*/ 0 h 598975"/>
                  <a:gd name="connsiteX0" fmla="*/ 0 w 439173"/>
                  <a:gd name="connsiteY0" fmla="*/ 598903 h 598975"/>
                  <a:gd name="connsiteX1" fmla="*/ 62136 w 439173"/>
                  <a:gd name="connsiteY1" fmla="*/ 10742 h 598975"/>
                  <a:gd name="connsiteX2" fmla="*/ 439173 w 439173"/>
                  <a:gd name="connsiteY2" fmla="*/ 0 h 598975"/>
                  <a:gd name="connsiteX0" fmla="*/ 0 w 439173"/>
                  <a:gd name="connsiteY0" fmla="*/ 598903 h 598974"/>
                  <a:gd name="connsiteX1" fmla="*/ 55106 w 439173"/>
                  <a:gd name="connsiteY1" fmla="*/ 2359 h 598974"/>
                  <a:gd name="connsiteX2" fmla="*/ 439173 w 439173"/>
                  <a:gd name="connsiteY2" fmla="*/ 0 h 598974"/>
                  <a:gd name="connsiteX0" fmla="*/ 0 w 475286"/>
                  <a:gd name="connsiteY0" fmla="*/ 598903 h 598974"/>
                  <a:gd name="connsiteX1" fmla="*/ 55106 w 475286"/>
                  <a:gd name="connsiteY1" fmla="*/ 2359 h 598974"/>
                  <a:gd name="connsiteX2" fmla="*/ 475286 w 475286"/>
                  <a:gd name="connsiteY2" fmla="*/ 0 h 59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5286" h="598974">
                    <a:moveTo>
                      <a:pt x="0" y="598903"/>
                    </a:moveTo>
                    <a:cubicBezTo>
                      <a:pt x="65925" y="606499"/>
                      <a:pt x="-822" y="4589"/>
                      <a:pt x="55106" y="2359"/>
                    </a:cubicBezTo>
                    <a:cubicBezTo>
                      <a:pt x="111034" y="129"/>
                      <a:pt x="361501" y="235"/>
                      <a:pt x="475286" y="0"/>
                    </a:cubicBezTo>
                  </a:path>
                </a:pathLst>
              </a:custGeom>
              <a:ln w="34925">
                <a:solidFill>
                  <a:schemeClr val="accent4">
                    <a:shade val="50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 dirty="0">
                  <a:latin typeface="LM Roman 10" pitchFamily="2" charset="7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rapezoid 33">
                    <a:extLst>
                      <a:ext uri="{FF2B5EF4-FFF2-40B4-BE49-F238E27FC236}">
                        <a16:creationId xmlns:a16="http://schemas.microsoft.com/office/drawing/2014/main" id="{4CC7CABE-F5CC-2E4F-BC50-7C4D0E702D0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230399" y="5484197"/>
                    <a:ext cx="894519" cy="874304"/>
                  </a:xfrm>
                  <a:prstGeom prst="trapezoid">
                    <a:avLst>
                      <a:gd name="adj" fmla="val 19678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" lIns="7200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i="1" dirty="0" smtClean="0">
                              <a:solidFill>
                                <a:srgbClr val="582808"/>
                              </a:solidFill>
                              <a:latin typeface="LM Roman 10" pitchFamily="2" charset="77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US" sz="2400" i="1" baseline="-25000" dirty="0" smtClean="0">
                              <a:solidFill>
                                <a:srgbClr val="582808"/>
                              </a:solidFill>
                              <a:latin typeface="LM Roman 10" pitchFamily="2" charset="77"/>
                            </a:rPr>
                            <m:t>u</m:t>
                          </m:r>
                        </m:oMath>
                      </m:oMathPara>
                    </a14:m>
                    <a:endParaRPr lang="en-US" sz="2400" i="1" baseline="-25000" dirty="0">
                      <a:solidFill>
                        <a:srgbClr val="582808"/>
                      </a:solidFill>
                      <a:latin typeface="LM Roman 10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34" name="Trapezoid 33">
                    <a:extLst>
                      <a:ext uri="{FF2B5EF4-FFF2-40B4-BE49-F238E27FC236}">
                        <a16:creationId xmlns:a16="http://schemas.microsoft.com/office/drawing/2014/main" id="{8800021E-5266-3940-9B1C-B012C19EBC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230399" y="5484197"/>
                    <a:ext cx="894519" cy="874304"/>
                  </a:xfrm>
                  <a:prstGeom prst="trapezoid">
                    <a:avLst>
                      <a:gd name="adj" fmla="val 19678"/>
                    </a:avLst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ounded Rectangle 34">
                    <a:extLst>
                      <a:ext uri="{FF2B5EF4-FFF2-40B4-BE49-F238E27FC236}">
                        <a16:creationId xmlns:a16="http://schemas.microsoft.com/office/drawing/2014/main" id="{F3F2BC8F-5311-3943-BC70-7BC8050DE75B}"/>
                      </a:ext>
                    </a:extLst>
                  </p:cNvPr>
                  <p:cNvSpPr/>
                  <p:nvPr/>
                </p:nvSpPr>
                <p:spPr>
                  <a:xfrm>
                    <a:off x="4475943" y="3311370"/>
                    <a:ext cx="328530" cy="731754"/>
                  </a:xfrm>
                  <a:prstGeom prst="roundRect">
                    <a:avLst/>
                  </a:prstGeom>
                  <a:solidFill>
                    <a:srgbClr val="7ABD4D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lIns="7200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fr-FR" b="1" dirty="0" smtClean="0">
                              <a:solidFill>
                                <a:srgbClr val="334F1F"/>
                              </a:solidFill>
                              <a:latin typeface="LM Roman 10" pitchFamily="2" charset="77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fr-FR" b="1" dirty="0" smtClean="0">
                              <a:solidFill>
                                <a:srgbClr val="334F1F"/>
                              </a:solidFill>
                              <a:latin typeface="LM Roman 10" pitchFamily="2" charset="77"/>
                            </a:rPr>
                            <m:t>̂</m:t>
                          </m:r>
                        </m:oMath>
                      </m:oMathPara>
                    </a14:m>
                    <a:endParaRPr lang="en-US" dirty="0">
                      <a:solidFill>
                        <a:srgbClr val="334F1F"/>
                      </a:solidFill>
                      <a:latin typeface="LM Roman 10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35" name="Rounded Rectangle 34">
                    <a:extLst>
                      <a:ext uri="{FF2B5EF4-FFF2-40B4-BE49-F238E27FC236}">
                        <a16:creationId xmlns:a16="http://schemas.microsoft.com/office/drawing/2014/main" id="{E3351F3D-2619-F84F-898E-2E9F02B2E7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5943" y="3311370"/>
                    <a:ext cx="328530" cy="731754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l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0D15181-C231-B24E-8E5E-628A2CF47F3D}"/>
                  </a:ext>
                </a:extLst>
              </p:cNvPr>
              <p:cNvGrpSpPr/>
              <p:nvPr/>
            </p:nvGrpSpPr>
            <p:grpSpPr>
              <a:xfrm>
                <a:off x="4974219" y="4711255"/>
                <a:ext cx="387302" cy="1210093"/>
                <a:chOff x="5172493" y="1988765"/>
                <a:chExt cx="510018" cy="1974040"/>
              </a:xfrm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A51E87EA-3EF8-0A43-BC01-912983A59BF3}"/>
                    </a:ext>
                  </a:extLst>
                </p:cNvPr>
                <p:cNvSpPr/>
                <p:nvPr/>
              </p:nvSpPr>
              <p:spPr>
                <a:xfrm>
                  <a:off x="5172493" y="1988765"/>
                  <a:ext cx="504265" cy="984364"/>
                </a:xfrm>
                <a:custGeom>
                  <a:avLst/>
                  <a:gdLst>
                    <a:gd name="connsiteX0" fmla="*/ 0 w 274730"/>
                    <a:gd name="connsiteY0" fmla="*/ 0 h 6589"/>
                    <a:gd name="connsiteX1" fmla="*/ 274730 w 274730"/>
                    <a:gd name="connsiteY1" fmla="*/ 4100 h 6589"/>
                    <a:gd name="connsiteX0" fmla="*/ 0 w 42239"/>
                    <a:gd name="connsiteY0" fmla="*/ 1219742 h 1219936"/>
                    <a:gd name="connsiteX1" fmla="*/ 42239 w 42239"/>
                    <a:gd name="connsiteY1" fmla="*/ 0 h 1219936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3415"/>
                    <a:gd name="connsiteX1" fmla="*/ 82985 w 82985"/>
                    <a:gd name="connsiteY1" fmla="*/ 491631 h 493415"/>
                    <a:gd name="connsiteX0" fmla="*/ 0 w 82985"/>
                    <a:gd name="connsiteY0" fmla="*/ 0 h 494610"/>
                    <a:gd name="connsiteX1" fmla="*/ 82985 w 82985"/>
                    <a:gd name="connsiteY1" fmla="*/ 491631 h 494610"/>
                    <a:gd name="connsiteX0" fmla="*/ 0 w 82985"/>
                    <a:gd name="connsiteY0" fmla="*/ 0 h 493679"/>
                    <a:gd name="connsiteX1" fmla="*/ 82985 w 82985"/>
                    <a:gd name="connsiteY1" fmla="*/ 491631 h 493679"/>
                    <a:gd name="connsiteX0" fmla="*/ 0 w 82985"/>
                    <a:gd name="connsiteY0" fmla="*/ 0 h 493737"/>
                    <a:gd name="connsiteX1" fmla="*/ 82985 w 82985"/>
                    <a:gd name="connsiteY1" fmla="*/ 491631 h 493737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985" h="491631">
                      <a:moveTo>
                        <a:pt x="0" y="0"/>
                      </a:moveTo>
                      <a:cubicBezTo>
                        <a:pt x="61741" y="90168"/>
                        <a:pt x="27444" y="449253"/>
                        <a:pt x="82985" y="491631"/>
                      </a:cubicBezTo>
                    </a:path>
                  </a:pathLst>
                </a:custGeom>
                <a:ln w="34925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M Roman 10" pitchFamily="2" charset="77"/>
                  </a:endParaRPr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F1FBA233-0E64-9449-BCDE-FAEB6A669B53}"/>
                    </a:ext>
                  </a:extLst>
                </p:cNvPr>
                <p:cNvSpPr/>
                <p:nvPr/>
              </p:nvSpPr>
              <p:spPr>
                <a:xfrm flipV="1">
                  <a:off x="5178246" y="2973128"/>
                  <a:ext cx="504265" cy="989677"/>
                </a:xfrm>
                <a:custGeom>
                  <a:avLst/>
                  <a:gdLst>
                    <a:gd name="connsiteX0" fmla="*/ 0 w 274730"/>
                    <a:gd name="connsiteY0" fmla="*/ 0 h 6589"/>
                    <a:gd name="connsiteX1" fmla="*/ 274730 w 274730"/>
                    <a:gd name="connsiteY1" fmla="*/ 4100 h 6589"/>
                    <a:gd name="connsiteX0" fmla="*/ 0 w 42239"/>
                    <a:gd name="connsiteY0" fmla="*/ 1219742 h 1219936"/>
                    <a:gd name="connsiteX1" fmla="*/ 42239 w 42239"/>
                    <a:gd name="connsiteY1" fmla="*/ 0 h 1219936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3415"/>
                    <a:gd name="connsiteX1" fmla="*/ 82985 w 82985"/>
                    <a:gd name="connsiteY1" fmla="*/ 491631 h 493415"/>
                    <a:gd name="connsiteX0" fmla="*/ 0 w 82985"/>
                    <a:gd name="connsiteY0" fmla="*/ 0 h 494610"/>
                    <a:gd name="connsiteX1" fmla="*/ 82985 w 82985"/>
                    <a:gd name="connsiteY1" fmla="*/ 491631 h 494610"/>
                    <a:gd name="connsiteX0" fmla="*/ 0 w 82985"/>
                    <a:gd name="connsiteY0" fmla="*/ 0 h 493679"/>
                    <a:gd name="connsiteX1" fmla="*/ 82985 w 82985"/>
                    <a:gd name="connsiteY1" fmla="*/ 491631 h 493679"/>
                    <a:gd name="connsiteX0" fmla="*/ 0 w 82985"/>
                    <a:gd name="connsiteY0" fmla="*/ 0 h 493737"/>
                    <a:gd name="connsiteX1" fmla="*/ 82985 w 82985"/>
                    <a:gd name="connsiteY1" fmla="*/ 491631 h 493737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985" h="491631">
                      <a:moveTo>
                        <a:pt x="0" y="0"/>
                      </a:moveTo>
                      <a:cubicBezTo>
                        <a:pt x="61741" y="90168"/>
                        <a:pt x="27444" y="449253"/>
                        <a:pt x="82985" y="491631"/>
                      </a:cubicBezTo>
                    </a:path>
                  </a:pathLst>
                </a:custGeom>
                <a:ln w="34925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LM Roman 10" pitchFamily="2" charset="77"/>
                  </a:endParaRP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FDC2B18-6BAB-0F45-8A3D-C0C79D2CD5AC}"/>
                  </a:ext>
                </a:extLst>
              </p:cNvPr>
              <p:cNvCxnSpPr>
                <a:cxnSpLocks/>
                <a:stCxn id="34" idx="2"/>
                <a:endCxn id="40" idx="1"/>
              </p:cNvCxnSpPr>
              <p:nvPr/>
            </p:nvCxnSpPr>
            <p:spPr>
              <a:xfrm flipV="1">
                <a:off x="4114811" y="5921347"/>
                <a:ext cx="361465" cy="2"/>
              </a:xfrm>
              <a:prstGeom prst="straightConnector1">
                <a:avLst/>
              </a:pr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4442F76-0DCC-694C-8FC3-4AB43F9978E9}"/>
                  </a:ext>
                </a:extLst>
              </p:cNvPr>
              <p:cNvSpPr/>
              <p:nvPr/>
            </p:nvSpPr>
            <p:spPr>
              <a:xfrm>
                <a:off x="4923219" y="5724046"/>
                <a:ext cx="1346500" cy="241592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250487"/>
                  <a:gd name="connsiteX1" fmla="*/ 82985 w 82985"/>
                  <a:gd name="connsiteY1" fmla="*/ 250487 h 250487"/>
                  <a:gd name="connsiteX0" fmla="*/ 0 w 73505"/>
                  <a:gd name="connsiteY0" fmla="*/ 235246 h 249649"/>
                  <a:gd name="connsiteX1" fmla="*/ 73505 w 73505"/>
                  <a:gd name="connsiteY1" fmla="*/ 3445 h 249649"/>
                  <a:gd name="connsiteX0" fmla="*/ 0 w 73505"/>
                  <a:gd name="connsiteY0" fmla="*/ 235982 h 236960"/>
                  <a:gd name="connsiteX1" fmla="*/ 73505 w 73505"/>
                  <a:gd name="connsiteY1" fmla="*/ 4181 h 236960"/>
                  <a:gd name="connsiteX0" fmla="*/ 0 w 73505"/>
                  <a:gd name="connsiteY0" fmla="*/ 231801 h 233064"/>
                  <a:gd name="connsiteX1" fmla="*/ 73505 w 73505"/>
                  <a:gd name="connsiteY1" fmla="*/ 0 h 233064"/>
                  <a:gd name="connsiteX0" fmla="*/ 0 w 72320"/>
                  <a:gd name="connsiteY0" fmla="*/ 126574 h 128834"/>
                  <a:gd name="connsiteX1" fmla="*/ 72320 w 72320"/>
                  <a:gd name="connsiteY1" fmla="*/ 0 h 128834"/>
                  <a:gd name="connsiteX0" fmla="*/ 0 w 72320"/>
                  <a:gd name="connsiteY0" fmla="*/ 126574 h 128697"/>
                  <a:gd name="connsiteX1" fmla="*/ 72320 w 72320"/>
                  <a:gd name="connsiteY1" fmla="*/ 0 h 128697"/>
                  <a:gd name="connsiteX0" fmla="*/ 0 w 70740"/>
                  <a:gd name="connsiteY0" fmla="*/ 152881 h 154672"/>
                  <a:gd name="connsiteX1" fmla="*/ 70740 w 70740"/>
                  <a:gd name="connsiteY1" fmla="*/ 0 h 154672"/>
                  <a:gd name="connsiteX0" fmla="*/ 0 w 70740"/>
                  <a:gd name="connsiteY0" fmla="*/ 152881 h 152914"/>
                  <a:gd name="connsiteX1" fmla="*/ 70740 w 70740"/>
                  <a:gd name="connsiteY1" fmla="*/ 0 h 152914"/>
                  <a:gd name="connsiteX0" fmla="*/ 0 w 70740"/>
                  <a:gd name="connsiteY0" fmla="*/ 152881 h 152925"/>
                  <a:gd name="connsiteX1" fmla="*/ 70740 w 70740"/>
                  <a:gd name="connsiteY1" fmla="*/ 0 h 152925"/>
                  <a:gd name="connsiteX0" fmla="*/ 0 w 71947"/>
                  <a:gd name="connsiteY0" fmla="*/ 150202 h 150247"/>
                  <a:gd name="connsiteX1" fmla="*/ 71947 w 71947"/>
                  <a:gd name="connsiteY1" fmla="*/ 0 h 150247"/>
                  <a:gd name="connsiteX0" fmla="*/ 0 w 71947"/>
                  <a:gd name="connsiteY0" fmla="*/ 150202 h 150232"/>
                  <a:gd name="connsiteX1" fmla="*/ 71947 w 71947"/>
                  <a:gd name="connsiteY1" fmla="*/ 0 h 150232"/>
                  <a:gd name="connsiteX0" fmla="*/ 0 w 76775"/>
                  <a:gd name="connsiteY0" fmla="*/ 152881 h 152910"/>
                  <a:gd name="connsiteX1" fmla="*/ 76775 w 76775"/>
                  <a:gd name="connsiteY1" fmla="*/ 0 h 15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775" h="152910">
                    <a:moveTo>
                      <a:pt x="0" y="152881"/>
                    </a:moveTo>
                    <a:cubicBezTo>
                      <a:pt x="44757" y="155361"/>
                      <a:pt x="46468" y="3172"/>
                      <a:pt x="76775" y="0"/>
                    </a:cubicBezTo>
                  </a:path>
                </a:pathLst>
              </a:custGeom>
              <a:ln w="25400" cap="rnd">
                <a:solidFill>
                  <a:schemeClr val="accent4">
                    <a:shade val="50000"/>
                  </a:schemeClr>
                </a:solidFill>
                <a:prstDash val="sysDot"/>
                <a:round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4">
                      <a:lumMod val="75000"/>
                    </a:schemeClr>
                  </a:solidFill>
                  <a:latin typeface="LM Roman 10" pitchFamily="2" charset="77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A6019F1-F29A-0746-B25D-9DA6C05EBD6D}"/>
                  </a:ext>
                </a:extLst>
              </p:cNvPr>
              <p:cNvSpPr/>
              <p:nvPr/>
            </p:nvSpPr>
            <p:spPr>
              <a:xfrm>
                <a:off x="4763907" y="4960423"/>
                <a:ext cx="1505431" cy="779416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250487"/>
                  <a:gd name="connsiteX1" fmla="*/ 82985 w 82985"/>
                  <a:gd name="connsiteY1" fmla="*/ 250487 h 250487"/>
                  <a:gd name="connsiteX0" fmla="*/ 0 w 73505"/>
                  <a:gd name="connsiteY0" fmla="*/ 235246 h 249649"/>
                  <a:gd name="connsiteX1" fmla="*/ 73505 w 73505"/>
                  <a:gd name="connsiteY1" fmla="*/ 3445 h 249649"/>
                  <a:gd name="connsiteX0" fmla="*/ 0 w 73505"/>
                  <a:gd name="connsiteY0" fmla="*/ 235982 h 236960"/>
                  <a:gd name="connsiteX1" fmla="*/ 73505 w 73505"/>
                  <a:gd name="connsiteY1" fmla="*/ 4181 h 236960"/>
                  <a:gd name="connsiteX0" fmla="*/ 0 w 73505"/>
                  <a:gd name="connsiteY0" fmla="*/ 231801 h 233064"/>
                  <a:gd name="connsiteX1" fmla="*/ 73505 w 73505"/>
                  <a:gd name="connsiteY1" fmla="*/ 0 h 233064"/>
                  <a:gd name="connsiteX0" fmla="*/ 0 w 73505"/>
                  <a:gd name="connsiteY0" fmla="*/ 231801 h 233020"/>
                  <a:gd name="connsiteX1" fmla="*/ 73505 w 73505"/>
                  <a:gd name="connsiteY1" fmla="*/ 0 h 233020"/>
                  <a:gd name="connsiteX0" fmla="*/ 0 w 73505"/>
                  <a:gd name="connsiteY0" fmla="*/ 126574 h 128697"/>
                  <a:gd name="connsiteX1" fmla="*/ 73505 w 73505"/>
                  <a:gd name="connsiteY1" fmla="*/ 0 h 128697"/>
                  <a:gd name="connsiteX0" fmla="*/ 0 w 73505"/>
                  <a:gd name="connsiteY0" fmla="*/ 126574 h 128521"/>
                  <a:gd name="connsiteX1" fmla="*/ 73505 w 73505"/>
                  <a:gd name="connsiteY1" fmla="*/ 0 h 128521"/>
                  <a:gd name="connsiteX0" fmla="*/ 0 w 85354"/>
                  <a:gd name="connsiteY0" fmla="*/ 0 h 421543"/>
                  <a:gd name="connsiteX1" fmla="*/ 85354 w 85354"/>
                  <a:gd name="connsiteY1" fmla="*/ 421481 h 421543"/>
                  <a:gd name="connsiteX0" fmla="*/ 0 w 85354"/>
                  <a:gd name="connsiteY0" fmla="*/ 0 h 421668"/>
                  <a:gd name="connsiteX1" fmla="*/ 85354 w 85354"/>
                  <a:gd name="connsiteY1" fmla="*/ 421481 h 421668"/>
                  <a:gd name="connsiteX0" fmla="*/ 0 w 85354"/>
                  <a:gd name="connsiteY0" fmla="*/ 0 h 476303"/>
                  <a:gd name="connsiteX1" fmla="*/ 28423 w 85354"/>
                  <a:gd name="connsiteY1" fmla="*/ 459709 h 476303"/>
                  <a:gd name="connsiteX2" fmla="*/ 85354 w 85354"/>
                  <a:gd name="connsiteY2" fmla="*/ 421481 h 476303"/>
                  <a:gd name="connsiteX0" fmla="*/ 0 w 85354"/>
                  <a:gd name="connsiteY0" fmla="*/ 0 h 476303"/>
                  <a:gd name="connsiteX1" fmla="*/ 28423 w 85354"/>
                  <a:gd name="connsiteY1" fmla="*/ 459709 h 476303"/>
                  <a:gd name="connsiteX2" fmla="*/ 85354 w 85354"/>
                  <a:gd name="connsiteY2" fmla="*/ 421481 h 476303"/>
                  <a:gd name="connsiteX0" fmla="*/ 0 w 85354"/>
                  <a:gd name="connsiteY0" fmla="*/ 0 h 467618"/>
                  <a:gd name="connsiteX1" fmla="*/ 28423 w 85354"/>
                  <a:gd name="connsiteY1" fmla="*/ 459709 h 467618"/>
                  <a:gd name="connsiteX2" fmla="*/ 85354 w 85354"/>
                  <a:gd name="connsiteY2" fmla="*/ 421481 h 467618"/>
                  <a:gd name="connsiteX0" fmla="*/ 0 w 85354"/>
                  <a:gd name="connsiteY0" fmla="*/ 0 h 504525"/>
                  <a:gd name="connsiteX1" fmla="*/ 41852 w 85354"/>
                  <a:gd name="connsiteY1" fmla="*/ 499169 h 504525"/>
                  <a:gd name="connsiteX2" fmla="*/ 85354 w 85354"/>
                  <a:gd name="connsiteY2" fmla="*/ 421481 h 504525"/>
                  <a:gd name="connsiteX0" fmla="*/ 0 w 85354"/>
                  <a:gd name="connsiteY0" fmla="*/ 0 h 503299"/>
                  <a:gd name="connsiteX1" fmla="*/ 41852 w 85354"/>
                  <a:gd name="connsiteY1" fmla="*/ 499169 h 503299"/>
                  <a:gd name="connsiteX2" fmla="*/ 85354 w 85354"/>
                  <a:gd name="connsiteY2" fmla="*/ 421481 h 503299"/>
                  <a:gd name="connsiteX0" fmla="*/ 0 w 85354"/>
                  <a:gd name="connsiteY0" fmla="*/ 0 h 490682"/>
                  <a:gd name="connsiteX1" fmla="*/ 38297 w 85354"/>
                  <a:gd name="connsiteY1" fmla="*/ 486016 h 490682"/>
                  <a:gd name="connsiteX2" fmla="*/ 85354 w 85354"/>
                  <a:gd name="connsiteY2" fmla="*/ 421481 h 490682"/>
                  <a:gd name="connsiteX0" fmla="*/ 0 w 85354"/>
                  <a:gd name="connsiteY0" fmla="*/ 0 h 487366"/>
                  <a:gd name="connsiteX1" fmla="*/ 38297 w 85354"/>
                  <a:gd name="connsiteY1" fmla="*/ 486016 h 487366"/>
                  <a:gd name="connsiteX2" fmla="*/ 85354 w 85354"/>
                  <a:gd name="connsiteY2" fmla="*/ 421481 h 487366"/>
                  <a:gd name="connsiteX0" fmla="*/ 0 w 85354"/>
                  <a:gd name="connsiteY0" fmla="*/ 0 h 487366"/>
                  <a:gd name="connsiteX1" fmla="*/ 38297 w 85354"/>
                  <a:gd name="connsiteY1" fmla="*/ 486016 h 487366"/>
                  <a:gd name="connsiteX2" fmla="*/ 85354 w 85354"/>
                  <a:gd name="connsiteY2" fmla="*/ 421481 h 487366"/>
                  <a:gd name="connsiteX0" fmla="*/ 0 w 85837"/>
                  <a:gd name="connsiteY0" fmla="*/ 0 h 507404"/>
                  <a:gd name="connsiteX1" fmla="*/ 38297 w 85837"/>
                  <a:gd name="connsiteY1" fmla="*/ 486016 h 507404"/>
                  <a:gd name="connsiteX2" fmla="*/ 85837 w 85837"/>
                  <a:gd name="connsiteY2" fmla="*/ 424161 h 507404"/>
                  <a:gd name="connsiteX0" fmla="*/ 0 w 85837"/>
                  <a:gd name="connsiteY0" fmla="*/ 0 h 505054"/>
                  <a:gd name="connsiteX1" fmla="*/ 31538 w 85837"/>
                  <a:gd name="connsiteY1" fmla="*/ 483337 h 505054"/>
                  <a:gd name="connsiteX2" fmla="*/ 85837 w 85837"/>
                  <a:gd name="connsiteY2" fmla="*/ 424161 h 505054"/>
                  <a:gd name="connsiteX0" fmla="*/ 0 w 85837"/>
                  <a:gd name="connsiteY0" fmla="*/ 0 h 494684"/>
                  <a:gd name="connsiteX1" fmla="*/ 31538 w 85837"/>
                  <a:gd name="connsiteY1" fmla="*/ 483337 h 494684"/>
                  <a:gd name="connsiteX2" fmla="*/ 85837 w 85837"/>
                  <a:gd name="connsiteY2" fmla="*/ 424161 h 494684"/>
                  <a:gd name="connsiteX0" fmla="*/ 0 w 85837"/>
                  <a:gd name="connsiteY0" fmla="*/ 0 h 493312"/>
                  <a:gd name="connsiteX1" fmla="*/ 31538 w 85837"/>
                  <a:gd name="connsiteY1" fmla="*/ 483337 h 493312"/>
                  <a:gd name="connsiteX2" fmla="*/ 85837 w 85837"/>
                  <a:gd name="connsiteY2" fmla="*/ 424161 h 493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837" h="493312">
                    <a:moveTo>
                      <a:pt x="0" y="0"/>
                    </a:moveTo>
                    <a:cubicBezTo>
                      <a:pt x="1050" y="220574"/>
                      <a:pt x="14818" y="439438"/>
                      <a:pt x="31538" y="483337"/>
                    </a:cubicBezTo>
                    <a:cubicBezTo>
                      <a:pt x="48258" y="527236"/>
                      <a:pt x="66151" y="411256"/>
                      <a:pt x="85837" y="424161"/>
                    </a:cubicBezTo>
                  </a:path>
                </a:pathLst>
              </a:custGeom>
              <a:ln w="25400" cap="rnd">
                <a:solidFill>
                  <a:schemeClr val="accent4">
                    <a:shade val="50000"/>
                  </a:schemeClr>
                </a:solidFill>
                <a:prstDash val="sysDot"/>
                <a:round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accent4">
                      <a:lumMod val="75000"/>
                    </a:schemeClr>
                  </a:solidFill>
                  <a:latin typeface="LM Roman 10" pitchFamily="2" charset="7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ounded Rectangle 39">
                    <a:extLst>
                      <a:ext uri="{FF2B5EF4-FFF2-40B4-BE49-F238E27FC236}">
                        <a16:creationId xmlns:a16="http://schemas.microsoft.com/office/drawing/2014/main" id="{5E17A392-DE36-5246-8131-43ABA0828FCE}"/>
                      </a:ext>
                    </a:extLst>
                  </p:cNvPr>
                  <p:cNvSpPr/>
                  <p:nvPr/>
                </p:nvSpPr>
                <p:spPr>
                  <a:xfrm>
                    <a:off x="4476276" y="5669347"/>
                    <a:ext cx="504000" cy="50400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fr-FR" b="1" dirty="0">
                              <a:latin typeface="LM Roman 10" pitchFamily="2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fr-FR" b="1" dirty="0">
                              <a:latin typeface="LM Roman 10" pitchFamily="2" charset="77"/>
                            </a:rPr>
                            <m:t>̂</m:t>
                          </m:r>
                          <m:r>
                            <m:rPr>
                              <m:nor/>
                            </m:rPr>
                            <a:rPr lang="en-US" b="1" i="1" baseline="-25000" dirty="0" smtClean="0">
                              <a:latin typeface="LM Roman 10" pitchFamily="2" charset="77"/>
                            </a:rPr>
                            <m:t>u</m:t>
                          </m:r>
                        </m:oMath>
                      </m:oMathPara>
                    </a14:m>
                    <a:endParaRPr lang="en-US" b="1" baseline="-25000" dirty="0">
                      <a:latin typeface="LM Roman 10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0" name="Rounded Rectangle 39">
                    <a:extLst>
                      <a:ext uri="{FF2B5EF4-FFF2-40B4-BE49-F238E27FC236}">
                        <a16:creationId xmlns:a16="http://schemas.microsoft.com/office/drawing/2014/main" id="{A983D4E9-07D9-A246-A67E-0111914A81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6276" y="5669347"/>
                    <a:ext cx="504000" cy="504000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ounded Rectangle 40">
                    <a:extLst>
                      <a:ext uri="{FF2B5EF4-FFF2-40B4-BE49-F238E27FC236}">
                        <a16:creationId xmlns:a16="http://schemas.microsoft.com/office/drawing/2014/main" id="{681567FB-A71B-7849-9C6E-8FBCF53FBF02}"/>
                      </a:ext>
                    </a:extLst>
                  </p:cNvPr>
                  <p:cNvSpPr/>
                  <p:nvPr/>
                </p:nvSpPr>
                <p:spPr>
                  <a:xfrm>
                    <a:off x="4490011" y="4459254"/>
                    <a:ext cx="504000" cy="50400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fr-FR" b="1" dirty="0">
                              <a:latin typeface="LM Roman 10" pitchFamily="2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fr-FR" b="1" dirty="0">
                              <a:latin typeface="LM Roman 10" pitchFamily="2" charset="77"/>
                            </a:rPr>
                            <m:t>̂</m:t>
                          </m:r>
                          <m:r>
                            <m:rPr>
                              <m:nor/>
                            </m:rPr>
                            <a:rPr lang="fr-FR" b="1" i="1" baseline="-25000" dirty="0">
                              <a:latin typeface="LM Roman 10" pitchFamily="2" charset="77"/>
                            </a:rPr>
                            <m:t>c</m:t>
                          </m:r>
                        </m:oMath>
                      </m:oMathPara>
                    </a14:m>
                    <a:endParaRPr lang="en-US" b="1" baseline="-25000" dirty="0">
                      <a:latin typeface="LM Roman 10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1" name="Rounded Rectangle 40">
                    <a:extLst>
                      <a:ext uri="{FF2B5EF4-FFF2-40B4-BE49-F238E27FC236}">
                        <a16:creationId xmlns:a16="http://schemas.microsoft.com/office/drawing/2014/main" id="{56BB0A6D-9EBB-F54A-B13E-2B0C45AA1F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0011" y="4459254"/>
                    <a:ext cx="504000" cy="50400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21531127-E467-8A41-8A18-68D014B73690}"/>
                </a:ext>
              </a:extLst>
            </p:cNvPr>
            <p:cNvSpPr/>
            <p:nvPr/>
          </p:nvSpPr>
          <p:spPr>
            <a:xfrm>
              <a:off x="7812310" y="4890536"/>
              <a:ext cx="1061501" cy="1154868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ea typeface="Palatino" pitchFamily="2" charset="77"/>
                </a:rPr>
                <a:t>Unlabeled</a:t>
              </a:r>
              <a:endParaRPr lang="en-US" sz="1500" dirty="0">
                <a:ea typeface="Latin Modern Math" panose="02000503000000000000" pitchFamily="2" charset="77"/>
              </a:endParaRPr>
            </a:p>
          </p:txBody>
        </p:sp>
        <p:sp>
          <p:nvSpPr>
            <p:cNvPr id="45" name="Can 44">
              <a:extLst>
                <a:ext uri="{FF2B5EF4-FFF2-40B4-BE49-F238E27FC236}">
                  <a16:creationId xmlns:a16="http://schemas.microsoft.com/office/drawing/2014/main" id="{6BF33127-D2EE-B948-B7DD-54739D141267}"/>
                </a:ext>
              </a:extLst>
            </p:cNvPr>
            <p:cNvSpPr/>
            <p:nvPr/>
          </p:nvSpPr>
          <p:spPr>
            <a:xfrm>
              <a:off x="7812310" y="4635621"/>
              <a:ext cx="1061501" cy="542279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108000" bIns="0" rtlCol="0" anchor="ctr"/>
            <a:lstStyle/>
            <a:p>
              <a:pPr algn="ctr"/>
              <a:r>
                <a:rPr lang="en-US" sz="1500" dirty="0">
                  <a:ea typeface="Latin Modern Math" panose="02000503000000000000" pitchFamily="2" charset="77"/>
                </a:rPr>
                <a:t>Labeled</a:t>
              </a: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555CCC4-92C1-CA4B-BC6A-8ED963E3E495}"/>
                </a:ext>
              </a:extLst>
            </p:cNvPr>
            <p:cNvSpPr/>
            <p:nvPr/>
          </p:nvSpPr>
          <p:spPr>
            <a:xfrm flipH="1" flipV="1">
              <a:off x="6586252" y="4134862"/>
              <a:ext cx="1226055" cy="779872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6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9BD54E-BDFE-7740-B09C-146F1100BEA9}"/>
                </a:ext>
              </a:extLst>
            </p:cNvPr>
            <p:cNvSpPr/>
            <p:nvPr/>
          </p:nvSpPr>
          <p:spPr>
            <a:xfrm flipH="1" flipV="1">
              <a:off x="6586247" y="4784384"/>
              <a:ext cx="1026791" cy="569815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rgbClr val="98AD8B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2DEC830-B833-9549-8474-C0F9C4CDEDAC}"/>
                </a:ext>
              </a:extLst>
            </p:cNvPr>
            <p:cNvSpPr/>
            <p:nvPr/>
          </p:nvSpPr>
          <p:spPr>
            <a:xfrm flipH="1">
              <a:off x="6785520" y="5354199"/>
              <a:ext cx="822995" cy="269408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rgbClr val="98AD8B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8B4C705-3979-C141-909E-EC5FA48CA0B1}"/>
                </a:ext>
              </a:extLst>
            </p:cNvPr>
            <p:cNvSpPr/>
            <p:nvPr/>
          </p:nvSpPr>
          <p:spPr>
            <a:xfrm flipH="1">
              <a:off x="6586246" y="5354199"/>
              <a:ext cx="1012629" cy="1149429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rgbClr val="98AD8B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834282F-6D12-D84E-BA78-FB18040B95F8}"/>
                    </a:ext>
                  </a:extLst>
                </p:cNvPr>
                <p:cNvSpPr txBox="1"/>
                <p:nvPr/>
              </p:nvSpPr>
              <p:spPr>
                <a:xfrm>
                  <a:off x="7516337" y="4651986"/>
                  <a:ext cx="418128" cy="14104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834282F-6D12-D84E-BA78-FB18040B9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6337" y="4651986"/>
                  <a:ext cx="418128" cy="1410451"/>
                </a:xfrm>
                <a:prstGeom prst="rect">
                  <a:avLst/>
                </a:prstGeom>
                <a:blipFill>
                  <a:blip r:embed="rId18"/>
                  <a:stretch>
                    <a:fillRect t="-6250" b="-26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8D0F0E23-3104-654A-8BF7-394568DAE554}"/>
                </a:ext>
              </a:extLst>
            </p:cNvPr>
            <p:cNvSpPr/>
            <p:nvPr/>
          </p:nvSpPr>
          <p:spPr>
            <a:xfrm>
              <a:off x="7812307" y="1654258"/>
              <a:ext cx="1061501" cy="1409783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ea typeface="Palatino" pitchFamily="2" charset="77"/>
                </a:rPr>
                <a:t>Original dataset</a:t>
              </a:r>
              <a:endParaRPr lang="en-US" sz="1500" dirty="0">
                <a:ea typeface="Latin Modern Math" panose="02000503000000000000" pitchFamily="2" charset="77"/>
              </a:endParaRP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97B36237-B780-E345-99AC-AF7516007C91}"/>
                </a:ext>
              </a:extLst>
            </p:cNvPr>
            <p:cNvSpPr/>
            <p:nvPr/>
          </p:nvSpPr>
          <p:spPr>
            <a:xfrm rot="5400000">
              <a:off x="8072378" y="3568561"/>
              <a:ext cx="541357" cy="408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FE937CD-9B6A-0B45-BF43-316917F4DB42}"/>
                </a:ext>
              </a:extLst>
            </p:cNvPr>
            <p:cNvSpPr txBox="1"/>
            <p:nvPr/>
          </p:nvSpPr>
          <p:spPr>
            <a:xfrm>
              <a:off x="7754593" y="4331484"/>
              <a:ext cx="11769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SSL dataset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3468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39509">
        <p:fade/>
      </p:transition>
    </mc:Choice>
    <mc:Fallback xmlns="">
      <p:transition advTm="39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99D1-07FD-8C46-827B-0C2CD499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r>
              <a:rPr lang="en-US" sz="2100" dirty="0"/>
              <a:t> – Ablation study, quantitative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673E2-8F8A-5549-A048-77B40165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22</a:t>
            </a:fld>
            <a:endParaRPr lang="fr-FR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8B4F62FB-67EF-CB4B-966A-942EB2263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147947"/>
              </p:ext>
            </p:extLst>
          </p:nvPr>
        </p:nvGraphicFramePr>
        <p:xfrm>
          <a:off x="598143" y="1741057"/>
          <a:ext cx="4591050" cy="4587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089">
                  <a:extLst>
                    <a:ext uri="{9D8B030D-6E8A-4147-A177-3AD203B41FA5}">
                      <a16:colId xmlns:a16="http://schemas.microsoft.com/office/drawing/2014/main" val="1807966403"/>
                    </a:ext>
                  </a:extLst>
                </a:gridCol>
                <a:gridCol w="441444">
                  <a:extLst>
                    <a:ext uri="{9D8B030D-6E8A-4147-A177-3AD203B41FA5}">
                      <a16:colId xmlns:a16="http://schemas.microsoft.com/office/drawing/2014/main" val="291112100"/>
                    </a:ext>
                  </a:extLst>
                </a:gridCol>
                <a:gridCol w="441444">
                  <a:extLst>
                    <a:ext uri="{9D8B030D-6E8A-4147-A177-3AD203B41FA5}">
                      <a16:colId xmlns:a16="http://schemas.microsoft.com/office/drawing/2014/main" val="2726679824"/>
                    </a:ext>
                  </a:extLst>
                </a:gridCol>
                <a:gridCol w="441444">
                  <a:extLst>
                    <a:ext uri="{9D8B030D-6E8A-4147-A177-3AD203B41FA5}">
                      <a16:colId xmlns:a16="http://schemas.microsoft.com/office/drawing/2014/main" val="2466822186"/>
                    </a:ext>
                  </a:extLst>
                </a:gridCol>
                <a:gridCol w="690507">
                  <a:extLst>
                    <a:ext uri="{9D8B030D-6E8A-4147-A177-3AD203B41FA5}">
                      <a16:colId xmlns:a16="http://schemas.microsoft.com/office/drawing/2014/main" val="4005848547"/>
                    </a:ext>
                  </a:extLst>
                </a:gridCol>
                <a:gridCol w="689942">
                  <a:extLst>
                    <a:ext uri="{9D8B030D-6E8A-4147-A177-3AD203B41FA5}">
                      <a16:colId xmlns:a16="http://schemas.microsoft.com/office/drawing/2014/main" val="3531638394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1735436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971464303"/>
                    </a:ext>
                  </a:extLst>
                </a:gridCol>
              </a:tblGrid>
              <a:tr h="1289637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vert="vert27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vert="vert27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vert="vert27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vert="vert27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vert="vert27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vert="vert27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vert="vert27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vert="vert27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7953703"/>
                  </a:ext>
                </a:extLst>
              </a:tr>
              <a:tr h="41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effectLst/>
                        </a:rPr>
                        <a:t>✓</a:t>
                      </a:r>
                      <a:endParaRPr lang="fr-FR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effectLst/>
                        </a:rPr>
                        <a:t>71.5</a:t>
                      </a:r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7551365"/>
                  </a:ext>
                </a:extLst>
              </a:tr>
              <a:tr h="41226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✓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9433000"/>
                  </a:ext>
                </a:extLst>
              </a:tr>
              <a:tr h="41226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✓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72.4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67.8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2881650"/>
                  </a:ext>
                </a:extLst>
              </a:tr>
              <a:tr h="41226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74.0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8311256"/>
                  </a:ext>
                </a:extLst>
              </a:tr>
              <a:tr h="41226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✓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✓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75.2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0600162"/>
                  </a:ext>
                </a:extLst>
              </a:tr>
              <a:tr h="41226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77.7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71.5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297233"/>
                  </a:ext>
                </a:extLst>
              </a:tr>
              <a:tr h="41226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80.8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72.2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458859"/>
                  </a:ext>
                </a:extLst>
              </a:tr>
              <a:tr h="412261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✓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✓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81.6</a:t>
                      </a:r>
                      <a:endParaRPr 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74.1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77766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EF37747-F543-8E49-821E-13969C214FE7}"/>
              </a:ext>
            </a:extLst>
          </p:cNvPr>
          <p:cNvSpPr txBox="1"/>
          <p:nvPr/>
        </p:nvSpPr>
        <p:spPr>
          <a:xfrm rot="16200000">
            <a:off x="-249409" y="4234372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HybridNet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w/o stability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254F61-45C3-DB4F-9123-F4F9B9E492DF}"/>
              </a:ext>
            </a:extLst>
          </p:cNvPr>
          <p:cNvSpPr txBox="1"/>
          <p:nvPr/>
        </p:nvSpPr>
        <p:spPr>
          <a:xfrm rot="16200000">
            <a:off x="-138001" y="3211044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Classif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baselines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7C9BDD-A759-FE40-AC54-D551F0D4C6EF}"/>
              </a:ext>
            </a:extLst>
          </p:cNvPr>
          <p:cNvSpPr txBox="1"/>
          <p:nvPr/>
        </p:nvSpPr>
        <p:spPr>
          <a:xfrm rot="16200000">
            <a:off x="-203723" y="5453336"/>
            <a:ext cx="1029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HybridNet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w/ stability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6A04A3-2907-F64F-889C-9CD4148234DB}"/>
              </a:ext>
            </a:extLst>
          </p:cNvPr>
          <p:cNvSpPr txBox="1"/>
          <p:nvPr/>
        </p:nvSpPr>
        <p:spPr>
          <a:xfrm rot="19200000">
            <a:off x="2212880" y="2085916"/>
            <a:ext cx="2102512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balancing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28EAF8-F247-7B42-93EB-EFE0B180456E}"/>
              </a:ext>
            </a:extLst>
          </p:cNvPr>
          <p:cNvSpPr txBox="1"/>
          <p:nvPr/>
        </p:nvSpPr>
        <p:spPr>
          <a:xfrm rot="19176164">
            <a:off x="410474" y="2168952"/>
            <a:ext cx="183199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Classif</a:t>
            </a:r>
            <a:r>
              <a:rPr lang="en-US" dirty="0"/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1C30F5-4700-E94B-802B-0C72EA10AC63}"/>
              </a:ext>
            </a:extLst>
          </p:cNvPr>
          <p:cNvSpPr txBox="1"/>
          <p:nvPr/>
        </p:nvSpPr>
        <p:spPr>
          <a:xfrm rot="19176164">
            <a:off x="878790" y="2168953"/>
            <a:ext cx="183199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Stability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3349A2-2444-7A41-B672-AF8D34411E1C}"/>
              </a:ext>
            </a:extLst>
          </p:cNvPr>
          <p:cNvSpPr txBox="1"/>
          <p:nvPr/>
        </p:nvSpPr>
        <p:spPr>
          <a:xfrm rot="19176164">
            <a:off x="1792563" y="2168952"/>
            <a:ext cx="183199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Rec. </a:t>
            </a:r>
            <a:r>
              <a:rPr lang="en-US" dirty="0" err="1"/>
              <a:t>intermed</a:t>
            </a:r>
            <a:r>
              <a:rPr lang="en-US" dirty="0"/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2B0DC8-A977-C940-9B22-2ABE9FE5B0ED}"/>
              </a:ext>
            </a:extLst>
          </p:cNvPr>
          <p:cNvSpPr txBox="1"/>
          <p:nvPr/>
        </p:nvSpPr>
        <p:spPr>
          <a:xfrm rot="19176164">
            <a:off x="1301386" y="2168953"/>
            <a:ext cx="183199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F092B8-6B43-1E48-88B9-6868157E5351}"/>
              </a:ext>
            </a:extLst>
          </p:cNvPr>
          <p:cNvSpPr txBox="1"/>
          <p:nvPr/>
        </p:nvSpPr>
        <p:spPr>
          <a:xfrm rot="19200000">
            <a:off x="2914318" y="2089076"/>
            <a:ext cx="2102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CIFAR-10</a:t>
            </a:r>
            <a:endParaRPr lang="en-US" sz="1400" dirty="0"/>
          </a:p>
          <a:p>
            <a:r>
              <a:rPr lang="en-US" sz="1400" dirty="0"/>
              <a:t>      2k labels / 50k </a:t>
            </a:r>
            <a:r>
              <a:rPr lang="en-US" sz="1400" dirty="0" err="1"/>
              <a:t>imgs</a:t>
            </a:r>
            <a:endParaRPr 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4D94A1-2374-A047-A336-A520E8B6D943}"/>
              </a:ext>
            </a:extLst>
          </p:cNvPr>
          <p:cNvSpPr txBox="1"/>
          <p:nvPr/>
        </p:nvSpPr>
        <p:spPr>
          <a:xfrm rot="19200000">
            <a:off x="3789244" y="2082925"/>
            <a:ext cx="2102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STL-10</a:t>
            </a:r>
            <a:endParaRPr lang="en-US" sz="1400" dirty="0"/>
          </a:p>
          <a:p>
            <a:r>
              <a:rPr lang="en-US" sz="1400" dirty="0"/>
              <a:t>      1k labels / 100k </a:t>
            </a:r>
            <a:r>
              <a:rPr lang="en-US" sz="1400" dirty="0" err="1"/>
              <a:t>imgs</a:t>
            </a:r>
            <a:endParaRPr lang="en-US" sz="14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DF4DB89-CF76-734F-B415-88BA950547CB}"/>
              </a:ext>
            </a:extLst>
          </p:cNvPr>
          <p:cNvGrpSpPr/>
          <p:nvPr/>
        </p:nvGrpSpPr>
        <p:grpSpPr>
          <a:xfrm>
            <a:off x="4583431" y="3095632"/>
            <a:ext cx="4519414" cy="2372810"/>
            <a:chOff x="1349433" y="1095186"/>
            <a:chExt cx="6684224" cy="3395387"/>
          </a:xfrm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848D86E-168E-A843-A83E-C8DC71189D07}"/>
                </a:ext>
              </a:extLst>
            </p:cNvPr>
            <p:cNvSpPr/>
            <p:nvPr/>
          </p:nvSpPr>
          <p:spPr>
            <a:xfrm>
              <a:off x="5119416" y="1466307"/>
              <a:ext cx="1670093" cy="786905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LM Roman 10" pitchFamily="2" charset="77"/>
              </a:endParaRPr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382D7F8D-319F-4347-B62D-C5398DB941ED}"/>
                </a:ext>
              </a:extLst>
            </p:cNvPr>
            <p:cNvSpPr/>
            <p:nvPr/>
          </p:nvSpPr>
          <p:spPr>
            <a:xfrm rot="5400000">
              <a:off x="2278337" y="2050807"/>
              <a:ext cx="894519" cy="874800"/>
            </a:xfrm>
            <a:prstGeom prst="trapezoid">
              <a:avLst>
                <a:gd name="adj" fmla="val 1967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lIns="72000" rIns="0" rtlCol="0" anchor="ctr"/>
            <a:lstStyle/>
            <a:p>
              <a:pPr algn="ctr"/>
              <a:r>
                <a:rPr lang="en-US" sz="1600" i="1" dirty="0" err="1">
                  <a:solidFill>
                    <a:srgbClr val="582808"/>
                  </a:solidFill>
                  <a:latin typeface="LM Roman 10" pitchFamily="2" charset="77"/>
                </a:rPr>
                <a:t>E</a:t>
              </a:r>
              <a:r>
                <a:rPr lang="en-US" sz="1600" i="1" baseline="-25000" dirty="0" err="1">
                  <a:solidFill>
                    <a:srgbClr val="582808"/>
                  </a:solidFill>
                  <a:latin typeface="LM Roman 10" pitchFamily="2" charset="77"/>
                </a:rPr>
                <a:t>c</a:t>
              </a:r>
              <a:endParaRPr lang="en-US" sz="1600" i="1" baseline="-25000" dirty="0">
                <a:solidFill>
                  <a:srgbClr val="582808"/>
                </a:solidFill>
                <a:latin typeface="LM Roman 10" pitchFamily="2" charset="77"/>
              </a:endParaRPr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8A2B9675-932E-2948-9EBE-12E1BEC970DC}"/>
                </a:ext>
              </a:extLst>
            </p:cNvPr>
            <p:cNvSpPr/>
            <p:nvPr/>
          </p:nvSpPr>
          <p:spPr>
            <a:xfrm rot="5400000">
              <a:off x="2278337" y="3267764"/>
              <a:ext cx="894519" cy="874800"/>
            </a:xfrm>
            <a:prstGeom prst="trapezoid">
              <a:avLst>
                <a:gd name="adj" fmla="val 1967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lIns="72000" rIns="0" rtlCol="0" anchor="ctr"/>
            <a:lstStyle/>
            <a:p>
              <a:pPr algn="ctr"/>
              <a:r>
                <a:rPr lang="en-US" sz="1600" i="1" dirty="0" err="1">
                  <a:solidFill>
                    <a:srgbClr val="582808"/>
                  </a:solidFill>
                  <a:latin typeface="LM Roman 10" pitchFamily="2" charset="77"/>
                </a:rPr>
                <a:t>E</a:t>
              </a:r>
              <a:r>
                <a:rPr lang="en-US" sz="1600" i="1" baseline="-25000" dirty="0" err="1">
                  <a:solidFill>
                    <a:srgbClr val="582808"/>
                  </a:solidFill>
                  <a:latin typeface="LM Roman 10" pitchFamily="2" charset="77"/>
                </a:rPr>
                <a:t>u</a:t>
              </a:r>
              <a:endParaRPr lang="en-US" sz="1600" i="1" baseline="-25000" dirty="0">
                <a:solidFill>
                  <a:srgbClr val="582808"/>
                </a:solidFill>
                <a:latin typeface="LM Roman 10" pitchFamily="2" charset="77"/>
              </a:endParaRPr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D47A7571-20F6-174F-A813-A74FC9174858}"/>
                </a:ext>
              </a:extLst>
            </p:cNvPr>
            <p:cNvSpPr/>
            <p:nvPr/>
          </p:nvSpPr>
          <p:spPr>
            <a:xfrm rot="16200000">
              <a:off x="3550450" y="2055821"/>
              <a:ext cx="896400" cy="874303"/>
            </a:xfrm>
            <a:prstGeom prst="trapezoid">
              <a:avLst>
                <a:gd name="adj" fmla="val 1967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lIns="72000" rIns="0" rtlCol="0" anchor="ctr"/>
            <a:lstStyle/>
            <a:p>
              <a:pPr algn="ctr"/>
              <a:r>
                <a:rPr lang="en-US" sz="1600" i="1" dirty="0">
                  <a:solidFill>
                    <a:srgbClr val="582808"/>
                  </a:solidFill>
                  <a:latin typeface="LM Roman 10" pitchFamily="2" charset="77"/>
                </a:rPr>
                <a:t>D</a:t>
              </a:r>
              <a:r>
                <a:rPr lang="en-US" sz="1600" i="1" baseline="-25000" dirty="0">
                  <a:solidFill>
                    <a:srgbClr val="582808"/>
                  </a:solidFill>
                  <a:latin typeface="LM Roman 10" pitchFamily="2" charset="77"/>
                </a:rPr>
                <a:t>c</a:t>
              </a: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A07146DA-4A45-2B40-8133-9B4171CB9FEB}"/>
                </a:ext>
              </a:extLst>
            </p:cNvPr>
            <p:cNvSpPr/>
            <p:nvPr/>
          </p:nvSpPr>
          <p:spPr>
            <a:xfrm>
              <a:off x="3225801" y="2199122"/>
              <a:ext cx="270743" cy="591895"/>
            </a:xfrm>
            <a:prstGeom prst="roundRect">
              <a:avLst/>
            </a:prstGeom>
            <a:solidFill>
              <a:srgbClr val="68B1F4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err="1">
                  <a:solidFill>
                    <a:srgbClr val="13314D"/>
                  </a:solidFill>
                  <a:latin typeface="LM Roman 10" pitchFamily="2" charset="77"/>
                </a:rPr>
                <a:t>h</a:t>
              </a:r>
              <a:r>
                <a:rPr lang="en-US" sz="1200" i="1" baseline="-25000" dirty="0" err="1">
                  <a:solidFill>
                    <a:srgbClr val="13314D"/>
                  </a:solidFill>
                  <a:latin typeface="LM Roman 10" pitchFamily="2" charset="77"/>
                </a:rPr>
                <a:t>c</a:t>
              </a:r>
              <a:endParaRPr lang="en-US" sz="1200" i="1" baseline="-25000" dirty="0">
                <a:solidFill>
                  <a:srgbClr val="13314D"/>
                </a:solidFill>
                <a:latin typeface="LM Roman 10" pitchFamily="2" charset="77"/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2AC0B769-292C-4440-8502-C78EF623087D}"/>
                </a:ext>
              </a:extLst>
            </p:cNvPr>
            <p:cNvSpPr/>
            <p:nvPr/>
          </p:nvSpPr>
          <p:spPr>
            <a:xfrm>
              <a:off x="3225801" y="3410372"/>
              <a:ext cx="270743" cy="591895"/>
            </a:xfrm>
            <a:prstGeom prst="roundRect">
              <a:avLst/>
            </a:prstGeom>
            <a:solidFill>
              <a:srgbClr val="68B1F4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 err="1">
                  <a:solidFill>
                    <a:srgbClr val="13314D"/>
                  </a:solidFill>
                  <a:latin typeface="LM Roman 10" pitchFamily="2" charset="77"/>
                </a:rPr>
                <a:t>h</a:t>
              </a:r>
              <a:r>
                <a:rPr lang="en-US" sz="1200" i="1" baseline="-25000" dirty="0" err="1">
                  <a:solidFill>
                    <a:srgbClr val="13314D"/>
                  </a:solidFill>
                  <a:latin typeface="LM Roman 10" pitchFamily="2" charset="77"/>
                </a:rPr>
                <a:t>u</a:t>
              </a:r>
              <a:endParaRPr lang="en-US" sz="1200" i="1" baseline="-25000" dirty="0">
                <a:solidFill>
                  <a:srgbClr val="13314D"/>
                </a:solidFill>
                <a:latin typeface="LM Roman 10" pitchFamily="2" charset="77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5914179-D37F-B744-A57E-9E33C4A0FBB3}"/>
                </a:ext>
              </a:extLst>
            </p:cNvPr>
            <p:cNvCxnSpPr>
              <a:cxnSpLocks/>
              <a:stCxn id="80" idx="2"/>
              <a:endCxn id="112" idx="1"/>
            </p:cNvCxnSpPr>
            <p:nvPr/>
          </p:nvCxnSpPr>
          <p:spPr>
            <a:xfrm>
              <a:off x="4435802" y="2492973"/>
              <a:ext cx="375199" cy="2097"/>
            </a:xfrm>
            <a:prstGeom prst="straightConnector1">
              <a:avLst/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11288D5-17F6-2B41-9FCC-3198A93E7327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>
              <a:off x="4463166" y="1454758"/>
              <a:ext cx="347835" cy="6305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CC9D2B42-27CA-DD41-8FEB-966193E7696F}"/>
                    </a:ext>
                  </a:extLst>
                </p:cNvPr>
                <p:cNvSpPr/>
                <p:nvPr/>
              </p:nvSpPr>
              <p:spPr>
                <a:xfrm>
                  <a:off x="3778779" y="1189026"/>
                  <a:ext cx="683615" cy="531463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0" i="1" dirty="0" smtClean="0">
                            <a:solidFill>
                              <a:srgbClr val="582808"/>
                            </a:solidFill>
                            <a:latin typeface="LM Roman 10" pitchFamily="2" charset="77"/>
                          </a:rPr>
                          <m:t>C</m:t>
                        </m:r>
                      </m:oMath>
                    </m:oMathPara>
                  </a14:m>
                  <a:endParaRPr lang="en-US" sz="1200" dirty="0">
                    <a:solidFill>
                      <a:srgbClr val="582808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93B2A72-5006-FC4D-BA1C-3E9801F8F4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779" y="1189026"/>
                  <a:ext cx="683615" cy="5314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Curved Connector 85">
              <a:extLst>
                <a:ext uri="{FF2B5EF4-FFF2-40B4-BE49-F238E27FC236}">
                  <a16:creationId xmlns:a16="http://schemas.microsoft.com/office/drawing/2014/main" id="{3C266B2A-1BF5-8947-9B76-0139010A8F29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>
              <a:off x="1853433" y="3096687"/>
              <a:ext cx="434764" cy="608478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06C3545-62EE-9744-9D38-1336DBC89B68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1853433" y="2488208"/>
              <a:ext cx="434764" cy="608479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0F4D4338-EB74-BB42-9DB8-7A1ADE9793B2}"/>
                    </a:ext>
                  </a:extLst>
                </p:cNvPr>
                <p:cNvSpPr/>
                <p:nvPr/>
              </p:nvSpPr>
              <p:spPr>
                <a:xfrm>
                  <a:off x="1349433" y="2844687"/>
                  <a:ext cx="504000" cy="50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1200" b="1" dirty="0">
                            <a:latin typeface="LM Roman 10" pitchFamily="2" charset="77"/>
                          </a:rPr>
                          <m:t>x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6B162D2E-465A-EA4F-89E1-53A5FF5435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433" y="2844687"/>
                  <a:ext cx="504000" cy="5040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CE16F9FE-CF7E-9441-89F7-828E18844656}"/>
                    </a:ext>
                  </a:extLst>
                </p:cNvPr>
                <p:cNvSpPr/>
                <p:nvPr/>
              </p:nvSpPr>
              <p:spPr>
                <a:xfrm>
                  <a:off x="5683019" y="2844687"/>
                  <a:ext cx="504000" cy="50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1200" b="1" dirty="0">
                            <a:latin typeface="LM Roman 10" pitchFamily="2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fr-FR" sz="1200" b="1" dirty="0">
                            <a:latin typeface="LM Roman 10" pitchFamily="2" charset="77"/>
                          </a:rPr>
                          <m:t>̂</m:t>
                        </m:r>
                      </m:oMath>
                    </m:oMathPara>
                  </a14:m>
                  <a:endParaRPr lang="en-US" sz="1200" baseline="-25000" dirty="0"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BFCBB75B-77DB-6E4E-8E74-F779A95CBB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019" y="2844687"/>
                  <a:ext cx="504000" cy="5040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FEABF6C9-2559-A34E-89DC-3F3604C039A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97794" y="1618137"/>
              <a:ext cx="744364" cy="417606"/>
            </a:xfrm>
            <a:prstGeom prst="curvedConnector2">
              <a:avLst/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48CBA912-D0E7-3B41-9527-35E89284FA42}"/>
                    </a:ext>
                  </a:extLst>
                </p:cNvPr>
                <p:cNvSpPr/>
                <p:nvPr/>
              </p:nvSpPr>
              <p:spPr>
                <a:xfrm>
                  <a:off x="6789510" y="1264258"/>
                  <a:ext cx="1044877" cy="404098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72000" tIns="0" rIns="0" bIns="4320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5641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m:rPr>
                          <m:nor/>
                        </m:rPr>
                        <a:rPr lang="en-US" sz="1400" b="0" baseline="-25000" dirty="0" smtClean="0">
                          <a:solidFill>
                            <a:srgbClr val="564100"/>
                          </a:solidFill>
                          <a:latin typeface="LM Roman 10" pitchFamily="2" charset="77"/>
                        </a:rPr>
                        <m:t>cls</m:t>
                      </m:r>
                    </m:oMath>
                  </a14:m>
                  <a:r>
                    <a:rPr lang="en-US" sz="1400" dirty="0">
                      <a:solidFill>
                        <a:srgbClr val="5641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23731F00-BF6B-5E45-ACF0-C031E8BB33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510" y="1264258"/>
                  <a:ext cx="1044877" cy="404098"/>
                </a:xfrm>
                <a:prstGeom prst="roundRect">
                  <a:avLst/>
                </a:prstGeom>
                <a:blipFill>
                  <a:blip r:embed="rId6"/>
                  <a:stretch>
                    <a:fillRect t="-125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E9FAB7F6-7F74-6D44-8AD3-80234F7E37E8}"/>
                    </a:ext>
                  </a:extLst>
                </p:cNvPr>
                <p:cNvSpPr/>
                <p:nvPr/>
              </p:nvSpPr>
              <p:spPr>
                <a:xfrm>
                  <a:off x="6789510" y="2027802"/>
                  <a:ext cx="1044877" cy="404098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72000" tIns="0" rIns="0" bIns="4320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5641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m:rPr>
                          <m:nor/>
                        </m:rPr>
                        <a:rPr lang="en-US" sz="1400" b="0" baseline="-25000" dirty="0" smtClean="0">
                          <a:solidFill>
                            <a:srgbClr val="564100"/>
                          </a:solidFill>
                          <a:latin typeface="LM Roman 10" pitchFamily="2" charset="77"/>
                        </a:rPr>
                        <m:t>stability</m:t>
                      </m:r>
                    </m:oMath>
                  </a14:m>
                  <a:r>
                    <a:rPr lang="en-US" sz="1400" dirty="0">
                      <a:solidFill>
                        <a:srgbClr val="5641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9EF649A-F402-E14F-B697-7ABDB091D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510" y="2027802"/>
                  <a:ext cx="1044877" cy="404098"/>
                </a:xfrm>
                <a:prstGeom prst="roundRect">
                  <a:avLst/>
                </a:prstGeom>
                <a:blipFill>
                  <a:blip r:embed="rId7"/>
                  <a:stretch>
                    <a:fillRect t="-12000" r="-12281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ounded Rectangle 92">
                  <a:extLst>
                    <a:ext uri="{FF2B5EF4-FFF2-40B4-BE49-F238E27FC236}">
                      <a16:creationId xmlns:a16="http://schemas.microsoft.com/office/drawing/2014/main" id="{32658992-C63F-3E42-A2E5-B946B9BD9A8B}"/>
                    </a:ext>
                  </a:extLst>
                </p:cNvPr>
                <p:cNvSpPr/>
                <p:nvPr/>
              </p:nvSpPr>
              <p:spPr>
                <a:xfrm>
                  <a:off x="6597823" y="2855150"/>
                  <a:ext cx="1435834" cy="818302"/>
                </a:xfrm>
                <a:prstGeom prst="roundRect">
                  <a:avLst>
                    <a:gd name="adj" fmla="val 9814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72000" tIns="0" rIns="0" bIns="7200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rgbClr val="5641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</m:oMath>
                  </a14:m>
                  <a:r>
                    <a:rPr lang="en-US" sz="1400" baseline="-25000" dirty="0">
                      <a:solidFill>
                        <a:srgbClr val="564100"/>
                      </a:solidFill>
                      <a:latin typeface="LM Roman 10" pitchFamily="2" charset="77"/>
                    </a:rPr>
                    <a:t>rec</a:t>
                  </a:r>
                  <a:endParaRPr lang="en-US" sz="1400" dirty="0">
                    <a:solidFill>
                      <a:srgbClr val="564100"/>
                    </a:solidFill>
                    <a:latin typeface="LM Roman 10" pitchFamily="2" charset="77"/>
                  </a:endParaRPr>
                </a:p>
                <a:p>
                  <a:pPr algn="ctr"/>
                  <a:endParaRPr lang="en-US" sz="100" dirty="0">
                    <a:solidFill>
                      <a:srgbClr val="564100"/>
                    </a:solidFill>
                    <a:latin typeface="LM Roman 10" pitchFamily="2" charset="77"/>
                  </a:endParaRPr>
                </a:p>
                <a:p>
                  <a:pPr algn="ctr"/>
                  <a:r>
                    <a:rPr lang="en-US" sz="1050" dirty="0">
                      <a:solidFill>
                        <a:srgbClr val="564100"/>
                      </a:solidFill>
                      <a:latin typeface="LM Roman 10" pitchFamily="2" charset="77"/>
                    </a:rPr>
                    <a:t>+ branch</a:t>
                  </a:r>
                  <a:r>
                    <a:rPr lang="en-US" sz="1050" dirty="0">
                      <a:solidFill>
                        <a:schemeClr val="accent4"/>
                      </a:solidFill>
                      <a:latin typeface="LM Roman 10" pitchFamily="2" charset="77"/>
                    </a:rPr>
                    <a:t> +</a:t>
                  </a:r>
                  <a:r>
                    <a:rPr lang="en-US" sz="1050" dirty="0">
                      <a:solidFill>
                        <a:srgbClr val="564100"/>
                      </a:solidFill>
                      <a:latin typeface="LM Roman 10" pitchFamily="2" charset="77"/>
                    </a:rPr>
                    <a:t> complement.</a:t>
                  </a:r>
                </a:p>
              </p:txBody>
            </p:sp>
          </mc:Choice>
          <mc:Fallback xmlns=""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E8ECB590-7483-724A-BD79-216244EBF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823" y="2855150"/>
                  <a:ext cx="1435834" cy="818302"/>
                </a:xfrm>
                <a:prstGeom prst="roundRect">
                  <a:avLst>
                    <a:gd name="adj" fmla="val 9814"/>
                  </a:avLst>
                </a:prstGeom>
                <a:blipFill>
                  <a:blip r:embed="rId8"/>
                  <a:stretch>
                    <a:fillRect r="-1266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24A01E6-CE4A-A04F-AFC0-D48A53F36457}"/>
                </a:ext>
              </a:extLst>
            </p:cNvPr>
            <p:cNvCxnSpPr>
              <a:cxnSpLocks/>
              <a:stCxn id="106" idx="3"/>
              <a:endCxn id="91" idx="1"/>
            </p:cNvCxnSpPr>
            <p:nvPr/>
          </p:nvCxnSpPr>
          <p:spPr>
            <a:xfrm>
              <a:off x="5125463" y="1461063"/>
              <a:ext cx="1664047" cy="5244"/>
            </a:xfrm>
            <a:prstGeom prst="straightConnector1">
              <a:avLst/>
            </a:pr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Curved Connector 41">
              <a:extLst>
                <a:ext uri="{FF2B5EF4-FFF2-40B4-BE49-F238E27FC236}">
                  <a16:creationId xmlns:a16="http://schemas.microsoft.com/office/drawing/2014/main" id="{8660EF8D-68B2-ED47-8DBC-C82BE23B8531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6187019" y="3096687"/>
              <a:ext cx="410804" cy="0"/>
            </a:xfrm>
            <a:prstGeom prst="straightConnector1">
              <a:avLst/>
            </a:pr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ounded Rectangle 95">
                  <a:extLst>
                    <a:ext uri="{FF2B5EF4-FFF2-40B4-BE49-F238E27FC236}">
                      <a16:creationId xmlns:a16="http://schemas.microsoft.com/office/drawing/2014/main" id="{651A46C2-F849-BE48-8BA5-C89E6015899C}"/>
                    </a:ext>
                  </a:extLst>
                </p:cNvPr>
                <p:cNvSpPr/>
                <p:nvPr/>
              </p:nvSpPr>
              <p:spPr>
                <a:xfrm>
                  <a:off x="6789510" y="4086475"/>
                  <a:ext cx="1044877" cy="404098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72000" tIns="0" rIns="0" bIns="10800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200" smtClean="0">
                          <a:solidFill>
                            <a:srgbClr val="5641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m:rPr>
                          <m:nor/>
                        </m:rPr>
                        <a:rPr lang="en-US" sz="1200" baseline="-25000" dirty="0">
                          <a:solidFill>
                            <a:srgbClr val="564100"/>
                          </a:solidFill>
                          <a:latin typeface="LM Roman 10" pitchFamily="2" charset="77"/>
                        </a:rPr>
                        <m:t>rec</m:t>
                      </m:r>
                      <m:r>
                        <m:rPr>
                          <m:nor/>
                        </m:rPr>
                        <a:rPr lang="en-US" sz="1200" b="0" i="0" baseline="-25000" dirty="0" smtClean="0">
                          <a:solidFill>
                            <a:srgbClr val="564100"/>
                          </a:solidFill>
                          <a:latin typeface="LM Roman 10" pitchFamily="2" charset="77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200" b="0" i="0" baseline="-25000" dirty="0" smtClean="0">
                          <a:solidFill>
                            <a:srgbClr val="564100"/>
                          </a:solidFill>
                          <a:latin typeface="LM Roman 10" pitchFamily="2" charset="77"/>
                        </a:rPr>
                        <m:t>inter</m:t>
                      </m:r>
                    </m:oMath>
                  </a14:m>
                  <a:r>
                    <a:rPr lang="en-US" sz="2000" dirty="0">
                      <a:solidFill>
                        <a:srgbClr val="564100"/>
                      </a:solidFill>
                      <a:latin typeface="LM Roman 10" pitchFamily="2" charset="77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79685FB9-B47F-BC4C-B3A6-96B2528265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510" y="4086475"/>
                  <a:ext cx="1044877" cy="404098"/>
                </a:xfrm>
                <a:prstGeom prst="roundRect">
                  <a:avLst/>
                </a:prstGeom>
                <a:blipFill>
                  <a:blip r:embed="rId9"/>
                  <a:stretch>
                    <a:fillRect t="-52174" r="-22807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7C315D-6A6A-2640-A113-64BD36CF9262}"/>
                </a:ext>
              </a:extLst>
            </p:cNvPr>
            <p:cNvSpPr/>
            <p:nvPr/>
          </p:nvSpPr>
          <p:spPr>
            <a:xfrm>
              <a:off x="3916275" y="3015943"/>
              <a:ext cx="153555" cy="15355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9D7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" tIns="0" rIns="0" bIns="50400" rtlCol="0" anchor="ctr"/>
            <a:lstStyle/>
            <a:p>
              <a:pPr algn="ctr"/>
              <a:r>
                <a:rPr lang="en-US" sz="1200" b="1" dirty="0">
                  <a:latin typeface="LM Roman 10" pitchFamily="2" charset="77"/>
                </a:rPr>
                <a:t>-</a:t>
              </a:r>
            </a:p>
          </p:txBody>
        </p:sp>
        <p:cxnSp>
          <p:nvCxnSpPr>
            <p:cNvPr id="98" name="Curved Connector 97">
              <a:extLst>
                <a:ext uri="{FF2B5EF4-FFF2-40B4-BE49-F238E27FC236}">
                  <a16:creationId xmlns:a16="http://schemas.microsoft.com/office/drawing/2014/main" id="{25415AAA-7C71-114E-B075-A4B7B203E1C4}"/>
                </a:ext>
              </a:extLst>
            </p:cNvPr>
            <p:cNvCxnSpPr>
              <a:cxnSpLocks/>
              <a:stCxn id="78" idx="3"/>
              <a:endCxn id="97" idx="2"/>
            </p:cNvCxnSpPr>
            <p:nvPr/>
          </p:nvCxnSpPr>
          <p:spPr>
            <a:xfrm rot="16200000" flipH="1">
              <a:off x="3199273" y="2375719"/>
              <a:ext cx="243326" cy="1190678"/>
            </a:xfrm>
            <a:prstGeom prst="curvedConnector2">
              <a:avLst/>
            </a:pr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07EBF7AA-A0A3-F34A-9CCC-953D69E24CFD}"/>
                </a:ext>
              </a:extLst>
            </p:cNvPr>
            <p:cNvCxnSpPr>
              <a:cxnSpLocks/>
              <a:stCxn id="80" idx="1"/>
              <a:endCxn id="97" idx="0"/>
            </p:cNvCxnSpPr>
            <p:nvPr/>
          </p:nvCxnSpPr>
          <p:spPr>
            <a:xfrm rot="5400000">
              <a:off x="3915456" y="2932747"/>
              <a:ext cx="160793" cy="5598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BB5C606-7CB9-7A47-843B-D68157F7F4CD}"/>
                </a:ext>
              </a:extLst>
            </p:cNvPr>
            <p:cNvSpPr/>
            <p:nvPr/>
          </p:nvSpPr>
          <p:spPr>
            <a:xfrm>
              <a:off x="3912738" y="4258192"/>
              <a:ext cx="153555" cy="15355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9D7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" tIns="0" rIns="0" bIns="50400" rtlCol="0" anchor="ctr"/>
            <a:lstStyle/>
            <a:p>
              <a:pPr algn="ctr"/>
              <a:r>
                <a:rPr lang="en-US" sz="1200" b="1" dirty="0">
                  <a:latin typeface="LM Roman 10" pitchFamily="2" charset="77"/>
                </a:rPr>
                <a:t>-</a:t>
              </a:r>
            </a:p>
          </p:txBody>
        </p:sp>
        <p:cxnSp>
          <p:nvCxnSpPr>
            <p:cNvPr id="101" name="Curved Connector 100">
              <a:extLst>
                <a:ext uri="{FF2B5EF4-FFF2-40B4-BE49-F238E27FC236}">
                  <a16:creationId xmlns:a16="http://schemas.microsoft.com/office/drawing/2014/main" id="{EDC72DCB-C875-FB42-B831-FAB10C82CF9B}"/>
                </a:ext>
              </a:extLst>
            </p:cNvPr>
            <p:cNvCxnSpPr>
              <a:cxnSpLocks/>
              <a:stCxn id="79" idx="3"/>
              <a:endCxn id="100" idx="2"/>
            </p:cNvCxnSpPr>
            <p:nvPr/>
          </p:nvCxnSpPr>
          <p:spPr>
            <a:xfrm rot="16200000" flipH="1">
              <a:off x="3184858" y="3607090"/>
              <a:ext cx="268618" cy="1187141"/>
            </a:xfrm>
            <a:prstGeom prst="curvedConnector2">
              <a:avLst/>
            </a:pr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Curved Connector 101">
              <a:extLst>
                <a:ext uri="{FF2B5EF4-FFF2-40B4-BE49-F238E27FC236}">
                  <a16:creationId xmlns:a16="http://schemas.microsoft.com/office/drawing/2014/main" id="{92855C42-6D72-FA45-9A84-8DAA2F84B466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 rot="5400000">
              <a:off x="3896149" y="4161289"/>
              <a:ext cx="190270" cy="3536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Curved Connector 52">
              <a:extLst>
                <a:ext uri="{FF2B5EF4-FFF2-40B4-BE49-F238E27FC236}">
                  <a16:creationId xmlns:a16="http://schemas.microsoft.com/office/drawing/2014/main" id="{15E52A8C-9BDF-844E-955E-B03CB07BEDEA}"/>
                </a:ext>
              </a:extLst>
            </p:cNvPr>
            <p:cNvCxnSpPr>
              <a:cxnSpLocks/>
              <a:stCxn id="100" idx="6"/>
            </p:cNvCxnSpPr>
            <p:nvPr/>
          </p:nvCxnSpPr>
          <p:spPr>
            <a:xfrm>
              <a:off x="4066293" y="4334970"/>
              <a:ext cx="2723216" cy="0"/>
            </a:xfrm>
            <a:prstGeom prst="straightConnector1">
              <a:avLst/>
            </a:pr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D1F216F7-8660-F84F-86A9-E11F289A2657}"/>
                </a:ext>
              </a:extLst>
            </p:cNvPr>
            <p:cNvSpPr/>
            <p:nvPr/>
          </p:nvSpPr>
          <p:spPr>
            <a:xfrm flipV="1">
              <a:off x="4080182" y="3079982"/>
              <a:ext cx="2699781" cy="1141206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248401"/>
                <a:gd name="connsiteY0" fmla="*/ 752538 h 759002"/>
                <a:gd name="connsiteX1" fmla="*/ 248401 w 248401"/>
                <a:gd name="connsiteY1" fmla="*/ 1479 h 759002"/>
                <a:gd name="connsiteX0" fmla="*/ 0 w 428704"/>
                <a:gd name="connsiteY0" fmla="*/ 666565 h 673679"/>
                <a:gd name="connsiteX1" fmla="*/ 428704 w 428704"/>
                <a:gd name="connsiteY1" fmla="*/ 1633 h 673679"/>
                <a:gd name="connsiteX0" fmla="*/ 0 w 428704"/>
                <a:gd name="connsiteY0" fmla="*/ 670927 h 670927"/>
                <a:gd name="connsiteX1" fmla="*/ 428704 w 428704"/>
                <a:gd name="connsiteY1" fmla="*/ 5995 h 670927"/>
                <a:gd name="connsiteX0" fmla="*/ 0 w 428704"/>
                <a:gd name="connsiteY0" fmla="*/ 683850 h 683850"/>
                <a:gd name="connsiteX1" fmla="*/ 15522 w 428704"/>
                <a:gd name="connsiteY1" fmla="*/ 122418 h 683850"/>
                <a:gd name="connsiteX2" fmla="*/ 428704 w 428704"/>
                <a:gd name="connsiteY2" fmla="*/ 18918 h 683850"/>
                <a:gd name="connsiteX0" fmla="*/ 0 w 428704"/>
                <a:gd name="connsiteY0" fmla="*/ 683850 h 683850"/>
                <a:gd name="connsiteX1" fmla="*/ 15522 w 428704"/>
                <a:gd name="connsiteY1" fmla="*/ 122418 h 683850"/>
                <a:gd name="connsiteX2" fmla="*/ 428704 w 428704"/>
                <a:gd name="connsiteY2" fmla="*/ 18918 h 683850"/>
                <a:gd name="connsiteX0" fmla="*/ 315 w 429019"/>
                <a:gd name="connsiteY0" fmla="*/ 683850 h 683850"/>
                <a:gd name="connsiteX1" fmla="*/ 15837 w 429019"/>
                <a:gd name="connsiteY1" fmla="*/ 122418 h 683850"/>
                <a:gd name="connsiteX2" fmla="*/ 429019 w 429019"/>
                <a:gd name="connsiteY2" fmla="*/ 18918 h 683850"/>
                <a:gd name="connsiteX0" fmla="*/ 0 w 428704"/>
                <a:gd name="connsiteY0" fmla="*/ 683850 h 683850"/>
                <a:gd name="connsiteX1" fmla="*/ 15522 w 428704"/>
                <a:gd name="connsiteY1" fmla="*/ 122418 h 683850"/>
                <a:gd name="connsiteX2" fmla="*/ 428704 w 428704"/>
                <a:gd name="connsiteY2" fmla="*/ 18918 h 683850"/>
                <a:gd name="connsiteX0" fmla="*/ 16151 w 444855"/>
                <a:gd name="connsiteY0" fmla="*/ 682564 h 682564"/>
                <a:gd name="connsiteX1" fmla="*/ 31673 w 444855"/>
                <a:gd name="connsiteY1" fmla="*/ 121132 h 682564"/>
                <a:gd name="connsiteX2" fmla="*/ 444855 w 444855"/>
                <a:gd name="connsiteY2" fmla="*/ 17632 h 682564"/>
                <a:gd name="connsiteX0" fmla="*/ 0 w 428704"/>
                <a:gd name="connsiteY0" fmla="*/ 668411 h 668411"/>
                <a:gd name="connsiteX1" fmla="*/ 267815 w 428704"/>
                <a:gd name="connsiteY1" fmla="*/ 429871 h 668411"/>
                <a:gd name="connsiteX2" fmla="*/ 428704 w 428704"/>
                <a:gd name="connsiteY2" fmla="*/ 3479 h 668411"/>
                <a:gd name="connsiteX0" fmla="*/ 0 w 441319"/>
                <a:gd name="connsiteY0" fmla="*/ 621501 h 621501"/>
                <a:gd name="connsiteX1" fmla="*/ 280430 w 441319"/>
                <a:gd name="connsiteY1" fmla="*/ 429793 h 621501"/>
                <a:gd name="connsiteX2" fmla="*/ 441319 w 441319"/>
                <a:gd name="connsiteY2" fmla="*/ 3401 h 621501"/>
                <a:gd name="connsiteX0" fmla="*/ 0 w 441319"/>
                <a:gd name="connsiteY0" fmla="*/ 621501 h 621501"/>
                <a:gd name="connsiteX1" fmla="*/ 280430 w 441319"/>
                <a:gd name="connsiteY1" fmla="*/ 429793 h 621501"/>
                <a:gd name="connsiteX2" fmla="*/ 441319 w 441319"/>
                <a:gd name="connsiteY2" fmla="*/ 3401 h 621501"/>
                <a:gd name="connsiteX0" fmla="*/ 0 w 439173"/>
                <a:gd name="connsiteY0" fmla="*/ 602447 h 602447"/>
                <a:gd name="connsiteX1" fmla="*/ 280430 w 439173"/>
                <a:gd name="connsiteY1" fmla="*/ 410739 h 602447"/>
                <a:gd name="connsiteX2" fmla="*/ 439173 w 439173"/>
                <a:gd name="connsiteY2" fmla="*/ 3544 h 602447"/>
                <a:gd name="connsiteX0" fmla="*/ 0 w 439173"/>
                <a:gd name="connsiteY0" fmla="*/ 598903 h 598903"/>
                <a:gd name="connsiteX1" fmla="*/ 280430 w 439173"/>
                <a:gd name="connsiteY1" fmla="*/ 407195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253601 w 439173"/>
                <a:gd name="connsiteY1" fmla="*/ 381599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253601 w 439173"/>
                <a:gd name="connsiteY1" fmla="*/ 381599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253601 w 439173"/>
                <a:gd name="connsiteY1" fmla="*/ 381599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253601 w 439173"/>
                <a:gd name="connsiteY1" fmla="*/ 381599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253601 w 439173"/>
                <a:gd name="connsiteY1" fmla="*/ 381599 h 598903"/>
                <a:gd name="connsiteX2" fmla="*/ 439173 w 439173"/>
                <a:gd name="connsiteY2" fmla="*/ 0 h 598903"/>
                <a:gd name="connsiteX0" fmla="*/ 0 w 439173"/>
                <a:gd name="connsiteY0" fmla="*/ 623179 h 623179"/>
                <a:gd name="connsiteX1" fmla="*/ 36527 w 439173"/>
                <a:gd name="connsiteY1" fmla="*/ 115007 h 623179"/>
                <a:gd name="connsiteX2" fmla="*/ 439173 w 439173"/>
                <a:gd name="connsiteY2" fmla="*/ 24276 h 623179"/>
                <a:gd name="connsiteX0" fmla="*/ 0 w 439173"/>
                <a:gd name="connsiteY0" fmla="*/ 687715 h 687715"/>
                <a:gd name="connsiteX1" fmla="*/ 40185 w 439173"/>
                <a:gd name="connsiteY1" fmla="*/ 85011 h 687715"/>
                <a:gd name="connsiteX2" fmla="*/ 439173 w 439173"/>
                <a:gd name="connsiteY2" fmla="*/ 88812 h 687715"/>
                <a:gd name="connsiteX0" fmla="*/ 0 w 439173"/>
                <a:gd name="connsiteY0" fmla="*/ 602736 h 602736"/>
                <a:gd name="connsiteX1" fmla="*/ 40185 w 439173"/>
                <a:gd name="connsiteY1" fmla="*/ 32 h 602736"/>
                <a:gd name="connsiteX2" fmla="*/ 439173 w 439173"/>
                <a:gd name="connsiteY2" fmla="*/ 3833 h 602736"/>
                <a:gd name="connsiteX0" fmla="*/ 0 w 439173"/>
                <a:gd name="connsiteY0" fmla="*/ 598903 h 598903"/>
                <a:gd name="connsiteX1" fmla="*/ 62136 w 439173"/>
                <a:gd name="connsiteY1" fmla="*/ 10742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62136 w 439173"/>
                <a:gd name="connsiteY1" fmla="*/ 10742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62136 w 439173"/>
                <a:gd name="connsiteY1" fmla="*/ 10742 h 598903"/>
                <a:gd name="connsiteX2" fmla="*/ 439173 w 439173"/>
                <a:gd name="connsiteY2" fmla="*/ 0 h 598903"/>
                <a:gd name="connsiteX0" fmla="*/ 0 w 439173"/>
                <a:gd name="connsiteY0" fmla="*/ 598903 h 598975"/>
                <a:gd name="connsiteX1" fmla="*/ 62136 w 439173"/>
                <a:gd name="connsiteY1" fmla="*/ 10742 h 598975"/>
                <a:gd name="connsiteX2" fmla="*/ 439173 w 439173"/>
                <a:gd name="connsiteY2" fmla="*/ 0 h 598975"/>
                <a:gd name="connsiteX0" fmla="*/ 0 w 439173"/>
                <a:gd name="connsiteY0" fmla="*/ 598903 h 598975"/>
                <a:gd name="connsiteX1" fmla="*/ 62136 w 439173"/>
                <a:gd name="connsiteY1" fmla="*/ 10742 h 598975"/>
                <a:gd name="connsiteX2" fmla="*/ 439173 w 439173"/>
                <a:gd name="connsiteY2" fmla="*/ 0 h 598975"/>
                <a:gd name="connsiteX0" fmla="*/ 0 w 439173"/>
                <a:gd name="connsiteY0" fmla="*/ 598903 h 598974"/>
                <a:gd name="connsiteX1" fmla="*/ 55106 w 439173"/>
                <a:gd name="connsiteY1" fmla="*/ 2359 h 598974"/>
                <a:gd name="connsiteX2" fmla="*/ 439173 w 439173"/>
                <a:gd name="connsiteY2" fmla="*/ 0 h 598974"/>
                <a:gd name="connsiteX0" fmla="*/ 0 w 475286"/>
                <a:gd name="connsiteY0" fmla="*/ 598903 h 598974"/>
                <a:gd name="connsiteX1" fmla="*/ 55106 w 475286"/>
                <a:gd name="connsiteY1" fmla="*/ 2359 h 598974"/>
                <a:gd name="connsiteX2" fmla="*/ 475286 w 475286"/>
                <a:gd name="connsiteY2" fmla="*/ 0 h 59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286" h="598974">
                  <a:moveTo>
                    <a:pt x="0" y="598903"/>
                  </a:moveTo>
                  <a:cubicBezTo>
                    <a:pt x="65925" y="606499"/>
                    <a:pt x="-822" y="4589"/>
                    <a:pt x="55106" y="2359"/>
                  </a:cubicBezTo>
                  <a:cubicBezTo>
                    <a:pt x="111034" y="129"/>
                    <a:pt x="361501" y="235"/>
                    <a:pt x="475286" y="0"/>
                  </a:cubicBezTo>
                </a:path>
              </a:pathLst>
            </a:cu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LM Roman 10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rapezoid 104">
                  <a:extLst>
                    <a:ext uri="{FF2B5EF4-FFF2-40B4-BE49-F238E27FC236}">
                      <a16:creationId xmlns:a16="http://schemas.microsoft.com/office/drawing/2014/main" id="{DFC06971-61A2-6549-B1BA-2BE65FA41530}"/>
                    </a:ext>
                  </a:extLst>
                </p:cNvPr>
                <p:cNvSpPr/>
                <p:nvPr/>
              </p:nvSpPr>
              <p:spPr>
                <a:xfrm rot="16200000">
                  <a:off x="3551389" y="3268013"/>
                  <a:ext cx="894519" cy="874304"/>
                </a:xfrm>
                <a:prstGeom prst="trapezoid">
                  <a:avLst>
                    <a:gd name="adj" fmla="val 19678"/>
                  </a:avLst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vert"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i="1" dirty="0" smtClean="0">
                            <a:solidFill>
                              <a:srgbClr val="582808"/>
                            </a:solidFill>
                            <a:latin typeface="LM Roman 10" pitchFamily="2" charset="77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1600" i="1" baseline="-25000" dirty="0" smtClean="0">
                            <a:solidFill>
                              <a:srgbClr val="582808"/>
                            </a:solidFill>
                            <a:latin typeface="LM Roman 10" pitchFamily="2" charset="77"/>
                          </a:rPr>
                          <m:t>u</m:t>
                        </m:r>
                      </m:oMath>
                    </m:oMathPara>
                  </a14:m>
                  <a:endParaRPr lang="en-US" sz="1600" i="1" baseline="-25000" dirty="0">
                    <a:solidFill>
                      <a:srgbClr val="582808"/>
                    </a:solidFill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53" name="Trapezoid 52">
                  <a:extLst>
                    <a:ext uri="{FF2B5EF4-FFF2-40B4-BE49-F238E27FC236}">
                      <a16:creationId xmlns:a16="http://schemas.microsoft.com/office/drawing/2014/main" id="{FA27733C-E41B-7348-BF20-66CA80A78F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551389" y="3268013"/>
                  <a:ext cx="894519" cy="874304"/>
                </a:xfrm>
                <a:prstGeom prst="trapezoid">
                  <a:avLst>
                    <a:gd name="adj" fmla="val 19678"/>
                  </a:avLst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9F691698-6601-C84E-B1F9-018EEF82A756}"/>
                    </a:ext>
                  </a:extLst>
                </p:cNvPr>
                <p:cNvSpPr/>
                <p:nvPr/>
              </p:nvSpPr>
              <p:spPr>
                <a:xfrm>
                  <a:off x="4796933" y="1095186"/>
                  <a:ext cx="328530" cy="731754"/>
                </a:xfrm>
                <a:prstGeom prst="roundRect">
                  <a:avLst/>
                </a:prstGeom>
                <a:solidFill>
                  <a:srgbClr val="7ABD4D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1200" b="1" dirty="0" smtClean="0">
                            <a:solidFill>
                              <a:srgbClr val="334F1F"/>
                            </a:solidFill>
                            <a:latin typeface="LM Roman 10" pitchFamily="2" charset="77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fr-FR" sz="1200" b="1" dirty="0" smtClean="0">
                            <a:solidFill>
                              <a:srgbClr val="334F1F"/>
                            </a:solidFill>
                            <a:latin typeface="LM Roman 10" pitchFamily="2" charset="77"/>
                          </a:rPr>
                          <m:t>̂</m:t>
                        </m:r>
                      </m:oMath>
                    </m:oMathPara>
                  </a14:m>
                  <a:endParaRPr lang="en-US" sz="1200" dirty="0">
                    <a:solidFill>
                      <a:srgbClr val="334F1F"/>
                    </a:solidFill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9CD56BBC-0264-8A48-AF65-5971EBB95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933" y="1095186"/>
                  <a:ext cx="328530" cy="731754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058EC65-163E-094C-B471-B9A42D372DBB}"/>
                </a:ext>
              </a:extLst>
            </p:cNvPr>
            <p:cNvGrpSpPr/>
            <p:nvPr/>
          </p:nvGrpSpPr>
          <p:grpSpPr>
            <a:xfrm>
              <a:off x="5295209" y="2495071"/>
              <a:ext cx="387302" cy="1210093"/>
              <a:chOff x="5172493" y="1988765"/>
              <a:chExt cx="510018" cy="1974040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72A0082-4C33-B341-AF24-3675E1F02666}"/>
                  </a:ext>
                </a:extLst>
              </p:cNvPr>
              <p:cNvSpPr/>
              <p:nvPr/>
            </p:nvSpPr>
            <p:spPr>
              <a:xfrm>
                <a:off x="5172493" y="1988765"/>
                <a:ext cx="504265" cy="984364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61741" y="90168"/>
                      <a:pt x="27444" y="449253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LM Roman 10" pitchFamily="2" charset="77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B6FE4018-BEA5-E94C-8AD4-8A92B199D02A}"/>
                  </a:ext>
                </a:extLst>
              </p:cNvPr>
              <p:cNvSpPr/>
              <p:nvPr/>
            </p:nvSpPr>
            <p:spPr>
              <a:xfrm flipV="1">
                <a:off x="5178246" y="2973128"/>
                <a:ext cx="504265" cy="989677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61741" y="90168"/>
                      <a:pt x="27444" y="449253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LM Roman 10" pitchFamily="2" charset="77"/>
                </a:endParaRPr>
              </a:p>
            </p:txBody>
          </p: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45276A83-AE5C-BB42-8771-C38868188EB2}"/>
                </a:ext>
              </a:extLst>
            </p:cNvPr>
            <p:cNvCxnSpPr>
              <a:cxnSpLocks/>
              <a:stCxn id="105" idx="2"/>
              <a:endCxn id="111" idx="1"/>
            </p:cNvCxnSpPr>
            <p:nvPr/>
          </p:nvCxnSpPr>
          <p:spPr>
            <a:xfrm flipV="1">
              <a:off x="4435801" y="3705163"/>
              <a:ext cx="361465" cy="2"/>
            </a:xfrm>
            <a:prstGeom prst="straightConnector1">
              <a:avLst/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92CFB3E-CCEA-6C4A-900E-CE43675596EB}"/>
                </a:ext>
              </a:extLst>
            </p:cNvPr>
            <p:cNvSpPr/>
            <p:nvPr/>
          </p:nvSpPr>
          <p:spPr>
            <a:xfrm>
              <a:off x="5244209" y="3507862"/>
              <a:ext cx="1346500" cy="241592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250487"/>
                <a:gd name="connsiteX1" fmla="*/ 82985 w 82985"/>
                <a:gd name="connsiteY1" fmla="*/ 250487 h 250487"/>
                <a:gd name="connsiteX0" fmla="*/ 0 w 73505"/>
                <a:gd name="connsiteY0" fmla="*/ 235246 h 249649"/>
                <a:gd name="connsiteX1" fmla="*/ 73505 w 73505"/>
                <a:gd name="connsiteY1" fmla="*/ 3445 h 249649"/>
                <a:gd name="connsiteX0" fmla="*/ 0 w 73505"/>
                <a:gd name="connsiteY0" fmla="*/ 235982 h 236960"/>
                <a:gd name="connsiteX1" fmla="*/ 73505 w 73505"/>
                <a:gd name="connsiteY1" fmla="*/ 4181 h 236960"/>
                <a:gd name="connsiteX0" fmla="*/ 0 w 73505"/>
                <a:gd name="connsiteY0" fmla="*/ 231801 h 233064"/>
                <a:gd name="connsiteX1" fmla="*/ 73505 w 73505"/>
                <a:gd name="connsiteY1" fmla="*/ 0 h 233064"/>
                <a:gd name="connsiteX0" fmla="*/ 0 w 72320"/>
                <a:gd name="connsiteY0" fmla="*/ 126574 h 128834"/>
                <a:gd name="connsiteX1" fmla="*/ 72320 w 72320"/>
                <a:gd name="connsiteY1" fmla="*/ 0 h 128834"/>
                <a:gd name="connsiteX0" fmla="*/ 0 w 72320"/>
                <a:gd name="connsiteY0" fmla="*/ 126574 h 128697"/>
                <a:gd name="connsiteX1" fmla="*/ 72320 w 72320"/>
                <a:gd name="connsiteY1" fmla="*/ 0 h 128697"/>
                <a:gd name="connsiteX0" fmla="*/ 0 w 70740"/>
                <a:gd name="connsiteY0" fmla="*/ 152881 h 154672"/>
                <a:gd name="connsiteX1" fmla="*/ 70740 w 70740"/>
                <a:gd name="connsiteY1" fmla="*/ 0 h 154672"/>
                <a:gd name="connsiteX0" fmla="*/ 0 w 70740"/>
                <a:gd name="connsiteY0" fmla="*/ 152881 h 152914"/>
                <a:gd name="connsiteX1" fmla="*/ 70740 w 70740"/>
                <a:gd name="connsiteY1" fmla="*/ 0 h 152914"/>
                <a:gd name="connsiteX0" fmla="*/ 0 w 70740"/>
                <a:gd name="connsiteY0" fmla="*/ 152881 h 152925"/>
                <a:gd name="connsiteX1" fmla="*/ 70740 w 70740"/>
                <a:gd name="connsiteY1" fmla="*/ 0 h 152925"/>
                <a:gd name="connsiteX0" fmla="*/ 0 w 71947"/>
                <a:gd name="connsiteY0" fmla="*/ 150202 h 150247"/>
                <a:gd name="connsiteX1" fmla="*/ 71947 w 71947"/>
                <a:gd name="connsiteY1" fmla="*/ 0 h 150247"/>
                <a:gd name="connsiteX0" fmla="*/ 0 w 71947"/>
                <a:gd name="connsiteY0" fmla="*/ 150202 h 150232"/>
                <a:gd name="connsiteX1" fmla="*/ 71947 w 71947"/>
                <a:gd name="connsiteY1" fmla="*/ 0 h 150232"/>
                <a:gd name="connsiteX0" fmla="*/ 0 w 76775"/>
                <a:gd name="connsiteY0" fmla="*/ 152881 h 152910"/>
                <a:gd name="connsiteX1" fmla="*/ 76775 w 76775"/>
                <a:gd name="connsiteY1" fmla="*/ 0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775" h="152910">
                  <a:moveTo>
                    <a:pt x="0" y="152881"/>
                  </a:moveTo>
                  <a:cubicBezTo>
                    <a:pt x="44757" y="155361"/>
                    <a:pt x="46468" y="3172"/>
                    <a:pt x="76775" y="0"/>
                  </a:cubicBezTo>
                </a:path>
              </a:pathLst>
            </a:custGeom>
            <a:ln w="25400" cap="rnd">
              <a:solidFill>
                <a:schemeClr val="accent4">
                  <a:lumMod val="75000"/>
                </a:schemeClr>
              </a:solidFill>
              <a:prstDash val="sysDot"/>
              <a:round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LM Roman 10" pitchFamily="2" charset="77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80EC74A-F9C4-654B-B53E-A77BDDFDED87}"/>
                </a:ext>
              </a:extLst>
            </p:cNvPr>
            <p:cNvSpPr/>
            <p:nvPr/>
          </p:nvSpPr>
          <p:spPr>
            <a:xfrm>
              <a:off x="5084897" y="2744239"/>
              <a:ext cx="1505431" cy="779416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250487"/>
                <a:gd name="connsiteX1" fmla="*/ 82985 w 82985"/>
                <a:gd name="connsiteY1" fmla="*/ 250487 h 250487"/>
                <a:gd name="connsiteX0" fmla="*/ 0 w 73505"/>
                <a:gd name="connsiteY0" fmla="*/ 235246 h 249649"/>
                <a:gd name="connsiteX1" fmla="*/ 73505 w 73505"/>
                <a:gd name="connsiteY1" fmla="*/ 3445 h 249649"/>
                <a:gd name="connsiteX0" fmla="*/ 0 w 73505"/>
                <a:gd name="connsiteY0" fmla="*/ 235982 h 236960"/>
                <a:gd name="connsiteX1" fmla="*/ 73505 w 73505"/>
                <a:gd name="connsiteY1" fmla="*/ 4181 h 236960"/>
                <a:gd name="connsiteX0" fmla="*/ 0 w 73505"/>
                <a:gd name="connsiteY0" fmla="*/ 231801 h 233064"/>
                <a:gd name="connsiteX1" fmla="*/ 73505 w 73505"/>
                <a:gd name="connsiteY1" fmla="*/ 0 h 233064"/>
                <a:gd name="connsiteX0" fmla="*/ 0 w 73505"/>
                <a:gd name="connsiteY0" fmla="*/ 231801 h 233020"/>
                <a:gd name="connsiteX1" fmla="*/ 73505 w 73505"/>
                <a:gd name="connsiteY1" fmla="*/ 0 h 233020"/>
                <a:gd name="connsiteX0" fmla="*/ 0 w 73505"/>
                <a:gd name="connsiteY0" fmla="*/ 126574 h 128697"/>
                <a:gd name="connsiteX1" fmla="*/ 73505 w 73505"/>
                <a:gd name="connsiteY1" fmla="*/ 0 h 128697"/>
                <a:gd name="connsiteX0" fmla="*/ 0 w 73505"/>
                <a:gd name="connsiteY0" fmla="*/ 126574 h 128521"/>
                <a:gd name="connsiteX1" fmla="*/ 73505 w 73505"/>
                <a:gd name="connsiteY1" fmla="*/ 0 h 128521"/>
                <a:gd name="connsiteX0" fmla="*/ 0 w 85354"/>
                <a:gd name="connsiteY0" fmla="*/ 0 h 421543"/>
                <a:gd name="connsiteX1" fmla="*/ 85354 w 85354"/>
                <a:gd name="connsiteY1" fmla="*/ 421481 h 421543"/>
                <a:gd name="connsiteX0" fmla="*/ 0 w 85354"/>
                <a:gd name="connsiteY0" fmla="*/ 0 h 421668"/>
                <a:gd name="connsiteX1" fmla="*/ 85354 w 85354"/>
                <a:gd name="connsiteY1" fmla="*/ 421481 h 421668"/>
                <a:gd name="connsiteX0" fmla="*/ 0 w 85354"/>
                <a:gd name="connsiteY0" fmla="*/ 0 h 476303"/>
                <a:gd name="connsiteX1" fmla="*/ 28423 w 85354"/>
                <a:gd name="connsiteY1" fmla="*/ 459709 h 476303"/>
                <a:gd name="connsiteX2" fmla="*/ 85354 w 85354"/>
                <a:gd name="connsiteY2" fmla="*/ 421481 h 476303"/>
                <a:gd name="connsiteX0" fmla="*/ 0 w 85354"/>
                <a:gd name="connsiteY0" fmla="*/ 0 h 476303"/>
                <a:gd name="connsiteX1" fmla="*/ 28423 w 85354"/>
                <a:gd name="connsiteY1" fmla="*/ 459709 h 476303"/>
                <a:gd name="connsiteX2" fmla="*/ 85354 w 85354"/>
                <a:gd name="connsiteY2" fmla="*/ 421481 h 476303"/>
                <a:gd name="connsiteX0" fmla="*/ 0 w 85354"/>
                <a:gd name="connsiteY0" fmla="*/ 0 h 467618"/>
                <a:gd name="connsiteX1" fmla="*/ 28423 w 85354"/>
                <a:gd name="connsiteY1" fmla="*/ 459709 h 467618"/>
                <a:gd name="connsiteX2" fmla="*/ 85354 w 85354"/>
                <a:gd name="connsiteY2" fmla="*/ 421481 h 467618"/>
                <a:gd name="connsiteX0" fmla="*/ 0 w 85354"/>
                <a:gd name="connsiteY0" fmla="*/ 0 h 504525"/>
                <a:gd name="connsiteX1" fmla="*/ 41852 w 85354"/>
                <a:gd name="connsiteY1" fmla="*/ 499169 h 504525"/>
                <a:gd name="connsiteX2" fmla="*/ 85354 w 85354"/>
                <a:gd name="connsiteY2" fmla="*/ 421481 h 504525"/>
                <a:gd name="connsiteX0" fmla="*/ 0 w 85354"/>
                <a:gd name="connsiteY0" fmla="*/ 0 h 503299"/>
                <a:gd name="connsiteX1" fmla="*/ 41852 w 85354"/>
                <a:gd name="connsiteY1" fmla="*/ 499169 h 503299"/>
                <a:gd name="connsiteX2" fmla="*/ 85354 w 85354"/>
                <a:gd name="connsiteY2" fmla="*/ 421481 h 503299"/>
                <a:gd name="connsiteX0" fmla="*/ 0 w 85354"/>
                <a:gd name="connsiteY0" fmla="*/ 0 h 490682"/>
                <a:gd name="connsiteX1" fmla="*/ 38297 w 85354"/>
                <a:gd name="connsiteY1" fmla="*/ 486016 h 490682"/>
                <a:gd name="connsiteX2" fmla="*/ 85354 w 85354"/>
                <a:gd name="connsiteY2" fmla="*/ 421481 h 490682"/>
                <a:gd name="connsiteX0" fmla="*/ 0 w 85354"/>
                <a:gd name="connsiteY0" fmla="*/ 0 h 487366"/>
                <a:gd name="connsiteX1" fmla="*/ 38297 w 85354"/>
                <a:gd name="connsiteY1" fmla="*/ 486016 h 487366"/>
                <a:gd name="connsiteX2" fmla="*/ 85354 w 85354"/>
                <a:gd name="connsiteY2" fmla="*/ 421481 h 487366"/>
                <a:gd name="connsiteX0" fmla="*/ 0 w 85354"/>
                <a:gd name="connsiteY0" fmla="*/ 0 h 487366"/>
                <a:gd name="connsiteX1" fmla="*/ 38297 w 85354"/>
                <a:gd name="connsiteY1" fmla="*/ 486016 h 487366"/>
                <a:gd name="connsiteX2" fmla="*/ 85354 w 85354"/>
                <a:gd name="connsiteY2" fmla="*/ 421481 h 487366"/>
                <a:gd name="connsiteX0" fmla="*/ 0 w 85837"/>
                <a:gd name="connsiteY0" fmla="*/ 0 h 507404"/>
                <a:gd name="connsiteX1" fmla="*/ 38297 w 85837"/>
                <a:gd name="connsiteY1" fmla="*/ 486016 h 507404"/>
                <a:gd name="connsiteX2" fmla="*/ 85837 w 85837"/>
                <a:gd name="connsiteY2" fmla="*/ 424161 h 507404"/>
                <a:gd name="connsiteX0" fmla="*/ 0 w 85837"/>
                <a:gd name="connsiteY0" fmla="*/ 0 h 505054"/>
                <a:gd name="connsiteX1" fmla="*/ 31538 w 85837"/>
                <a:gd name="connsiteY1" fmla="*/ 483337 h 505054"/>
                <a:gd name="connsiteX2" fmla="*/ 85837 w 85837"/>
                <a:gd name="connsiteY2" fmla="*/ 424161 h 505054"/>
                <a:gd name="connsiteX0" fmla="*/ 0 w 85837"/>
                <a:gd name="connsiteY0" fmla="*/ 0 h 494684"/>
                <a:gd name="connsiteX1" fmla="*/ 31538 w 85837"/>
                <a:gd name="connsiteY1" fmla="*/ 483337 h 494684"/>
                <a:gd name="connsiteX2" fmla="*/ 85837 w 85837"/>
                <a:gd name="connsiteY2" fmla="*/ 424161 h 494684"/>
                <a:gd name="connsiteX0" fmla="*/ 0 w 85837"/>
                <a:gd name="connsiteY0" fmla="*/ 0 h 493312"/>
                <a:gd name="connsiteX1" fmla="*/ 31538 w 85837"/>
                <a:gd name="connsiteY1" fmla="*/ 483337 h 493312"/>
                <a:gd name="connsiteX2" fmla="*/ 85837 w 85837"/>
                <a:gd name="connsiteY2" fmla="*/ 424161 h 49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37" h="493312">
                  <a:moveTo>
                    <a:pt x="0" y="0"/>
                  </a:moveTo>
                  <a:cubicBezTo>
                    <a:pt x="1050" y="220574"/>
                    <a:pt x="14818" y="439438"/>
                    <a:pt x="31538" y="483337"/>
                  </a:cubicBezTo>
                  <a:cubicBezTo>
                    <a:pt x="48258" y="527236"/>
                    <a:pt x="66151" y="411256"/>
                    <a:pt x="85837" y="424161"/>
                  </a:cubicBezTo>
                </a:path>
              </a:pathLst>
            </a:custGeom>
            <a:ln w="25400" cap="rnd">
              <a:solidFill>
                <a:schemeClr val="accent4">
                  <a:lumMod val="75000"/>
                </a:schemeClr>
              </a:solidFill>
              <a:prstDash val="sysDot"/>
              <a:round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LM Roman 10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id="{5EDA8CD5-2C86-4A4A-9F5D-9A25EED36EFC}"/>
                    </a:ext>
                  </a:extLst>
                </p:cNvPr>
                <p:cNvSpPr/>
                <p:nvPr/>
              </p:nvSpPr>
              <p:spPr>
                <a:xfrm>
                  <a:off x="4797266" y="3453163"/>
                  <a:ext cx="504000" cy="50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1200" b="1" dirty="0">
                            <a:latin typeface="LM Roman 10" pitchFamily="2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fr-FR" sz="1200" b="1" dirty="0">
                            <a:latin typeface="LM Roman 10" pitchFamily="2" charset="77"/>
                          </a:rPr>
                          <m:t>̂</m:t>
                        </m:r>
                        <m:r>
                          <m:rPr>
                            <m:nor/>
                          </m:rPr>
                          <a:rPr lang="en-US" sz="1200" b="1" i="1" baseline="-25000" dirty="0" smtClean="0">
                            <a:latin typeface="LM Roman 10" pitchFamily="2" charset="77"/>
                          </a:rPr>
                          <m:t>u</m:t>
                        </m:r>
                      </m:oMath>
                    </m:oMathPara>
                  </a14:m>
                  <a:endParaRPr lang="en-US" sz="1200" b="1" baseline="-25000" dirty="0"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BC2E252B-4524-DA48-8D0B-B04C683C58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266" y="3453163"/>
                  <a:ext cx="504000" cy="5040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ounded Rectangle 111">
                  <a:extLst>
                    <a:ext uri="{FF2B5EF4-FFF2-40B4-BE49-F238E27FC236}">
                      <a16:creationId xmlns:a16="http://schemas.microsoft.com/office/drawing/2014/main" id="{8EC4C93E-16D6-9E4D-8B51-F62B69A59F52}"/>
                    </a:ext>
                  </a:extLst>
                </p:cNvPr>
                <p:cNvSpPr/>
                <p:nvPr/>
              </p:nvSpPr>
              <p:spPr>
                <a:xfrm>
                  <a:off x="4811001" y="2243070"/>
                  <a:ext cx="504000" cy="50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1200" b="1" dirty="0">
                            <a:latin typeface="LM Roman 10" pitchFamily="2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fr-FR" sz="1200" b="1" dirty="0">
                            <a:latin typeface="LM Roman 10" pitchFamily="2" charset="77"/>
                          </a:rPr>
                          <m:t>̂</m:t>
                        </m:r>
                        <m:r>
                          <m:rPr>
                            <m:nor/>
                          </m:rPr>
                          <a:rPr lang="fr-FR" sz="1200" b="1" i="1" baseline="-25000" dirty="0">
                            <a:latin typeface="LM Roman 10" pitchFamily="2" charset="77"/>
                          </a:rPr>
                          <m:t>c</m:t>
                        </m:r>
                      </m:oMath>
                    </m:oMathPara>
                  </a14:m>
                  <a:endParaRPr lang="en-US" sz="1200" b="1" baseline="-25000" dirty="0"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B5777C1D-221E-A043-B779-A389747BB8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001" y="2243070"/>
                  <a:ext cx="504000" cy="5040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8A108527-170F-D440-9BD2-3E67C2D2A68E}"/>
                </a:ext>
              </a:extLst>
            </p:cNvPr>
            <p:cNvSpPr/>
            <p:nvPr/>
          </p:nvSpPr>
          <p:spPr>
            <a:xfrm flipV="1">
              <a:off x="4080182" y="3079982"/>
              <a:ext cx="2699781" cy="1141206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248401"/>
                <a:gd name="connsiteY0" fmla="*/ 752538 h 759002"/>
                <a:gd name="connsiteX1" fmla="*/ 248401 w 248401"/>
                <a:gd name="connsiteY1" fmla="*/ 1479 h 759002"/>
                <a:gd name="connsiteX0" fmla="*/ 0 w 428704"/>
                <a:gd name="connsiteY0" fmla="*/ 666565 h 673679"/>
                <a:gd name="connsiteX1" fmla="*/ 428704 w 428704"/>
                <a:gd name="connsiteY1" fmla="*/ 1633 h 673679"/>
                <a:gd name="connsiteX0" fmla="*/ 0 w 428704"/>
                <a:gd name="connsiteY0" fmla="*/ 670927 h 670927"/>
                <a:gd name="connsiteX1" fmla="*/ 428704 w 428704"/>
                <a:gd name="connsiteY1" fmla="*/ 5995 h 670927"/>
                <a:gd name="connsiteX0" fmla="*/ 0 w 428704"/>
                <a:gd name="connsiteY0" fmla="*/ 683850 h 683850"/>
                <a:gd name="connsiteX1" fmla="*/ 15522 w 428704"/>
                <a:gd name="connsiteY1" fmla="*/ 122418 h 683850"/>
                <a:gd name="connsiteX2" fmla="*/ 428704 w 428704"/>
                <a:gd name="connsiteY2" fmla="*/ 18918 h 683850"/>
                <a:gd name="connsiteX0" fmla="*/ 0 w 428704"/>
                <a:gd name="connsiteY0" fmla="*/ 683850 h 683850"/>
                <a:gd name="connsiteX1" fmla="*/ 15522 w 428704"/>
                <a:gd name="connsiteY1" fmla="*/ 122418 h 683850"/>
                <a:gd name="connsiteX2" fmla="*/ 428704 w 428704"/>
                <a:gd name="connsiteY2" fmla="*/ 18918 h 683850"/>
                <a:gd name="connsiteX0" fmla="*/ 315 w 429019"/>
                <a:gd name="connsiteY0" fmla="*/ 683850 h 683850"/>
                <a:gd name="connsiteX1" fmla="*/ 15837 w 429019"/>
                <a:gd name="connsiteY1" fmla="*/ 122418 h 683850"/>
                <a:gd name="connsiteX2" fmla="*/ 429019 w 429019"/>
                <a:gd name="connsiteY2" fmla="*/ 18918 h 683850"/>
                <a:gd name="connsiteX0" fmla="*/ 0 w 428704"/>
                <a:gd name="connsiteY0" fmla="*/ 683850 h 683850"/>
                <a:gd name="connsiteX1" fmla="*/ 15522 w 428704"/>
                <a:gd name="connsiteY1" fmla="*/ 122418 h 683850"/>
                <a:gd name="connsiteX2" fmla="*/ 428704 w 428704"/>
                <a:gd name="connsiteY2" fmla="*/ 18918 h 683850"/>
                <a:gd name="connsiteX0" fmla="*/ 16151 w 444855"/>
                <a:gd name="connsiteY0" fmla="*/ 682564 h 682564"/>
                <a:gd name="connsiteX1" fmla="*/ 31673 w 444855"/>
                <a:gd name="connsiteY1" fmla="*/ 121132 h 682564"/>
                <a:gd name="connsiteX2" fmla="*/ 444855 w 444855"/>
                <a:gd name="connsiteY2" fmla="*/ 17632 h 682564"/>
                <a:gd name="connsiteX0" fmla="*/ 0 w 428704"/>
                <a:gd name="connsiteY0" fmla="*/ 668411 h 668411"/>
                <a:gd name="connsiteX1" fmla="*/ 267815 w 428704"/>
                <a:gd name="connsiteY1" fmla="*/ 429871 h 668411"/>
                <a:gd name="connsiteX2" fmla="*/ 428704 w 428704"/>
                <a:gd name="connsiteY2" fmla="*/ 3479 h 668411"/>
                <a:gd name="connsiteX0" fmla="*/ 0 w 441319"/>
                <a:gd name="connsiteY0" fmla="*/ 621501 h 621501"/>
                <a:gd name="connsiteX1" fmla="*/ 280430 w 441319"/>
                <a:gd name="connsiteY1" fmla="*/ 429793 h 621501"/>
                <a:gd name="connsiteX2" fmla="*/ 441319 w 441319"/>
                <a:gd name="connsiteY2" fmla="*/ 3401 h 621501"/>
                <a:gd name="connsiteX0" fmla="*/ 0 w 441319"/>
                <a:gd name="connsiteY0" fmla="*/ 621501 h 621501"/>
                <a:gd name="connsiteX1" fmla="*/ 280430 w 441319"/>
                <a:gd name="connsiteY1" fmla="*/ 429793 h 621501"/>
                <a:gd name="connsiteX2" fmla="*/ 441319 w 441319"/>
                <a:gd name="connsiteY2" fmla="*/ 3401 h 621501"/>
                <a:gd name="connsiteX0" fmla="*/ 0 w 439173"/>
                <a:gd name="connsiteY0" fmla="*/ 602447 h 602447"/>
                <a:gd name="connsiteX1" fmla="*/ 280430 w 439173"/>
                <a:gd name="connsiteY1" fmla="*/ 410739 h 602447"/>
                <a:gd name="connsiteX2" fmla="*/ 439173 w 439173"/>
                <a:gd name="connsiteY2" fmla="*/ 3544 h 602447"/>
                <a:gd name="connsiteX0" fmla="*/ 0 w 439173"/>
                <a:gd name="connsiteY0" fmla="*/ 598903 h 598903"/>
                <a:gd name="connsiteX1" fmla="*/ 280430 w 439173"/>
                <a:gd name="connsiteY1" fmla="*/ 407195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253601 w 439173"/>
                <a:gd name="connsiteY1" fmla="*/ 381599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253601 w 439173"/>
                <a:gd name="connsiteY1" fmla="*/ 381599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253601 w 439173"/>
                <a:gd name="connsiteY1" fmla="*/ 381599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253601 w 439173"/>
                <a:gd name="connsiteY1" fmla="*/ 381599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253601 w 439173"/>
                <a:gd name="connsiteY1" fmla="*/ 381599 h 598903"/>
                <a:gd name="connsiteX2" fmla="*/ 439173 w 439173"/>
                <a:gd name="connsiteY2" fmla="*/ 0 h 598903"/>
                <a:gd name="connsiteX0" fmla="*/ 0 w 439173"/>
                <a:gd name="connsiteY0" fmla="*/ 623179 h 623179"/>
                <a:gd name="connsiteX1" fmla="*/ 36527 w 439173"/>
                <a:gd name="connsiteY1" fmla="*/ 115007 h 623179"/>
                <a:gd name="connsiteX2" fmla="*/ 439173 w 439173"/>
                <a:gd name="connsiteY2" fmla="*/ 24276 h 623179"/>
                <a:gd name="connsiteX0" fmla="*/ 0 w 439173"/>
                <a:gd name="connsiteY0" fmla="*/ 687715 h 687715"/>
                <a:gd name="connsiteX1" fmla="*/ 40185 w 439173"/>
                <a:gd name="connsiteY1" fmla="*/ 85011 h 687715"/>
                <a:gd name="connsiteX2" fmla="*/ 439173 w 439173"/>
                <a:gd name="connsiteY2" fmla="*/ 88812 h 687715"/>
                <a:gd name="connsiteX0" fmla="*/ 0 w 439173"/>
                <a:gd name="connsiteY0" fmla="*/ 602736 h 602736"/>
                <a:gd name="connsiteX1" fmla="*/ 40185 w 439173"/>
                <a:gd name="connsiteY1" fmla="*/ 32 h 602736"/>
                <a:gd name="connsiteX2" fmla="*/ 439173 w 439173"/>
                <a:gd name="connsiteY2" fmla="*/ 3833 h 602736"/>
                <a:gd name="connsiteX0" fmla="*/ 0 w 439173"/>
                <a:gd name="connsiteY0" fmla="*/ 598903 h 598903"/>
                <a:gd name="connsiteX1" fmla="*/ 62136 w 439173"/>
                <a:gd name="connsiteY1" fmla="*/ 10742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62136 w 439173"/>
                <a:gd name="connsiteY1" fmla="*/ 10742 h 598903"/>
                <a:gd name="connsiteX2" fmla="*/ 439173 w 439173"/>
                <a:gd name="connsiteY2" fmla="*/ 0 h 598903"/>
                <a:gd name="connsiteX0" fmla="*/ 0 w 439173"/>
                <a:gd name="connsiteY0" fmla="*/ 598903 h 598903"/>
                <a:gd name="connsiteX1" fmla="*/ 62136 w 439173"/>
                <a:gd name="connsiteY1" fmla="*/ 10742 h 598903"/>
                <a:gd name="connsiteX2" fmla="*/ 439173 w 439173"/>
                <a:gd name="connsiteY2" fmla="*/ 0 h 598903"/>
                <a:gd name="connsiteX0" fmla="*/ 0 w 439173"/>
                <a:gd name="connsiteY0" fmla="*/ 598903 h 598975"/>
                <a:gd name="connsiteX1" fmla="*/ 62136 w 439173"/>
                <a:gd name="connsiteY1" fmla="*/ 10742 h 598975"/>
                <a:gd name="connsiteX2" fmla="*/ 439173 w 439173"/>
                <a:gd name="connsiteY2" fmla="*/ 0 h 598975"/>
                <a:gd name="connsiteX0" fmla="*/ 0 w 439173"/>
                <a:gd name="connsiteY0" fmla="*/ 598903 h 598975"/>
                <a:gd name="connsiteX1" fmla="*/ 62136 w 439173"/>
                <a:gd name="connsiteY1" fmla="*/ 10742 h 598975"/>
                <a:gd name="connsiteX2" fmla="*/ 439173 w 439173"/>
                <a:gd name="connsiteY2" fmla="*/ 0 h 598975"/>
                <a:gd name="connsiteX0" fmla="*/ 0 w 439173"/>
                <a:gd name="connsiteY0" fmla="*/ 598903 h 598974"/>
                <a:gd name="connsiteX1" fmla="*/ 55106 w 439173"/>
                <a:gd name="connsiteY1" fmla="*/ 2359 h 598974"/>
                <a:gd name="connsiteX2" fmla="*/ 439173 w 439173"/>
                <a:gd name="connsiteY2" fmla="*/ 0 h 598974"/>
                <a:gd name="connsiteX0" fmla="*/ 0 w 475286"/>
                <a:gd name="connsiteY0" fmla="*/ 598903 h 598974"/>
                <a:gd name="connsiteX1" fmla="*/ 55106 w 475286"/>
                <a:gd name="connsiteY1" fmla="*/ 2359 h 598974"/>
                <a:gd name="connsiteX2" fmla="*/ 475286 w 475286"/>
                <a:gd name="connsiteY2" fmla="*/ 0 h 59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286" h="598974">
                  <a:moveTo>
                    <a:pt x="0" y="598903"/>
                  </a:moveTo>
                  <a:cubicBezTo>
                    <a:pt x="65925" y="606499"/>
                    <a:pt x="-822" y="4589"/>
                    <a:pt x="55106" y="2359"/>
                  </a:cubicBezTo>
                  <a:cubicBezTo>
                    <a:pt x="111034" y="129"/>
                    <a:pt x="361501" y="235"/>
                    <a:pt x="475286" y="0"/>
                  </a:cubicBezTo>
                </a:path>
              </a:pathLst>
            </a:custGeom>
            <a:ln w="34925">
              <a:solidFill>
                <a:schemeClr val="accent4">
                  <a:lumMod val="75000"/>
                  <a:alpha val="1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LM Roman 10" pitchFamily="2" charset="7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9E71A0AC-4A5D-874B-ACA2-5507EFFC49D7}"/>
              </a:ext>
            </a:extLst>
          </p:cNvPr>
          <p:cNvSpPr txBox="1"/>
          <p:nvPr/>
        </p:nvSpPr>
        <p:spPr>
          <a:xfrm>
            <a:off x="449836" y="1069874"/>
            <a:ext cx="473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 (%) of the model on 2 standard datasets depending on the loss terms used</a:t>
            </a:r>
          </a:p>
        </p:txBody>
      </p:sp>
    </p:spTree>
    <p:extLst>
      <p:ext uri="{BB962C8B-B14F-4D97-AF65-F5344CB8AC3E}">
        <p14:creationId xmlns:p14="http://schemas.microsoft.com/office/powerpoint/2010/main" val="24881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74381">
        <p:fade/>
      </p:transition>
    </mc:Choice>
    <mc:Fallback xmlns="">
      <p:transition advTm="7438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99D1-07FD-8C46-827B-0C2CD499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r>
              <a:rPr lang="en-US" sz="2100" dirty="0"/>
              <a:t> – Visual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673E2-8F8A-5549-A048-77B40165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C7CF1-1205-0D43-8450-62D6C85EA5B4}"/>
              </a:ext>
            </a:extLst>
          </p:cNvPr>
          <p:cNvSpPr txBox="1"/>
          <p:nvPr/>
        </p:nvSpPr>
        <p:spPr>
          <a:xfrm rot="19200000">
            <a:off x="2525775" y="1657813"/>
            <a:ext cx="1148031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C0171-CC4D-FC41-8407-441E3981A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96317" b="66458"/>
          <a:stretch/>
        </p:blipFill>
        <p:spPr>
          <a:xfrm>
            <a:off x="3796279" y="2354217"/>
            <a:ext cx="596610" cy="1811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5B2AF2-AF7C-6F48-A466-E5503423003E}"/>
              </a:ext>
            </a:extLst>
          </p:cNvPr>
          <p:cNvSpPr txBox="1"/>
          <p:nvPr/>
        </p:nvSpPr>
        <p:spPr>
          <a:xfrm rot="19176164">
            <a:off x="728636" y="1423326"/>
            <a:ext cx="183199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B27EF7-B485-E647-BEC9-4E2DC89EB29E}"/>
              </a:ext>
            </a:extLst>
          </p:cNvPr>
          <p:cNvSpPr txBox="1"/>
          <p:nvPr/>
        </p:nvSpPr>
        <p:spPr>
          <a:xfrm rot="19176164">
            <a:off x="1175310" y="1423327"/>
            <a:ext cx="183199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Rec. </a:t>
            </a:r>
            <a:r>
              <a:rPr lang="en-US" dirty="0" err="1"/>
              <a:t>intermed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D7284-37D0-A240-A266-3CA402F5C2AD}"/>
              </a:ext>
            </a:extLst>
          </p:cNvPr>
          <p:cNvSpPr txBox="1"/>
          <p:nvPr/>
        </p:nvSpPr>
        <p:spPr>
          <a:xfrm rot="19176164">
            <a:off x="1660894" y="1423327"/>
            <a:ext cx="183199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</a:t>
            </a:r>
            <a:r>
              <a:rPr lang="en-US" dirty="0" err="1"/>
              <a:t>balacing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6C871-607B-1849-BF4F-09DFF2FC68D7}"/>
              </a:ext>
            </a:extLst>
          </p:cNvPr>
          <p:cNvSpPr txBox="1"/>
          <p:nvPr/>
        </p:nvSpPr>
        <p:spPr>
          <a:xfrm>
            <a:off x="2492414" y="2360608"/>
            <a:ext cx="1056764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8000"/>
              </a:lnSpc>
              <a:spcAft>
                <a:spcPts val="1100"/>
              </a:spcAft>
            </a:pPr>
            <a:r>
              <a:rPr lang="en-US" dirty="0"/>
              <a:t>72.4</a:t>
            </a:r>
          </a:p>
          <a:p>
            <a:pPr>
              <a:lnSpc>
                <a:spcPct val="168000"/>
              </a:lnSpc>
              <a:spcAft>
                <a:spcPts val="1100"/>
              </a:spcAft>
            </a:pPr>
            <a:r>
              <a:rPr lang="en-US" dirty="0"/>
              <a:t>74.0</a:t>
            </a:r>
          </a:p>
          <a:p>
            <a:pPr>
              <a:lnSpc>
                <a:spcPct val="168000"/>
              </a:lnSpc>
              <a:spcAft>
                <a:spcPts val="1100"/>
              </a:spcAft>
            </a:pPr>
            <a:r>
              <a:rPr lang="en-US" dirty="0"/>
              <a:t>75.2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6E7DF4-5858-A740-BDD7-1F15C0E2ED15}"/>
              </a:ext>
            </a:extLst>
          </p:cNvPr>
          <p:cNvSpPr txBox="1"/>
          <p:nvPr/>
        </p:nvSpPr>
        <p:spPr>
          <a:xfrm>
            <a:off x="1295725" y="3673896"/>
            <a:ext cx="357790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C5208F-4E1B-2F45-B989-ED1E56B988DF}"/>
              </a:ext>
            </a:extLst>
          </p:cNvPr>
          <p:cNvSpPr txBox="1"/>
          <p:nvPr/>
        </p:nvSpPr>
        <p:spPr>
          <a:xfrm>
            <a:off x="1722943" y="3673896"/>
            <a:ext cx="357790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✓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B64EAB-5830-EA45-B1AA-02BBEA8C69A9}"/>
              </a:ext>
            </a:extLst>
          </p:cNvPr>
          <p:cNvSpPr txBox="1"/>
          <p:nvPr/>
        </p:nvSpPr>
        <p:spPr>
          <a:xfrm>
            <a:off x="858781" y="3673894"/>
            <a:ext cx="357790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B1AAF-989A-DE4B-B3F5-9054EE191639}"/>
              </a:ext>
            </a:extLst>
          </p:cNvPr>
          <p:cNvSpPr txBox="1"/>
          <p:nvPr/>
        </p:nvSpPr>
        <p:spPr>
          <a:xfrm>
            <a:off x="1307727" y="3061958"/>
            <a:ext cx="357790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✓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48EF7-BB36-4346-B50F-6039BD3EA10C}"/>
              </a:ext>
            </a:extLst>
          </p:cNvPr>
          <p:cNvSpPr txBox="1"/>
          <p:nvPr/>
        </p:nvSpPr>
        <p:spPr>
          <a:xfrm>
            <a:off x="870783" y="3061956"/>
            <a:ext cx="357790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✓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40BD41-5026-3A4A-80DF-00510376F087}"/>
              </a:ext>
            </a:extLst>
          </p:cNvPr>
          <p:cNvSpPr txBox="1"/>
          <p:nvPr/>
        </p:nvSpPr>
        <p:spPr>
          <a:xfrm>
            <a:off x="880469" y="2395489"/>
            <a:ext cx="357790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✓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0AACBA-E3C8-7545-A9DF-BD43D026FE3F}"/>
              </a:ext>
            </a:extLst>
          </p:cNvPr>
          <p:cNvGrpSpPr/>
          <p:nvPr/>
        </p:nvGrpSpPr>
        <p:grpSpPr>
          <a:xfrm>
            <a:off x="945734" y="2276558"/>
            <a:ext cx="7888939" cy="1925852"/>
            <a:chOff x="2354687" y="2458776"/>
            <a:chExt cx="5070516" cy="119096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5C6CB7-A053-1B46-ADEC-287EEA29FE18}"/>
                </a:ext>
              </a:extLst>
            </p:cNvPr>
            <p:cNvCxnSpPr>
              <a:cxnSpLocks/>
            </p:cNvCxnSpPr>
            <p:nvPr/>
          </p:nvCxnSpPr>
          <p:spPr>
            <a:xfrm>
              <a:off x="2354688" y="2458776"/>
              <a:ext cx="507051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881AB2-A83C-EF42-AE6D-C46C77D1BDC7}"/>
                </a:ext>
              </a:extLst>
            </p:cNvPr>
            <p:cNvCxnSpPr>
              <a:cxnSpLocks/>
            </p:cNvCxnSpPr>
            <p:nvPr/>
          </p:nvCxnSpPr>
          <p:spPr>
            <a:xfrm>
              <a:off x="2354687" y="3649741"/>
              <a:ext cx="5070516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69AC001-C68A-924B-9734-CC03C834B40B}"/>
              </a:ext>
            </a:extLst>
          </p:cNvPr>
          <p:cNvSpPr txBox="1"/>
          <p:nvPr/>
        </p:nvSpPr>
        <p:spPr>
          <a:xfrm>
            <a:off x="3693414" y="157954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E88421-4B8B-174E-ACA2-7A56E2B1D386}"/>
              </a:ext>
            </a:extLst>
          </p:cNvPr>
          <p:cNvSpPr txBox="1"/>
          <p:nvPr/>
        </p:nvSpPr>
        <p:spPr>
          <a:xfrm>
            <a:off x="5150939" y="1293463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Discr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branch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A4180C-2ED3-F64D-9946-074EE06448C2}"/>
              </a:ext>
            </a:extLst>
          </p:cNvPr>
          <p:cNvSpPr txBox="1"/>
          <p:nvPr/>
        </p:nvSpPr>
        <p:spPr>
          <a:xfrm>
            <a:off x="6497984" y="1293463"/>
            <a:ext cx="857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Unsup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branch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1D73CB-6312-864E-A704-AA642F689531}"/>
              </a:ext>
            </a:extLst>
          </p:cNvPr>
          <p:cNvSpPr txBox="1"/>
          <p:nvPr/>
        </p:nvSpPr>
        <p:spPr>
          <a:xfrm>
            <a:off x="8019498" y="157954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B0C5015-DC5E-9244-BF64-FEE76AD29E41}"/>
              </a:ext>
            </a:extLst>
          </p:cNvPr>
          <p:cNvSpPr/>
          <p:nvPr/>
        </p:nvSpPr>
        <p:spPr>
          <a:xfrm>
            <a:off x="3907436" y="188930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atin typeface="LM Roman 10" pitchFamily="2" charset="77"/>
              </a:rPr>
              <a:t>x</a:t>
            </a:r>
            <a:endParaRPr lang="en-US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984632-F3A3-BD40-A757-5C6D5E62BE7D}"/>
              </a:ext>
            </a:extLst>
          </p:cNvPr>
          <p:cNvSpPr/>
          <p:nvPr/>
        </p:nvSpPr>
        <p:spPr>
          <a:xfrm>
            <a:off x="5381771" y="1889304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>
                <a:latin typeface="LM Roman 10" pitchFamily="2" charset="77"/>
              </a:rPr>
              <a:t>x̂</a:t>
            </a:r>
            <a:r>
              <a:rPr lang="fr-FR" i="1" baseline="-25000" dirty="0" err="1">
                <a:latin typeface="LM Roman 10" pitchFamily="2" charset="77"/>
              </a:rPr>
              <a:t>c</a:t>
            </a:r>
            <a:endParaRPr lang="en-US" i="1" baseline="-25000" dirty="0">
              <a:latin typeface="LM Roman 10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10117D-6441-0744-806F-3F89DD969331}"/>
              </a:ext>
            </a:extLst>
          </p:cNvPr>
          <p:cNvSpPr/>
          <p:nvPr/>
        </p:nvSpPr>
        <p:spPr>
          <a:xfrm>
            <a:off x="6723205" y="1889304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>
                <a:latin typeface="LM Roman 10" pitchFamily="2" charset="77"/>
              </a:rPr>
              <a:t>x̂</a:t>
            </a:r>
            <a:r>
              <a:rPr lang="fr-FR" i="1" baseline="-25000" dirty="0" err="1">
                <a:latin typeface="LM Roman 10" pitchFamily="2" charset="77"/>
              </a:rPr>
              <a:t>u</a:t>
            </a:r>
            <a:endParaRPr lang="en-US" i="1" baseline="-25000" dirty="0">
              <a:latin typeface="LM Roman 10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895110-714B-B942-B096-537C67488353}"/>
              </a:ext>
            </a:extLst>
          </p:cNvPr>
          <p:cNvSpPr/>
          <p:nvPr/>
        </p:nvSpPr>
        <p:spPr>
          <a:xfrm>
            <a:off x="8157356" y="188930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atin typeface="LM Roman 10" pitchFamily="2" charset="77"/>
              </a:rPr>
              <a:t>x̂</a:t>
            </a:r>
            <a:endParaRPr lang="en-US" dirty="0">
              <a:latin typeface="LM Roman 10" pitchFamily="2" charset="7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7AD2818-CDB1-3945-94AA-212DF3819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0" t="-1" r="92626" b="66458"/>
          <a:stretch/>
        </p:blipFill>
        <p:spPr>
          <a:xfrm>
            <a:off x="5283851" y="2354217"/>
            <a:ext cx="590501" cy="18116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11C4297-7A87-0343-A1CA-20F7AD923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4" t="-1" r="88852" b="66458"/>
          <a:stretch/>
        </p:blipFill>
        <p:spPr>
          <a:xfrm>
            <a:off x="6626840" y="2354217"/>
            <a:ext cx="600215" cy="18116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8082C0E-94D4-0D4A-9D10-768DA045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20" t="-1" r="84632" b="66458"/>
          <a:stretch/>
        </p:blipFill>
        <p:spPr>
          <a:xfrm>
            <a:off x="7983351" y="2354217"/>
            <a:ext cx="672138" cy="181165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ECCC19C-B25A-AD4D-8033-CF790DB22C60}"/>
              </a:ext>
            </a:extLst>
          </p:cNvPr>
          <p:cNvSpPr txBox="1"/>
          <p:nvPr/>
        </p:nvSpPr>
        <p:spPr>
          <a:xfrm>
            <a:off x="6053719" y="2435742"/>
            <a:ext cx="383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M Roman 10" pitchFamily="2" charset="77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5D9B07-513B-4247-8C6E-19D998DCD335}"/>
              </a:ext>
            </a:extLst>
          </p:cNvPr>
          <p:cNvSpPr txBox="1"/>
          <p:nvPr/>
        </p:nvSpPr>
        <p:spPr>
          <a:xfrm>
            <a:off x="7408880" y="2435742"/>
            <a:ext cx="383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M Roman 10" pitchFamily="2" charset="77"/>
              </a:rPr>
              <a:t>=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DA2B13-5EC4-574F-B8FC-5F1133516225}"/>
              </a:ext>
            </a:extLst>
          </p:cNvPr>
          <p:cNvSpPr txBox="1"/>
          <p:nvPr/>
        </p:nvSpPr>
        <p:spPr>
          <a:xfrm>
            <a:off x="4629220" y="2435742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M Roman 10" pitchFamily="2" charset="77"/>
              </a:rPr>
              <a:t>→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6C6E4A-F1F0-A64E-98F2-E562338DD6AF}"/>
              </a:ext>
            </a:extLst>
          </p:cNvPr>
          <p:cNvSpPr txBox="1"/>
          <p:nvPr/>
        </p:nvSpPr>
        <p:spPr>
          <a:xfrm>
            <a:off x="6056799" y="3048312"/>
            <a:ext cx="383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M Roman 10" pitchFamily="2" charset="77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53DFB4-276F-3445-8CFB-2087A7B754EC}"/>
              </a:ext>
            </a:extLst>
          </p:cNvPr>
          <p:cNvSpPr txBox="1"/>
          <p:nvPr/>
        </p:nvSpPr>
        <p:spPr>
          <a:xfrm>
            <a:off x="7411960" y="3048312"/>
            <a:ext cx="383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M Roman 10" pitchFamily="2" charset="77"/>
              </a:rPr>
              <a:t>=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8D658A-5F24-4D41-8ADA-EE410BC58B69}"/>
              </a:ext>
            </a:extLst>
          </p:cNvPr>
          <p:cNvSpPr txBox="1"/>
          <p:nvPr/>
        </p:nvSpPr>
        <p:spPr>
          <a:xfrm>
            <a:off x="4632300" y="3048312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M Roman 10" pitchFamily="2" charset="77"/>
              </a:rPr>
              <a:t>→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1848D7-17A6-774E-AF9C-B7623C088585}"/>
              </a:ext>
            </a:extLst>
          </p:cNvPr>
          <p:cNvSpPr txBox="1"/>
          <p:nvPr/>
        </p:nvSpPr>
        <p:spPr>
          <a:xfrm>
            <a:off x="6063623" y="3636291"/>
            <a:ext cx="383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M Roman 10" pitchFamily="2" charset="77"/>
              </a:rPr>
              <a:t>+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1CFD5A-15F8-6341-9CDF-949EA6844391}"/>
              </a:ext>
            </a:extLst>
          </p:cNvPr>
          <p:cNvSpPr txBox="1"/>
          <p:nvPr/>
        </p:nvSpPr>
        <p:spPr>
          <a:xfrm>
            <a:off x="7418784" y="3636291"/>
            <a:ext cx="383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M Roman 10" pitchFamily="2" charset="77"/>
              </a:rPr>
              <a:t>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E81DA1-606B-A54B-9533-893A55D92A85}"/>
              </a:ext>
            </a:extLst>
          </p:cNvPr>
          <p:cNvSpPr txBox="1"/>
          <p:nvPr/>
        </p:nvSpPr>
        <p:spPr>
          <a:xfrm>
            <a:off x="4639124" y="3636291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M Roman 10" pitchFamily="2" charset="77"/>
              </a:rPr>
              <a:t>→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311ED87-86EC-B646-825E-9A370E510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962" y="4365333"/>
            <a:ext cx="1052436" cy="103050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665CCED-D11F-D243-B3E4-54BF399C9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883" y="4365333"/>
            <a:ext cx="1052436" cy="103050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240522C-FA27-E54F-8937-723231BD0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729" y="4365333"/>
            <a:ext cx="1052436" cy="103050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38B14E2-DC85-CD4D-B339-DE45B642C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202" y="4365333"/>
            <a:ext cx="1052436" cy="103050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99B5173-DF73-4B4E-9A0C-F7E1073F1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962" y="5576589"/>
            <a:ext cx="1030508" cy="103050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48B8DA8-EFE9-AC40-88BF-99FFD5821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3847" y="5576589"/>
            <a:ext cx="1030508" cy="103050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39A2511-3597-A841-8274-5C0A266B49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1693" y="5576589"/>
            <a:ext cx="1030508" cy="103050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45CBC82-0438-2548-91E9-1FE8CB9A3E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4166" y="5576589"/>
            <a:ext cx="1030508" cy="10305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CF8B442-E881-834B-9207-F0A516B5836E}"/>
              </a:ext>
            </a:extLst>
          </p:cNvPr>
          <p:cNvGrpSpPr/>
          <p:nvPr/>
        </p:nvGrpSpPr>
        <p:grpSpPr>
          <a:xfrm>
            <a:off x="4610182" y="4666069"/>
            <a:ext cx="3199165" cy="400110"/>
            <a:chOff x="1461051" y="1497640"/>
            <a:chExt cx="2045139" cy="23761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DC4A95-231B-A046-ADBC-1323F3D4714D}"/>
                </a:ext>
              </a:extLst>
            </p:cNvPr>
            <p:cNvSpPr txBox="1"/>
            <p:nvPr/>
          </p:nvSpPr>
          <p:spPr>
            <a:xfrm>
              <a:off x="2381097" y="1497640"/>
              <a:ext cx="245121" cy="23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LM Roman 10" pitchFamily="2" charset="77"/>
                </a:rPr>
                <a:t>+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EE8C04-3E4D-BF40-8413-F2111ACF6215}"/>
                </a:ext>
              </a:extLst>
            </p:cNvPr>
            <p:cNvSpPr txBox="1"/>
            <p:nvPr/>
          </p:nvSpPr>
          <p:spPr>
            <a:xfrm>
              <a:off x="3261069" y="1497640"/>
              <a:ext cx="245121" cy="23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LM Roman 10" pitchFamily="2" charset="77"/>
                </a:rPr>
                <a:t>=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294ECD-FE5F-7B41-9FF7-DB35CCB93A55}"/>
                </a:ext>
              </a:extLst>
            </p:cNvPr>
            <p:cNvSpPr txBox="1"/>
            <p:nvPr/>
          </p:nvSpPr>
          <p:spPr>
            <a:xfrm>
              <a:off x="1461051" y="1497640"/>
              <a:ext cx="282013" cy="23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LM Roman 10" pitchFamily="2" charset="77"/>
                </a:rPr>
                <a:t>→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5C00D32-0AB9-7F4D-8D4B-318ECD4101CF}"/>
              </a:ext>
            </a:extLst>
          </p:cNvPr>
          <p:cNvGrpSpPr/>
          <p:nvPr/>
        </p:nvGrpSpPr>
        <p:grpSpPr>
          <a:xfrm>
            <a:off x="4616259" y="5843872"/>
            <a:ext cx="3199165" cy="400110"/>
            <a:chOff x="1849248" y="1912662"/>
            <a:chExt cx="2045139" cy="23761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C4A8F38-6575-0B46-8716-97677D096EF9}"/>
                </a:ext>
              </a:extLst>
            </p:cNvPr>
            <p:cNvSpPr txBox="1"/>
            <p:nvPr/>
          </p:nvSpPr>
          <p:spPr>
            <a:xfrm>
              <a:off x="2769294" y="1912662"/>
              <a:ext cx="245121" cy="23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LM Roman 10" pitchFamily="2" charset="77"/>
                </a:rPr>
                <a:t>+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E0EB6FB-9442-0D43-BC35-791D1C1DA987}"/>
                </a:ext>
              </a:extLst>
            </p:cNvPr>
            <p:cNvSpPr txBox="1"/>
            <p:nvPr/>
          </p:nvSpPr>
          <p:spPr>
            <a:xfrm>
              <a:off x="3649266" y="1912662"/>
              <a:ext cx="245121" cy="23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LM Roman 10" pitchFamily="2" charset="77"/>
                </a:rPr>
                <a:t>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D1AABF3-54AD-B84C-B2DC-4B7105ABA6D8}"/>
                </a:ext>
              </a:extLst>
            </p:cNvPr>
            <p:cNvSpPr txBox="1"/>
            <p:nvPr/>
          </p:nvSpPr>
          <p:spPr>
            <a:xfrm>
              <a:off x="1849248" y="1912662"/>
              <a:ext cx="282013" cy="23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LM Roman 10" pitchFamily="2" charset="77"/>
                </a:rPr>
                <a:t>→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20EA3A-70CC-4F46-86CD-61E42BDB26C6}"/>
              </a:ext>
            </a:extLst>
          </p:cNvPr>
          <p:cNvSpPr txBox="1"/>
          <p:nvPr/>
        </p:nvSpPr>
        <p:spPr>
          <a:xfrm rot="16200000">
            <a:off x="-286025" y="5253423"/>
            <a:ext cx="164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Visualizations on STL-10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404FA7-0B06-AA46-9FCC-59AAF0A66D84}"/>
              </a:ext>
            </a:extLst>
          </p:cNvPr>
          <p:cNvSpPr txBox="1"/>
          <p:nvPr/>
        </p:nvSpPr>
        <p:spPr>
          <a:xfrm rot="16200000">
            <a:off x="-295797" y="2877449"/>
            <a:ext cx="164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Ablation on CIFAR-10</a:t>
            </a:r>
          </a:p>
        </p:txBody>
      </p:sp>
    </p:spTree>
    <p:extLst>
      <p:ext uri="{BB962C8B-B14F-4D97-AF65-F5344CB8AC3E}">
        <p14:creationId xmlns:p14="http://schemas.microsoft.com/office/powerpoint/2010/main" val="243790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54863">
        <p:fade/>
      </p:transition>
    </mc:Choice>
    <mc:Fallback xmlns="">
      <p:transition advTm="54863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99D1-07FD-8C46-827B-0C2CD499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r>
              <a:rPr lang="en-US" sz="2100" dirty="0"/>
              <a:t> – State-of-the-art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673E2-8F8A-5549-A048-77B40165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24</a:t>
            </a:fld>
            <a:endParaRPr lang="fr-FR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F741F445-4F4C-AA43-B0E2-0A9DAC7616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316235"/>
              </p:ext>
            </p:extLst>
          </p:nvPr>
        </p:nvGraphicFramePr>
        <p:xfrm>
          <a:off x="1895302" y="1556102"/>
          <a:ext cx="5349210" cy="298728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406609">
                  <a:extLst>
                    <a:ext uri="{9D8B030D-6E8A-4147-A177-3AD203B41FA5}">
                      <a16:colId xmlns:a16="http://schemas.microsoft.com/office/drawing/2014/main" val="1613471040"/>
                    </a:ext>
                  </a:extLst>
                </a:gridCol>
                <a:gridCol w="2634501">
                  <a:extLst>
                    <a:ext uri="{9D8B030D-6E8A-4147-A177-3AD203B41FA5}">
                      <a16:colId xmlns:a16="http://schemas.microsoft.com/office/drawing/2014/main" val="1933822985"/>
                    </a:ext>
                  </a:extLst>
                </a:gridCol>
                <a:gridCol w="746053">
                  <a:extLst>
                    <a:ext uri="{9D8B030D-6E8A-4147-A177-3AD203B41FA5}">
                      <a16:colId xmlns:a16="http://schemas.microsoft.com/office/drawing/2014/main" val="2015769578"/>
                    </a:ext>
                  </a:extLst>
                </a:gridCol>
                <a:gridCol w="792680">
                  <a:extLst>
                    <a:ext uri="{9D8B030D-6E8A-4147-A177-3AD203B41FA5}">
                      <a16:colId xmlns:a16="http://schemas.microsoft.com/office/drawing/2014/main" val="3815666242"/>
                    </a:ext>
                  </a:extLst>
                </a:gridCol>
                <a:gridCol w="769367">
                  <a:extLst>
                    <a:ext uri="{9D8B030D-6E8A-4147-A177-3AD203B41FA5}">
                      <a16:colId xmlns:a16="http://schemas.microsoft.com/office/drawing/2014/main" val="2631525312"/>
                    </a:ext>
                  </a:extLst>
                </a:gridCol>
              </a:tblGrid>
              <a:tr h="297186">
                <a:tc>
                  <a:txBody>
                    <a:bodyPr/>
                    <a:lstStyle/>
                    <a:p>
                      <a:endParaRPr lang="fr-FR" b="1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1" dirty="0"/>
                        <a:t>Nb. of </a:t>
                      </a:r>
                      <a:r>
                        <a:rPr lang="fr-FR" b="1" dirty="0" err="1"/>
                        <a:t>labeled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imgs</a:t>
                      </a: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..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1000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2000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4000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1184553"/>
                  </a:ext>
                </a:extLst>
              </a:tr>
              <a:tr h="297186">
                <a:tc rowSpan="5">
                  <a:txBody>
                    <a:bodyPr/>
                    <a:lstStyle/>
                    <a:p>
                      <a:pPr algn="ctr"/>
                      <a:endParaRPr lang="fr-FR" b="1" dirty="0"/>
                    </a:p>
                  </a:txBody>
                  <a:tcPr marL="54000" marR="54000" marT="28800" marB="28800" vert="vert27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Ladder</a:t>
                      </a:r>
                      <a:r>
                        <a:rPr lang="fr-FR" dirty="0"/>
                        <a:t> network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fr-FR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20.40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9518309"/>
                  </a:ext>
                </a:extLst>
              </a:tr>
              <a:tr h="297186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SWWAE</a:t>
                      </a:r>
                      <a:r>
                        <a:rPr lang="fr-FR" sz="1200" dirty="0"/>
                        <a:t> (ours </a:t>
                      </a:r>
                      <a:r>
                        <a:rPr lang="fr-FR" sz="1200" dirty="0" err="1"/>
                        <a:t>impl</a:t>
                      </a:r>
                      <a:r>
                        <a:rPr lang="fr-FR" sz="1200" dirty="0"/>
                        <a:t>.)</a:t>
                      </a:r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20.20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357385"/>
                  </a:ext>
                </a:extLst>
              </a:tr>
              <a:tr h="297186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Stability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regularization</a:t>
                      </a:r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fr-FR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11.29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43350"/>
                  </a:ext>
                </a:extLst>
              </a:tr>
              <a:tr h="297186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Temporal </a:t>
                      </a:r>
                      <a:r>
                        <a:rPr lang="fr-FR" dirty="0" err="1"/>
                        <a:t>Ensembling</a:t>
                      </a:r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fr-FR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12.16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335081"/>
                  </a:ext>
                </a:extLst>
              </a:tr>
              <a:tr h="297186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Mean</a:t>
                      </a:r>
                      <a:r>
                        <a:rPr lang="fr-FR" dirty="0"/>
                        <a:t> Teacher </a:t>
                      </a:r>
                      <a:r>
                        <a:rPr lang="fr-FR" dirty="0" err="1"/>
                        <a:t>ConvLarge</a:t>
                      </a:r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21.55 </a:t>
                      </a:r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15.73</a:t>
                      </a:r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12.31</a:t>
                      </a:r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9683659"/>
                  </a:ext>
                </a:extLst>
              </a:tr>
              <a:tr h="297186">
                <a:tc rowSpan="3"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ResNet</a:t>
                      </a:r>
                      <a:endParaRPr lang="fr-FR" b="1" dirty="0"/>
                    </a:p>
                  </a:txBody>
                  <a:tcPr marL="54000" marR="54000" marT="28800" marB="28800" vert="vert27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Supervised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baseline</a:t>
                      </a:r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/>
                        <a:t>45.22</a:t>
                      </a:r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/>
                        <a:t>24.31</a:t>
                      </a:r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15.45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7570607"/>
                  </a:ext>
                </a:extLst>
              </a:tr>
              <a:tr h="297186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Mean</a:t>
                      </a:r>
                      <a:r>
                        <a:rPr lang="fr-FR" dirty="0"/>
                        <a:t> Teacher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10.10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6.23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480743"/>
                  </a:ext>
                </a:extLst>
              </a:tr>
              <a:tr h="297186">
                <a:tc vMerge="1">
                  <a:txBody>
                    <a:bodyPr/>
                    <a:lstStyle/>
                    <a:p>
                      <a:endParaRPr lang="fr-FR" b="1" dirty="0"/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HybridNet 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1" dirty="0"/>
                        <a:t>8.81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1" dirty="0"/>
                        <a:t>7.87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b="1" dirty="0"/>
                        <a:t>6.09</a:t>
                      </a:r>
                    </a:p>
                  </a:txBody>
                  <a:tcPr marL="54000" marR="54000" marT="28800" marB="288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251499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71A0ECD-7168-A54B-8D84-D2664DCB519B}"/>
              </a:ext>
            </a:extLst>
          </p:cNvPr>
          <p:cNvSpPr txBox="1"/>
          <p:nvPr/>
        </p:nvSpPr>
        <p:spPr>
          <a:xfrm>
            <a:off x="1895302" y="1134148"/>
            <a:ext cx="534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 rate (%) on CIFAR-10 test set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9E8F20C-C156-AD4F-A125-82BF7DA1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959" y="4596004"/>
            <a:ext cx="7914158" cy="1754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Notes:</a:t>
            </a:r>
            <a:endParaRPr lang="en-US" sz="2000" dirty="0"/>
          </a:p>
          <a:p>
            <a:r>
              <a:rPr lang="en-US" sz="2000" dirty="0"/>
              <a:t>SSL comparison must be carried carefully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(cf. Oliver, 2018)</a:t>
            </a:r>
          </a:p>
          <a:p>
            <a:r>
              <a:rPr lang="en-US" sz="2000" dirty="0"/>
              <a:t>Similar results on STL-10 and SVHN</a:t>
            </a:r>
          </a:p>
          <a:p>
            <a:r>
              <a:rPr lang="en-US" sz="2000" dirty="0"/>
              <a:t>Stability-based methods are very sensible to hyperparameters tuning</a:t>
            </a:r>
          </a:p>
        </p:txBody>
      </p:sp>
    </p:spTree>
    <p:extLst>
      <p:ext uri="{BB962C8B-B14F-4D97-AF65-F5344CB8AC3E}">
        <p14:creationId xmlns:p14="http://schemas.microsoft.com/office/powerpoint/2010/main" val="42461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66084">
        <p:fade/>
      </p:transition>
    </mc:Choice>
    <mc:Fallback xmlns="">
      <p:transition advTm="6608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374C-AC17-ED43-BBA6-3DF126A0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58" y="522095"/>
            <a:ext cx="7393259" cy="1972587"/>
          </a:xfrm>
        </p:spPr>
        <p:txBody>
          <a:bodyPr/>
          <a:lstStyle/>
          <a:p>
            <a:r>
              <a:rPr lang="en-US" dirty="0"/>
              <a:t>Disentangling</a:t>
            </a:r>
            <a:br>
              <a:rPr lang="en-US" dirty="0"/>
            </a:br>
            <a:br>
              <a:rPr lang="en-US" sz="900" dirty="0"/>
            </a:br>
            <a:r>
              <a:rPr lang="en-US" sz="3200" dirty="0" err="1">
                <a:latin typeface="+mn-lt"/>
              </a:rPr>
              <a:t>DualDis</a:t>
            </a:r>
            <a:r>
              <a:rPr lang="en-US" sz="3200" dirty="0">
                <a:latin typeface="+mn-lt"/>
              </a:rPr>
              <a:t>: Information Separation with Adversarial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D1AB9-5688-1741-8286-779F0EC6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333827-9ABC-9146-B29F-A59A8C887A59}"/>
              </a:ext>
            </a:extLst>
          </p:cNvPr>
          <p:cNvSpPr txBox="1">
            <a:spLocks/>
          </p:cNvSpPr>
          <p:nvPr/>
        </p:nvSpPr>
        <p:spPr>
          <a:xfrm>
            <a:off x="6327954" y="6098492"/>
            <a:ext cx="1400788" cy="374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bg1"/>
                </a:solidFill>
              </a:rPr>
              <a:t>DualDis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B14F1A-50D1-8E4D-ADDD-0A777F4A3ABC}"/>
              </a:ext>
            </a:extLst>
          </p:cNvPr>
          <p:cNvSpPr/>
          <p:nvPr/>
        </p:nvSpPr>
        <p:spPr>
          <a:xfrm>
            <a:off x="6854013" y="3856307"/>
            <a:ext cx="349200" cy="3492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shade val="50000"/>
                <a:alpha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2BF414-E7DE-C440-A109-16E723EC68C3}"/>
              </a:ext>
            </a:extLst>
          </p:cNvPr>
          <p:cNvSpPr/>
          <p:nvPr/>
        </p:nvSpPr>
        <p:spPr>
          <a:xfrm>
            <a:off x="6854013" y="4951114"/>
            <a:ext cx="349200" cy="3492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shade val="50000"/>
                <a:alpha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9810B3-196C-F14A-8FBF-2ECED9707229}"/>
              </a:ext>
            </a:extLst>
          </p:cNvPr>
          <p:cNvSpPr/>
          <p:nvPr/>
        </p:nvSpPr>
        <p:spPr>
          <a:xfrm>
            <a:off x="6854013" y="5699902"/>
            <a:ext cx="349200" cy="349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7E3A06E-1CAE-DA46-922A-E74CC92E0BB5}"/>
              </a:ext>
            </a:extLst>
          </p:cNvPr>
          <p:cNvSpPr/>
          <p:nvPr/>
        </p:nvSpPr>
        <p:spPr>
          <a:xfrm flipV="1">
            <a:off x="2992214" y="4029321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9001319-3725-D045-B332-8D6534F09155}"/>
              </a:ext>
            </a:extLst>
          </p:cNvPr>
          <p:cNvSpPr/>
          <p:nvPr/>
        </p:nvSpPr>
        <p:spPr>
          <a:xfrm flipV="1">
            <a:off x="2992214" y="5516474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A3ECC88-86E6-B648-97DE-722939AD5ADD}"/>
              </a:ext>
            </a:extLst>
          </p:cNvPr>
          <p:cNvSpPr/>
          <p:nvPr/>
        </p:nvSpPr>
        <p:spPr>
          <a:xfrm>
            <a:off x="2992214" y="4403329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A238E84-85F3-B241-AC13-55F0DF561B3F}"/>
              </a:ext>
            </a:extLst>
          </p:cNvPr>
          <p:cNvSpPr/>
          <p:nvPr/>
        </p:nvSpPr>
        <p:spPr>
          <a:xfrm>
            <a:off x="2992214" y="5887588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2256425-0A05-9143-8EBB-38B8C2237266}"/>
              </a:ext>
            </a:extLst>
          </p:cNvPr>
          <p:cNvSpPr/>
          <p:nvPr/>
        </p:nvSpPr>
        <p:spPr>
          <a:xfrm>
            <a:off x="5803286" y="4049036"/>
            <a:ext cx="892632" cy="0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AE4F58D-48B0-C345-A26E-910C32794E4D}"/>
              </a:ext>
            </a:extLst>
          </p:cNvPr>
          <p:cNvSpPr/>
          <p:nvPr/>
        </p:nvSpPr>
        <p:spPr>
          <a:xfrm>
            <a:off x="5803286" y="4777279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2D0ED0D-42E9-D14F-A8E5-5649909E44CD}"/>
              </a:ext>
            </a:extLst>
          </p:cNvPr>
          <p:cNvSpPr/>
          <p:nvPr/>
        </p:nvSpPr>
        <p:spPr>
          <a:xfrm flipV="1">
            <a:off x="5803286" y="5144359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1582D4B-6D27-D74E-90A9-45C2213FB795}"/>
              </a:ext>
            </a:extLst>
          </p:cNvPr>
          <p:cNvSpPr/>
          <p:nvPr/>
        </p:nvSpPr>
        <p:spPr>
          <a:xfrm>
            <a:off x="5803286" y="5511459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A4CE1B1-0B8C-A742-BB0E-E4DDA51C064D}"/>
              </a:ext>
            </a:extLst>
          </p:cNvPr>
          <p:cNvSpPr/>
          <p:nvPr/>
        </p:nvSpPr>
        <p:spPr>
          <a:xfrm flipV="1">
            <a:off x="5803286" y="5880178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810DBEFE-D9B4-8B4B-AD0B-524271A3DABA}"/>
              </a:ext>
            </a:extLst>
          </p:cNvPr>
          <p:cNvSpPr txBox="1">
            <a:spLocks/>
          </p:cNvSpPr>
          <p:nvPr/>
        </p:nvSpPr>
        <p:spPr>
          <a:xfrm>
            <a:off x="6316167" y="5313807"/>
            <a:ext cx="1400788" cy="334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>
                <a:solidFill>
                  <a:schemeClr val="bg1">
                    <a:alpha val="50000"/>
                  </a:schemeClr>
                </a:solidFill>
              </a:rPr>
              <a:t>HybridNet</a:t>
            </a:r>
            <a:endParaRPr lang="en-US" sz="18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AB2F68E4-B2FC-A94F-B2A0-E7E0C289FDBE}"/>
              </a:ext>
            </a:extLst>
          </p:cNvPr>
          <p:cNvSpPr txBox="1">
            <a:spLocks/>
          </p:cNvSpPr>
          <p:nvPr/>
        </p:nvSpPr>
        <p:spPr>
          <a:xfrm>
            <a:off x="6327954" y="4202075"/>
            <a:ext cx="1400788" cy="361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alpha val="50000"/>
                  </a:schemeClr>
                </a:solidFill>
              </a:rPr>
              <a:t>SHADE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A61FF4-917D-554D-BAF6-FA98450E51AE}"/>
              </a:ext>
            </a:extLst>
          </p:cNvPr>
          <p:cNvSpPr txBox="1"/>
          <p:nvPr/>
        </p:nvSpPr>
        <p:spPr>
          <a:xfrm>
            <a:off x="1325880" y="4084707"/>
            <a:ext cx="167658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Need for large datasets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555E95-2341-9D4D-A1CD-BD1A9AE92033}"/>
              </a:ext>
            </a:extLst>
          </p:cNvPr>
          <p:cNvSpPr txBox="1"/>
          <p:nvPr/>
        </p:nvSpPr>
        <p:spPr>
          <a:xfrm>
            <a:off x="1325880" y="5557012"/>
            <a:ext cx="167658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Absence of info. structure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6EE476-FA4A-0943-8A52-C7607F95F4ED}"/>
              </a:ext>
            </a:extLst>
          </p:cNvPr>
          <p:cNvSpPr txBox="1"/>
          <p:nvPr/>
        </p:nvSpPr>
        <p:spPr>
          <a:xfrm>
            <a:off x="3864027" y="3826417"/>
            <a:ext cx="18395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Regularization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F4C1A2-DB9B-B943-BAD6-262D30A914DC}"/>
              </a:ext>
            </a:extLst>
          </p:cNvPr>
          <p:cNvSpPr txBox="1"/>
          <p:nvPr/>
        </p:nvSpPr>
        <p:spPr>
          <a:xfrm>
            <a:off x="3864027" y="4501821"/>
            <a:ext cx="184900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Semi-Supervised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1A901A-ECA1-7943-9616-8F1BADA10909}"/>
              </a:ext>
            </a:extLst>
          </p:cNvPr>
          <p:cNvSpPr txBox="1"/>
          <p:nvPr/>
        </p:nvSpPr>
        <p:spPr>
          <a:xfrm>
            <a:off x="3779280" y="5331308"/>
            <a:ext cx="201850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Info. structuration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C4D46-A426-B044-AE6E-3CA0D047C21F}"/>
              </a:ext>
            </a:extLst>
          </p:cNvPr>
          <p:cNvSpPr txBox="1"/>
          <p:nvPr/>
        </p:nvSpPr>
        <p:spPr>
          <a:xfrm>
            <a:off x="3864027" y="6055418"/>
            <a:ext cx="18395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Disentangling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71AEE3-0066-6D46-8A45-DADE5A49B4EC}"/>
              </a:ext>
            </a:extLst>
          </p:cNvPr>
          <p:cNvSpPr txBox="1"/>
          <p:nvPr/>
        </p:nvSpPr>
        <p:spPr>
          <a:xfrm>
            <a:off x="261941" y="2589789"/>
            <a:ext cx="859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err="1">
                <a:solidFill>
                  <a:schemeClr val="bg1">
                    <a:alpha val="80000"/>
                  </a:schemeClr>
                </a:solidFill>
              </a:rPr>
              <a:t>DualDis</a:t>
            </a:r>
            <a:r>
              <a:rPr lang="fr-FR" sz="1600" i="1" dirty="0">
                <a:solidFill>
                  <a:schemeClr val="bg1">
                    <a:alpha val="80000"/>
                  </a:schemeClr>
                </a:solidFill>
              </a:rPr>
              <a:t>: Dual-Branch </a:t>
            </a:r>
            <a:r>
              <a:rPr lang="fr-FR" sz="1600" i="1" dirty="0" err="1">
                <a:solidFill>
                  <a:schemeClr val="bg1">
                    <a:alpha val="80000"/>
                  </a:schemeClr>
                </a:solidFill>
              </a:rPr>
              <a:t>Disentangling</a:t>
            </a:r>
            <a:r>
              <a:rPr lang="fr-FR" sz="1600" i="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bg1">
                    <a:alpha val="80000"/>
                  </a:schemeClr>
                </a:solidFill>
              </a:rPr>
              <a:t>with</a:t>
            </a:r>
            <a:r>
              <a:rPr lang="fr-FR" sz="1600" i="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bg1">
                    <a:alpha val="80000"/>
                  </a:schemeClr>
                </a:solidFill>
              </a:rPr>
              <a:t>Adversarial</a:t>
            </a:r>
            <a:r>
              <a:rPr lang="fr-FR" sz="1600" i="1" dirty="0">
                <a:solidFill>
                  <a:schemeClr val="bg1">
                    <a:alpha val="80000"/>
                  </a:schemeClr>
                </a:solidFill>
              </a:rPr>
              <a:t> Learning</a:t>
            </a:r>
          </a:p>
          <a:p>
            <a:pPr algn="ctr"/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Thomas Robert, Nicolas </a:t>
            </a:r>
            <a:r>
              <a:rPr lang="fr-FR" sz="1600" dirty="0" err="1">
                <a:solidFill>
                  <a:schemeClr val="bg1">
                    <a:alpha val="80000"/>
                  </a:schemeClr>
                </a:solidFill>
              </a:rPr>
              <a:t>Thome</a:t>
            </a:r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, Matthieu </a:t>
            </a:r>
            <a:r>
              <a:rPr lang="fr-FR" sz="1600" dirty="0" err="1">
                <a:solidFill>
                  <a:schemeClr val="bg1">
                    <a:alpha val="80000"/>
                  </a:schemeClr>
                </a:solidFill>
              </a:rPr>
              <a:t>Cord</a:t>
            </a:r>
            <a:br>
              <a:rPr lang="fr-FR" sz="1600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Under </a:t>
            </a:r>
            <a:r>
              <a:rPr lang="fr-FR" sz="1600" dirty="0" err="1">
                <a:solidFill>
                  <a:schemeClr val="bg1">
                    <a:alpha val="80000"/>
                  </a:schemeClr>
                </a:solidFill>
              </a:rPr>
              <a:t>review</a:t>
            </a:r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 at AAAI 2020</a:t>
            </a:r>
          </a:p>
        </p:txBody>
      </p:sp>
    </p:spTree>
    <p:extLst>
      <p:ext uri="{BB962C8B-B14F-4D97-AF65-F5344CB8AC3E}">
        <p14:creationId xmlns:p14="http://schemas.microsoft.com/office/powerpoint/2010/main" val="173344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9187">
        <p:fade/>
      </p:transition>
    </mc:Choice>
    <mc:Fallback xmlns="">
      <p:transition advTm="19187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C4352A-002C-C94F-86B6-6B4A76E07CBD}"/>
              </a:ext>
            </a:extLst>
          </p:cNvPr>
          <p:cNvGrpSpPr/>
          <p:nvPr/>
        </p:nvGrpSpPr>
        <p:grpSpPr>
          <a:xfrm>
            <a:off x="4343770" y="2385255"/>
            <a:ext cx="268689" cy="1307790"/>
            <a:chOff x="4343771" y="2381826"/>
            <a:chExt cx="284098" cy="1636169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7285717-0BEB-584E-842B-7E3A98CCAC3E}"/>
                </a:ext>
              </a:extLst>
            </p:cNvPr>
            <p:cNvSpPr/>
            <p:nvPr/>
          </p:nvSpPr>
          <p:spPr>
            <a:xfrm>
              <a:off x="4343771" y="2381826"/>
              <a:ext cx="284098" cy="531479"/>
            </a:xfrm>
            <a:prstGeom prst="roundRect">
              <a:avLst/>
            </a:prstGeom>
            <a:solidFill>
              <a:srgbClr val="68B1F4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b="1" dirty="0" err="1">
                  <a:solidFill>
                    <a:srgbClr val="13314D"/>
                  </a:solidFill>
                  <a:latin typeface="LM Roman 10" pitchFamily="2" charset="77"/>
                </a:rPr>
                <a:t>h</a:t>
              </a:r>
              <a:r>
                <a:rPr lang="en-US" sz="1500" b="1" i="1" baseline="-25000" dirty="0" err="1">
                  <a:solidFill>
                    <a:srgbClr val="13314D"/>
                  </a:solidFill>
                  <a:latin typeface="LM Roman 10" pitchFamily="2" charset="77"/>
                </a:rPr>
                <a:t>c</a:t>
              </a:r>
              <a:endParaRPr lang="en-US" sz="1500" b="1" i="1" baseline="-25000" dirty="0">
                <a:solidFill>
                  <a:srgbClr val="13314D"/>
                </a:solidFill>
                <a:latin typeface="LM Roman 10" pitchFamily="2" charset="77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8E26517-B953-674C-932F-0BBAE21A0AE4}"/>
                </a:ext>
              </a:extLst>
            </p:cNvPr>
            <p:cNvSpPr/>
            <p:nvPr/>
          </p:nvSpPr>
          <p:spPr>
            <a:xfrm>
              <a:off x="4343771" y="3486516"/>
              <a:ext cx="284098" cy="531479"/>
            </a:xfrm>
            <a:prstGeom prst="roundRect">
              <a:avLst/>
            </a:prstGeom>
            <a:solidFill>
              <a:srgbClr val="68B1F4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b="1" dirty="0">
                  <a:solidFill>
                    <a:srgbClr val="13314D"/>
                  </a:solidFill>
                  <a:latin typeface="LM Roman 10" pitchFamily="2" charset="77"/>
                </a:rPr>
                <a:t>h</a:t>
              </a:r>
              <a:r>
                <a:rPr lang="en-US" sz="1500" b="1" i="1" baseline="-25000" dirty="0">
                  <a:solidFill>
                    <a:srgbClr val="13314D"/>
                  </a:solidFill>
                  <a:latin typeface="LM Roman 10" pitchFamily="2" charset="77"/>
                </a:rPr>
                <a:t>u</a:t>
              </a:r>
            </a:p>
          </p:txBody>
        </p:sp>
      </p:grpSp>
      <p:sp>
        <p:nvSpPr>
          <p:cNvPr id="19" name="Trapezoid 18">
            <a:extLst>
              <a:ext uri="{FF2B5EF4-FFF2-40B4-BE49-F238E27FC236}">
                <a16:creationId xmlns:a16="http://schemas.microsoft.com/office/drawing/2014/main" id="{24A9B73C-C532-734F-8540-072293898211}"/>
              </a:ext>
            </a:extLst>
          </p:cNvPr>
          <p:cNvSpPr/>
          <p:nvPr/>
        </p:nvSpPr>
        <p:spPr>
          <a:xfrm rot="5400000">
            <a:off x="3357327" y="2189510"/>
            <a:ext cx="483322" cy="796954"/>
          </a:xfrm>
          <a:prstGeom prst="trapezoid">
            <a:avLst>
              <a:gd name="adj" fmla="val 26904"/>
            </a:avLst>
          </a:prstGeom>
          <a:solidFill>
            <a:schemeClr val="accent2"/>
          </a:solidFill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014D332F-AA7A-D245-8E51-E8B67CBCCE8D}"/>
              </a:ext>
            </a:extLst>
          </p:cNvPr>
          <p:cNvSpPr/>
          <p:nvPr/>
        </p:nvSpPr>
        <p:spPr>
          <a:xfrm rot="5400000">
            <a:off x="3357042" y="3082995"/>
            <a:ext cx="483322" cy="796954"/>
          </a:xfrm>
          <a:prstGeom prst="trapezoid">
            <a:avLst>
              <a:gd name="adj" fmla="val 28218"/>
            </a:avLst>
          </a:prstGeom>
          <a:solidFill>
            <a:schemeClr val="accent2"/>
          </a:solidFill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E2936-E07E-5A4A-A2C7-7FB4F790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disentangling and editing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0AA73-3067-994F-A2FB-A3A0F298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775390B-8ED3-3546-BFDA-112C71AAE529}"/>
              </a:ext>
            </a:extLst>
          </p:cNvPr>
          <p:cNvSpPr txBox="1"/>
          <p:nvPr/>
        </p:nvSpPr>
        <p:spPr>
          <a:xfrm>
            <a:off x="368477" y="2823869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HybridNet</a:t>
            </a:r>
            <a:endParaRPr lang="en-US" sz="2000" b="1" dirty="0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F7DDC9A-464A-AE46-95F7-D9095AB1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596" y="4627781"/>
            <a:ext cx="6169288" cy="17222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Desired direction: </a:t>
            </a:r>
            <a:r>
              <a:rPr lang="en-US" dirty="0"/>
              <a:t>Stronger semantics and information separation between the branches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3F5276-2014-0F47-871C-1E8CCB6FAF62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>
            <a:off x="5519126" y="1653820"/>
            <a:ext cx="212096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70178AD-7351-FC46-B600-AFC03C3A11FC}"/>
                  </a:ext>
                </a:extLst>
              </p:cNvPr>
              <p:cNvSpPr/>
              <p:nvPr/>
            </p:nvSpPr>
            <p:spPr>
              <a:xfrm>
                <a:off x="4910617" y="1468885"/>
                <a:ext cx="608509" cy="36987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C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y</m:t>
                      </m:r>
                    </m:oMath>
                  </m:oMathPara>
                </a14:m>
                <a:endParaRPr lang="en-US" baseline="-25000" dirty="0">
                  <a:solidFill>
                    <a:srgbClr val="582808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70178AD-7351-FC46-B600-AFC03C3A1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17" y="1468885"/>
                <a:ext cx="608509" cy="369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4F6219D-762A-AE4D-932D-C26701DC4582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2912777" y="3023925"/>
            <a:ext cx="296664" cy="453123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0090BD5-DA0A-5242-A18A-4D4CDD5AF63A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2912777" y="2574816"/>
            <a:ext cx="288802" cy="44910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7B4F974D-7221-8E4F-9307-758CAF52EF14}"/>
              </a:ext>
            </a:extLst>
          </p:cNvPr>
          <p:cNvCxnSpPr>
            <a:cxnSpLocks/>
            <a:stCxn id="54" idx="0"/>
            <a:endCxn id="38" idx="1"/>
          </p:cNvCxnSpPr>
          <p:nvPr/>
        </p:nvCxnSpPr>
        <p:spPr>
          <a:xfrm rot="5400000" flipH="1" flipV="1">
            <a:off x="4328649" y="1803287"/>
            <a:ext cx="731435" cy="432502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C06525D4-57D2-D947-ABA7-D5148ED9A742}"/>
                  </a:ext>
                </a:extLst>
              </p:cNvPr>
              <p:cNvSpPr/>
              <p:nvPr/>
            </p:nvSpPr>
            <p:spPr>
              <a:xfrm>
                <a:off x="5731222" y="1325289"/>
                <a:ext cx="292436" cy="657062"/>
              </a:xfrm>
              <a:prstGeom prst="roundRect">
                <a:avLst/>
              </a:prstGeom>
              <a:solidFill>
                <a:srgbClr val="7ABD4D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y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dirty="0">
                  <a:solidFill>
                    <a:srgbClr val="334F1F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C06525D4-57D2-D947-ABA7-D5148ED9A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222" y="1325289"/>
                <a:ext cx="292436" cy="657062"/>
              </a:xfrm>
              <a:prstGeom prst="roundRect">
                <a:avLst/>
              </a:prstGeom>
              <a:blipFill>
                <a:blip r:embed="rId4"/>
                <a:stretch>
                  <a:fillRect l="-8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0E7E2855-1817-B847-8FC9-B78216987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032" y="2753052"/>
            <a:ext cx="541745" cy="541745"/>
          </a:xfrm>
          <a:prstGeom prst="rect">
            <a:avLst/>
          </a:prstGeom>
          <a:ln w="44450"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A89324A-11D4-0840-A492-823F1CC23113}"/>
              </a:ext>
            </a:extLst>
          </p:cNvPr>
          <p:cNvSpPr txBox="1"/>
          <p:nvPr/>
        </p:nvSpPr>
        <p:spPr>
          <a:xfrm>
            <a:off x="5971406" y="1361841"/>
            <a:ext cx="1047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Identity</a:t>
            </a:r>
          </a:p>
          <a:p>
            <a:r>
              <a:rPr lang="en-US" sz="1600" dirty="0"/>
              <a:t>prediction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8A8BC8C-9E88-2543-A667-0F7C93E16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000" y="2753052"/>
            <a:ext cx="541745" cy="541745"/>
          </a:xfrm>
          <a:prstGeom prst="rect">
            <a:avLst/>
          </a:prstGeom>
          <a:ln w="44450">
            <a:noFill/>
          </a:ln>
        </p:spPr>
      </p:pic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9EE1EE43-8168-354E-8FF3-AA4F6EBFB728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752941" y="3023925"/>
            <a:ext cx="332059" cy="453123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F6848640-88D7-DA4B-B90D-F90CA0E0B756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5745079" y="2574816"/>
            <a:ext cx="339921" cy="44910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DD21F1-97DB-724A-9255-B63FB2BDB693}"/>
              </a:ext>
            </a:extLst>
          </p:cNvPr>
          <p:cNvSpPr txBox="1"/>
          <p:nvPr/>
        </p:nvSpPr>
        <p:spPr>
          <a:xfrm>
            <a:off x="3827181" y="1797743"/>
            <a:ext cx="1334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glow rad="88900">
                    <a:schemeClr val="bg1"/>
                  </a:glow>
                </a:effectLst>
              </a:rPr>
              <a:t>Identity information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554832-23B1-EF4A-B27B-B71E418B54D9}"/>
              </a:ext>
            </a:extLst>
          </p:cNvPr>
          <p:cNvSpPr txBox="1"/>
          <p:nvPr/>
        </p:nvSpPr>
        <p:spPr>
          <a:xfrm>
            <a:off x="3810997" y="3686343"/>
            <a:ext cx="1334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glow rad="88900">
                    <a:schemeClr val="bg1"/>
                  </a:glow>
                </a:effectLst>
              </a:rPr>
              <a:t>Style (?) information</a:t>
            </a:r>
          </a:p>
        </p:txBody>
      </p:sp>
      <p:sp>
        <p:nvSpPr>
          <p:cNvPr id="31" name="Trapezoid 30">
            <a:extLst>
              <a:ext uri="{FF2B5EF4-FFF2-40B4-BE49-F238E27FC236}">
                <a16:creationId xmlns:a16="http://schemas.microsoft.com/office/drawing/2014/main" id="{18FC2D0F-1B61-C149-883D-405D5BAEF5DE}"/>
              </a:ext>
            </a:extLst>
          </p:cNvPr>
          <p:cNvSpPr/>
          <p:nvPr/>
        </p:nvSpPr>
        <p:spPr>
          <a:xfrm rot="5400000" flipV="1">
            <a:off x="5109549" y="2194386"/>
            <a:ext cx="483322" cy="787739"/>
          </a:xfrm>
          <a:prstGeom prst="trapezoid">
            <a:avLst>
              <a:gd name="adj" fmla="val 26904"/>
            </a:avLst>
          </a:prstGeom>
          <a:solidFill>
            <a:schemeClr val="accent2"/>
          </a:solidFill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33648FF3-1A0A-5646-A3A0-579036E62BF4}"/>
              </a:ext>
            </a:extLst>
          </p:cNvPr>
          <p:cNvSpPr/>
          <p:nvPr/>
        </p:nvSpPr>
        <p:spPr>
          <a:xfrm rot="5400000" flipV="1">
            <a:off x="5109264" y="3087871"/>
            <a:ext cx="483322" cy="787740"/>
          </a:xfrm>
          <a:prstGeom prst="trapezoid">
            <a:avLst>
              <a:gd name="adj" fmla="val 28218"/>
            </a:avLst>
          </a:prstGeom>
          <a:solidFill>
            <a:schemeClr val="accent2"/>
          </a:solidFill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995BDC6-7AF3-8948-A53E-1A728918E167}"/>
              </a:ext>
            </a:extLst>
          </p:cNvPr>
          <p:cNvCxnSpPr>
            <a:cxnSpLocks/>
          </p:cNvCxnSpPr>
          <p:nvPr/>
        </p:nvCxnSpPr>
        <p:spPr>
          <a:xfrm>
            <a:off x="3997181" y="2592257"/>
            <a:ext cx="346589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Curved Connector 32">
            <a:extLst>
              <a:ext uri="{FF2B5EF4-FFF2-40B4-BE49-F238E27FC236}">
                <a16:creationId xmlns:a16="http://schemas.microsoft.com/office/drawing/2014/main" id="{0F248475-7735-4B41-80D2-FAD8E375F35B}"/>
              </a:ext>
            </a:extLst>
          </p:cNvPr>
          <p:cNvCxnSpPr>
            <a:cxnSpLocks/>
          </p:cNvCxnSpPr>
          <p:nvPr/>
        </p:nvCxnSpPr>
        <p:spPr>
          <a:xfrm>
            <a:off x="4612459" y="2592257"/>
            <a:ext cx="346589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Curved Connector 32">
            <a:extLst>
              <a:ext uri="{FF2B5EF4-FFF2-40B4-BE49-F238E27FC236}">
                <a16:creationId xmlns:a16="http://schemas.microsoft.com/office/drawing/2014/main" id="{DBC94E88-43C8-7E46-A34F-92C2E82EBEE0}"/>
              </a:ext>
            </a:extLst>
          </p:cNvPr>
          <p:cNvCxnSpPr>
            <a:cxnSpLocks/>
          </p:cNvCxnSpPr>
          <p:nvPr/>
        </p:nvCxnSpPr>
        <p:spPr>
          <a:xfrm>
            <a:off x="3997181" y="3477048"/>
            <a:ext cx="346589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Curved Connector 32">
            <a:extLst>
              <a:ext uri="{FF2B5EF4-FFF2-40B4-BE49-F238E27FC236}">
                <a16:creationId xmlns:a16="http://schemas.microsoft.com/office/drawing/2014/main" id="{E6AFF1F4-0E72-A14B-9DD1-6DE403D992E9}"/>
              </a:ext>
            </a:extLst>
          </p:cNvPr>
          <p:cNvCxnSpPr>
            <a:cxnSpLocks/>
          </p:cNvCxnSpPr>
          <p:nvPr/>
        </p:nvCxnSpPr>
        <p:spPr>
          <a:xfrm>
            <a:off x="4612459" y="3477048"/>
            <a:ext cx="346589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1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7228">
        <p:fade/>
      </p:transition>
    </mc:Choice>
    <mc:Fallback xmlns="">
      <p:transition advTm="27228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E921940-33C6-0443-8A35-72A35A1BD7B7}"/>
              </a:ext>
            </a:extLst>
          </p:cNvPr>
          <p:cNvGrpSpPr/>
          <p:nvPr/>
        </p:nvGrpSpPr>
        <p:grpSpPr>
          <a:xfrm>
            <a:off x="4478115" y="3693045"/>
            <a:ext cx="2598600" cy="1285891"/>
            <a:chOff x="4478115" y="3693045"/>
            <a:chExt cx="2598600" cy="128589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1D102E4-F94E-7247-81B7-66E52D875367}"/>
                </a:ext>
              </a:extLst>
            </p:cNvPr>
            <p:cNvCxnSpPr>
              <a:cxnSpLocks/>
              <a:stCxn id="35" idx="3"/>
              <a:endCxn id="46" idx="1"/>
            </p:cNvCxnSpPr>
            <p:nvPr/>
          </p:nvCxnSpPr>
          <p:spPr>
            <a:xfrm>
              <a:off x="5504866" y="4457291"/>
              <a:ext cx="212096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2718F2D-CFE3-D643-B998-C238663D0D96}"/>
                    </a:ext>
                  </a:extLst>
                </p:cNvPr>
                <p:cNvSpPr/>
                <p:nvPr/>
              </p:nvSpPr>
              <p:spPr>
                <a:xfrm>
                  <a:off x="4896357" y="4272356"/>
                  <a:ext cx="608509" cy="36987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1" dirty="0" smtClean="0">
                            <a:solidFill>
                              <a:srgbClr val="582808"/>
                            </a:solidFill>
                            <a:latin typeface="LM Roman 10" pitchFamily="2" charset="77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b="0" i="1" baseline="-25000" dirty="0" smtClean="0">
                            <a:solidFill>
                              <a:srgbClr val="582808"/>
                            </a:solidFill>
                            <a:latin typeface="LM Roman 10" pitchFamily="2" charset="77"/>
                          </a:rPr>
                          <m:t>z</m:t>
                        </m:r>
                      </m:oMath>
                    </m:oMathPara>
                  </a14:m>
                  <a:endParaRPr lang="en-US" baseline="-25000" dirty="0">
                    <a:solidFill>
                      <a:srgbClr val="582808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2718F2D-CFE3-D643-B998-C238663D0D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6357" y="4272356"/>
                  <a:ext cx="608509" cy="3698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515A0E47-1292-3B44-BB8B-5AEA4B4D1EE3}"/>
                </a:ext>
              </a:extLst>
            </p:cNvPr>
            <p:cNvCxnSpPr>
              <a:cxnSpLocks/>
              <a:stCxn id="55" idx="2"/>
              <a:endCxn id="35" idx="1"/>
            </p:cNvCxnSpPr>
            <p:nvPr/>
          </p:nvCxnSpPr>
          <p:spPr>
            <a:xfrm rot="16200000" flipH="1">
              <a:off x="4305113" y="3866047"/>
              <a:ext cx="764246" cy="418242"/>
            </a:xfrm>
            <a:prstGeom prst="curvedConnector2">
              <a:avLst/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BEDC89D8-7F27-6045-81C4-C831B20BC202}"/>
                    </a:ext>
                  </a:extLst>
                </p:cNvPr>
                <p:cNvSpPr/>
                <p:nvPr/>
              </p:nvSpPr>
              <p:spPr>
                <a:xfrm>
                  <a:off x="5716962" y="4128760"/>
                  <a:ext cx="292436" cy="657062"/>
                </a:xfrm>
                <a:prstGeom prst="roundRect">
                  <a:avLst/>
                </a:prstGeom>
                <a:solidFill>
                  <a:srgbClr val="7ABD4D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334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solidFill>
                                  <a:srgbClr val="334F1F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334F1F"/>
                    </a:solidFill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BEDC89D8-7F27-6045-81C4-C831B20BC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6962" y="4128760"/>
                  <a:ext cx="292436" cy="65706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FFF5C2-A4BA-6A4A-8A05-6A08D22606DD}"/>
                </a:ext>
              </a:extLst>
            </p:cNvPr>
            <p:cNvSpPr txBox="1"/>
            <p:nvPr/>
          </p:nvSpPr>
          <p:spPr>
            <a:xfrm>
              <a:off x="6061694" y="4024829"/>
              <a:ext cx="101502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Female</a:t>
              </a:r>
            </a:p>
            <a:p>
              <a:r>
                <a:rPr lang="en-US" sz="1400" dirty="0"/>
                <a:t>No glasses</a:t>
              </a:r>
            </a:p>
            <a:p>
              <a:r>
                <a:rPr lang="en-US" sz="1400" dirty="0"/>
                <a:t>Blond hair</a:t>
              </a:r>
            </a:p>
            <a:p>
              <a:r>
                <a:rPr lang="en-US" sz="1400" dirty="0"/>
                <a:t>…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C4352A-002C-C94F-86B6-6B4A76E07CBD}"/>
              </a:ext>
            </a:extLst>
          </p:cNvPr>
          <p:cNvGrpSpPr/>
          <p:nvPr/>
        </p:nvGrpSpPr>
        <p:grpSpPr>
          <a:xfrm>
            <a:off x="4343770" y="2385255"/>
            <a:ext cx="268689" cy="1307790"/>
            <a:chOff x="4343771" y="2381826"/>
            <a:chExt cx="284098" cy="1636169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7285717-0BEB-584E-842B-7E3A98CCAC3E}"/>
                </a:ext>
              </a:extLst>
            </p:cNvPr>
            <p:cNvSpPr/>
            <p:nvPr/>
          </p:nvSpPr>
          <p:spPr>
            <a:xfrm>
              <a:off x="4343771" y="2381826"/>
              <a:ext cx="284098" cy="531479"/>
            </a:xfrm>
            <a:prstGeom prst="roundRect">
              <a:avLst/>
            </a:prstGeom>
            <a:solidFill>
              <a:srgbClr val="68B1F4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b="1" dirty="0" err="1">
                  <a:solidFill>
                    <a:srgbClr val="13314D"/>
                  </a:solidFill>
                  <a:latin typeface="LM Roman 10" pitchFamily="2" charset="77"/>
                </a:rPr>
                <a:t>h</a:t>
              </a:r>
              <a:r>
                <a:rPr lang="en-US" sz="1500" b="1" i="1" baseline="-25000" dirty="0" err="1">
                  <a:solidFill>
                    <a:srgbClr val="13314D"/>
                  </a:solidFill>
                  <a:latin typeface="LM Roman 10" pitchFamily="2" charset="77"/>
                </a:rPr>
                <a:t>c</a:t>
              </a:r>
              <a:endParaRPr lang="en-US" sz="1500" b="1" i="1" baseline="-25000" dirty="0">
                <a:solidFill>
                  <a:srgbClr val="13314D"/>
                </a:solidFill>
                <a:latin typeface="LM Roman 10" pitchFamily="2" charset="77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8E26517-B953-674C-932F-0BBAE21A0AE4}"/>
                </a:ext>
              </a:extLst>
            </p:cNvPr>
            <p:cNvSpPr/>
            <p:nvPr/>
          </p:nvSpPr>
          <p:spPr>
            <a:xfrm>
              <a:off x="4343771" y="3486516"/>
              <a:ext cx="284098" cy="531479"/>
            </a:xfrm>
            <a:prstGeom prst="roundRect">
              <a:avLst/>
            </a:prstGeom>
            <a:solidFill>
              <a:srgbClr val="68B1F4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b="1" dirty="0">
                  <a:solidFill>
                    <a:srgbClr val="13314D"/>
                  </a:solidFill>
                  <a:latin typeface="LM Roman 10" pitchFamily="2" charset="77"/>
                </a:rPr>
                <a:t>h</a:t>
              </a:r>
              <a:r>
                <a:rPr lang="en-US" sz="1500" b="1" i="1" baseline="-25000" dirty="0">
                  <a:solidFill>
                    <a:srgbClr val="13314D"/>
                  </a:solidFill>
                  <a:latin typeface="LM Roman 10" pitchFamily="2" charset="77"/>
                </a:rPr>
                <a:t>u</a:t>
              </a:r>
            </a:p>
          </p:txBody>
        </p:sp>
      </p:grpSp>
      <p:sp>
        <p:nvSpPr>
          <p:cNvPr id="19" name="Trapezoid 18">
            <a:extLst>
              <a:ext uri="{FF2B5EF4-FFF2-40B4-BE49-F238E27FC236}">
                <a16:creationId xmlns:a16="http://schemas.microsoft.com/office/drawing/2014/main" id="{24A9B73C-C532-734F-8540-072293898211}"/>
              </a:ext>
            </a:extLst>
          </p:cNvPr>
          <p:cNvSpPr/>
          <p:nvPr/>
        </p:nvSpPr>
        <p:spPr>
          <a:xfrm rot="5400000">
            <a:off x="3357327" y="2189510"/>
            <a:ext cx="483322" cy="796954"/>
          </a:xfrm>
          <a:prstGeom prst="trapezoid">
            <a:avLst>
              <a:gd name="adj" fmla="val 26904"/>
            </a:avLst>
          </a:prstGeom>
          <a:solidFill>
            <a:schemeClr val="accent2"/>
          </a:solidFill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014D332F-AA7A-D245-8E51-E8B67CBCCE8D}"/>
              </a:ext>
            </a:extLst>
          </p:cNvPr>
          <p:cNvSpPr/>
          <p:nvPr/>
        </p:nvSpPr>
        <p:spPr>
          <a:xfrm rot="5400000">
            <a:off x="3357042" y="3082995"/>
            <a:ext cx="483322" cy="796954"/>
          </a:xfrm>
          <a:prstGeom prst="trapezoid">
            <a:avLst>
              <a:gd name="adj" fmla="val 28218"/>
            </a:avLst>
          </a:prstGeom>
          <a:solidFill>
            <a:schemeClr val="accent2"/>
          </a:solidFill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endParaRPr lang="en-US" sz="2400" i="1" baseline="-25000" dirty="0">
              <a:solidFill>
                <a:srgbClr val="582808"/>
              </a:solidFill>
              <a:latin typeface="LM Roman 1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E2936-E07E-5A4A-A2C7-7FB4F790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disentangling and editing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0AA73-3067-994F-A2FB-A3A0F298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775390B-8ED3-3546-BFDA-112C71AAE529}"/>
              </a:ext>
            </a:extLst>
          </p:cNvPr>
          <p:cNvSpPr txBox="1"/>
          <p:nvPr/>
        </p:nvSpPr>
        <p:spPr>
          <a:xfrm>
            <a:off x="368477" y="2823869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DualDis</a:t>
            </a:r>
            <a:endParaRPr lang="en-US" sz="20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3F5276-2014-0F47-871C-1E8CCB6FAF62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>
            <a:off x="5519126" y="1653820"/>
            <a:ext cx="212096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70178AD-7351-FC46-B600-AFC03C3A11FC}"/>
                  </a:ext>
                </a:extLst>
              </p:cNvPr>
              <p:cNvSpPr/>
              <p:nvPr/>
            </p:nvSpPr>
            <p:spPr>
              <a:xfrm>
                <a:off x="4910617" y="1468885"/>
                <a:ext cx="608509" cy="36987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C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rgbClr val="582808"/>
                          </a:solidFill>
                          <a:latin typeface="LM Roman 10" pitchFamily="2" charset="77"/>
                        </a:rPr>
                        <m:t>y</m:t>
                      </m:r>
                    </m:oMath>
                  </m:oMathPara>
                </a14:m>
                <a:endParaRPr lang="en-US" baseline="-25000" dirty="0">
                  <a:solidFill>
                    <a:srgbClr val="582808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70178AD-7351-FC46-B600-AFC03C3A1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17" y="1468885"/>
                <a:ext cx="608509" cy="369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4F6219D-762A-AE4D-932D-C26701DC4582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2912777" y="3023925"/>
            <a:ext cx="296664" cy="453123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0090BD5-DA0A-5242-A18A-4D4CDD5AF63A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2912777" y="2574816"/>
            <a:ext cx="288802" cy="44910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7B4F974D-7221-8E4F-9307-758CAF52EF14}"/>
              </a:ext>
            </a:extLst>
          </p:cNvPr>
          <p:cNvCxnSpPr>
            <a:cxnSpLocks/>
            <a:stCxn id="54" idx="0"/>
            <a:endCxn id="38" idx="1"/>
          </p:cNvCxnSpPr>
          <p:nvPr/>
        </p:nvCxnSpPr>
        <p:spPr>
          <a:xfrm rot="5400000" flipH="1" flipV="1">
            <a:off x="4328649" y="1803287"/>
            <a:ext cx="731435" cy="432502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C06525D4-57D2-D947-ABA7-D5148ED9A742}"/>
                  </a:ext>
                </a:extLst>
              </p:cNvPr>
              <p:cNvSpPr/>
              <p:nvPr/>
            </p:nvSpPr>
            <p:spPr>
              <a:xfrm>
                <a:off x="5731222" y="1325289"/>
                <a:ext cx="292436" cy="657062"/>
              </a:xfrm>
              <a:prstGeom prst="roundRect">
                <a:avLst/>
              </a:prstGeom>
              <a:solidFill>
                <a:srgbClr val="7ABD4D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y</m:t>
                      </m:r>
                      <m:r>
                        <m:rPr>
                          <m:nor/>
                        </m:rPr>
                        <a:rPr lang="fr-FR" b="1" dirty="0" smtClean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dirty="0">
                  <a:solidFill>
                    <a:srgbClr val="334F1F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C06525D4-57D2-D947-ABA7-D5148ED9A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222" y="1325289"/>
                <a:ext cx="292436" cy="657062"/>
              </a:xfrm>
              <a:prstGeom prst="roundRect">
                <a:avLst/>
              </a:prstGeom>
              <a:blipFill>
                <a:blip r:embed="rId7"/>
                <a:stretch>
                  <a:fillRect l="-8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0E7E2855-1817-B847-8FC9-B78216987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1032" y="2753052"/>
            <a:ext cx="541745" cy="541745"/>
          </a:xfrm>
          <a:prstGeom prst="rect">
            <a:avLst/>
          </a:prstGeom>
          <a:ln w="44450"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A89324A-11D4-0840-A492-823F1CC23113}"/>
              </a:ext>
            </a:extLst>
          </p:cNvPr>
          <p:cNvSpPr txBox="1"/>
          <p:nvPr/>
        </p:nvSpPr>
        <p:spPr>
          <a:xfrm>
            <a:off x="5971406" y="1361841"/>
            <a:ext cx="1047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Identity</a:t>
            </a:r>
          </a:p>
          <a:p>
            <a:r>
              <a:rPr lang="en-US" sz="1600" dirty="0"/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D21F1-97DB-724A-9255-B63FB2BDB693}"/>
              </a:ext>
            </a:extLst>
          </p:cNvPr>
          <p:cNvSpPr txBox="1"/>
          <p:nvPr/>
        </p:nvSpPr>
        <p:spPr>
          <a:xfrm>
            <a:off x="3827181" y="1797743"/>
            <a:ext cx="1334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glow rad="88900">
                    <a:schemeClr val="bg1"/>
                  </a:glow>
                </a:effectLst>
              </a:rPr>
              <a:t>Identity information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995BDC6-7AF3-8948-A53E-1A728918E167}"/>
              </a:ext>
            </a:extLst>
          </p:cNvPr>
          <p:cNvCxnSpPr>
            <a:cxnSpLocks/>
          </p:cNvCxnSpPr>
          <p:nvPr/>
        </p:nvCxnSpPr>
        <p:spPr>
          <a:xfrm>
            <a:off x="3997181" y="2592257"/>
            <a:ext cx="346589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Curved Connector 32">
            <a:extLst>
              <a:ext uri="{FF2B5EF4-FFF2-40B4-BE49-F238E27FC236}">
                <a16:creationId xmlns:a16="http://schemas.microsoft.com/office/drawing/2014/main" id="{DBC94E88-43C8-7E46-A34F-92C2E82EBEE0}"/>
              </a:ext>
            </a:extLst>
          </p:cNvPr>
          <p:cNvCxnSpPr>
            <a:cxnSpLocks/>
          </p:cNvCxnSpPr>
          <p:nvPr/>
        </p:nvCxnSpPr>
        <p:spPr>
          <a:xfrm>
            <a:off x="3997181" y="3477048"/>
            <a:ext cx="346589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269FFF-A45E-ED43-8EAB-2580EFAFFE77}"/>
              </a:ext>
            </a:extLst>
          </p:cNvPr>
          <p:cNvGrpSpPr/>
          <p:nvPr/>
        </p:nvGrpSpPr>
        <p:grpSpPr>
          <a:xfrm>
            <a:off x="4612459" y="2597661"/>
            <a:ext cx="2275422" cy="882979"/>
            <a:chOff x="4612459" y="2597661"/>
            <a:chExt cx="2275422" cy="882979"/>
          </a:xfrm>
        </p:grpSpPr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B41BDEC6-C1A7-E14C-8B8F-4D3C1A8C8C2D}"/>
                </a:ext>
              </a:extLst>
            </p:cNvPr>
            <p:cNvCxnSpPr>
              <a:cxnSpLocks/>
              <a:stCxn id="55" idx="3"/>
              <a:endCxn id="32" idx="0"/>
            </p:cNvCxnSpPr>
            <p:nvPr/>
          </p:nvCxnSpPr>
          <p:spPr>
            <a:xfrm flipV="1">
              <a:off x="4612459" y="3019214"/>
              <a:ext cx="609199" cy="461426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21BEFD9F-1CEF-C947-AB96-DE42E8E4C766}"/>
                </a:ext>
              </a:extLst>
            </p:cNvPr>
            <p:cNvCxnSpPr>
              <a:cxnSpLocks/>
              <a:stCxn id="54" idx="3"/>
              <a:endCxn id="32" idx="0"/>
            </p:cNvCxnSpPr>
            <p:nvPr/>
          </p:nvCxnSpPr>
          <p:spPr>
            <a:xfrm>
              <a:off x="4612459" y="2597661"/>
              <a:ext cx="609199" cy="421553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8A8BC8C-9E88-2543-A667-0F7C93E16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6136" y="2753052"/>
              <a:ext cx="541745" cy="541745"/>
            </a:xfrm>
            <a:prstGeom prst="rect">
              <a:avLst/>
            </a:prstGeom>
            <a:ln w="44450">
              <a:noFill/>
            </a:ln>
          </p:spPr>
        </p:pic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33648FF3-1A0A-5646-A3A0-579036E62BF4}"/>
                </a:ext>
              </a:extLst>
            </p:cNvPr>
            <p:cNvSpPr/>
            <p:nvPr/>
          </p:nvSpPr>
          <p:spPr>
            <a:xfrm rot="5400000" flipV="1">
              <a:off x="5373867" y="2625344"/>
              <a:ext cx="483322" cy="787740"/>
            </a:xfrm>
            <a:prstGeom prst="trapezoid">
              <a:avLst>
                <a:gd name="adj" fmla="val 28218"/>
              </a:avLst>
            </a:prstGeom>
            <a:solidFill>
              <a:schemeClr val="accent2"/>
            </a:solidFill>
            <a:ln>
              <a:solidFill>
                <a:schemeClr val="accent2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lIns="72000" rIns="0" rtlCol="0" anchor="ctr"/>
            <a:lstStyle/>
            <a:p>
              <a:pPr algn="ctr"/>
              <a:endParaRPr lang="en-US" sz="2400" i="1" baseline="-25000" dirty="0">
                <a:solidFill>
                  <a:srgbClr val="582808"/>
                </a:solidFill>
                <a:latin typeface="LM Roman 10" pitchFamily="2" charset="77"/>
              </a:endParaRPr>
            </a:p>
          </p:txBody>
        </p:sp>
        <p:cxnSp>
          <p:nvCxnSpPr>
            <p:cNvPr id="44" name="Curved Connector 32">
              <a:extLst>
                <a:ext uri="{FF2B5EF4-FFF2-40B4-BE49-F238E27FC236}">
                  <a16:creationId xmlns:a16="http://schemas.microsoft.com/office/drawing/2014/main" id="{E6AFF1F4-0E72-A14B-9DD1-6DE403D992E9}"/>
                </a:ext>
              </a:extLst>
            </p:cNvPr>
            <p:cNvCxnSpPr>
              <a:cxnSpLocks/>
            </p:cNvCxnSpPr>
            <p:nvPr/>
          </p:nvCxnSpPr>
          <p:spPr>
            <a:xfrm>
              <a:off x="6012947" y="3033798"/>
              <a:ext cx="346589" cy="0"/>
            </a:xfrm>
            <a:prstGeom prst="straightConnector1">
              <a:avLst/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C554832-23B1-EF4A-B27B-B71E418B54D9}"/>
              </a:ext>
            </a:extLst>
          </p:cNvPr>
          <p:cNvSpPr txBox="1"/>
          <p:nvPr/>
        </p:nvSpPr>
        <p:spPr>
          <a:xfrm>
            <a:off x="3810997" y="3686343"/>
            <a:ext cx="1334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glow rad="88900">
                    <a:schemeClr val="bg1"/>
                  </a:glow>
                </a:effectLst>
                <a:latin typeface="+mj-lt"/>
              </a:rPr>
              <a:t>Attribute</a:t>
            </a:r>
            <a:r>
              <a:rPr lang="en-US" sz="1600" b="1" dirty="0">
                <a:effectLst>
                  <a:glow rad="88900">
                    <a:schemeClr val="bg1"/>
                  </a:glow>
                </a:effectLst>
              </a:rPr>
              <a:t> information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9F162C-E9B4-BF4C-AF65-61F627138C84}"/>
              </a:ext>
            </a:extLst>
          </p:cNvPr>
          <p:cNvGrpSpPr/>
          <p:nvPr/>
        </p:nvGrpSpPr>
        <p:grpSpPr>
          <a:xfrm>
            <a:off x="3628687" y="2828530"/>
            <a:ext cx="1465944" cy="443127"/>
            <a:chOff x="3628687" y="2828530"/>
            <a:chExt cx="1465944" cy="443127"/>
          </a:xfrm>
        </p:grpSpPr>
        <p:sp>
          <p:nvSpPr>
            <p:cNvPr id="5" name="Up-Down Arrow 4">
              <a:extLst>
                <a:ext uri="{FF2B5EF4-FFF2-40B4-BE49-F238E27FC236}">
                  <a16:creationId xmlns:a16="http://schemas.microsoft.com/office/drawing/2014/main" id="{E3136223-9F6B-5D40-B59C-589A043A691E}"/>
                </a:ext>
              </a:extLst>
            </p:cNvPr>
            <p:cNvSpPr/>
            <p:nvPr/>
          </p:nvSpPr>
          <p:spPr>
            <a:xfrm>
              <a:off x="4361659" y="2828530"/>
              <a:ext cx="223339" cy="443127"/>
            </a:xfrm>
            <a:prstGeom prst="upDownArrow">
              <a:avLst/>
            </a:prstGeom>
            <a:solidFill>
              <a:srgbClr val="D74F4A"/>
            </a:solidFill>
            <a:ln>
              <a:solidFill>
                <a:srgbClr val="7A2D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E5F1822-CEA9-8440-B921-DF10AA469B8E}"/>
                </a:ext>
              </a:extLst>
            </p:cNvPr>
            <p:cNvSpPr txBox="1"/>
            <p:nvPr/>
          </p:nvSpPr>
          <p:spPr>
            <a:xfrm>
              <a:off x="3628687" y="2845808"/>
              <a:ext cx="1465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A2D2A"/>
                  </a:solidFill>
                  <a:effectLst>
                    <a:glow rad="88900">
                      <a:schemeClr val="bg1"/>
                    </a:glow>
                  </a:effectLst>
                </a:rPr>
                <a:t>Disentangling</a:t>
              </a:r>
            </a:p>
          </p:txBody>
        </p:sp>
      </p:grp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7CA5B6C-7D18-C54C-8B31-6199CAED9707}"/>
              </a:ext>
            </a:extLst>
          </p:cNvPr>
          <p:cNvSpPr txBox="1">
            <a:spLocks/>
          </p:cNvSpPr>
          <p:nvPr/>
        </p:nvSpPr>
        <p:spPr>
          <a:xfrm>
            <a:off x="219584" y="4526187"/>
            <a:ext cx="8609107" cy="185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Objectives:</a:t>
            </a:r>
          </a:p>
          <a:p>
            <a:pPr lvl="1"/>
            <a:r>
              <a:rPr lang="en-US" b="1" dirty="0"/>
              <a:t>Semantic role</a:t>
            </a:r>
            <a:r>
              <a:rPr lang="en-US" dirty="0"/>
              <a:t> of each branch</a:t>
            </a:r>
          </a:p>
          <a:p>
            <a:pPr lvl="1"/>
            <a:r>
              <a:rPr lang="en-US" b="1" dirty="0"/>
              <a:t>Disentangle </a:t>
            </a:r>
            <a:r>
              <a:rPr lang="en-US" dirty="0"/>
              <a:t>(i.e. separate) two information domains</a:t>
            </a:r>
          </a:p>
          <a:p>
            <a:pPr lvl="1"/>
            <a:r>
              <a:rPr lang="en-US" b="1" dirty="0"/>
              <a:t>Latent structure</a:t>
            </a:r>
            <a:r>
              <a:rPr lang="en-US" dirty="0"/>
              <a:t> of </a:t>
            </a:r>
            <a:r>
              <a:rPr lang="en-US" b="1" dirty="0"/>
              <a:t>semantic factors</a:t>
            </a:r>
            <a:endParaRPr lang="en-US" dirty="0"/>
          </a:p>
          <a:p>
            <a:pPr lvl="1"/>
            <a:r>
              <a:rPr lang="en-US" b="1" dirty="0"/>
              <a:t>Image editing</a:t>
            </a:r>
            <a:r>
              <a:rPr lang="en-US" dirty="0"/>
              <a:t> capability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944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41654">
        <p:fade/>
      </p:transition>
    </mc:Choice>
    <mc:Fallback xmlns="">
      <p:transition advTm="416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EF49-EF2C-A844-B1BB-315B06FA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and objectives</a:t>
            </a:r>
            <a:r>
              <a:rPr lang="en-US" sz="2200" dirty="0"/>
              <a:t> – Disentangling of domains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3422-2C1D-9449-AC13-39B0E48B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5" name="Curved Connector 157">
            <a:extLst>
              <a:ext uri="{FF2B5EF4-FFF2-40B4-BE49-F238E27FC236}">
                <a16:creationId xmlns:a16="http://schemas.microsoft.com/office/drawing/2014/main" id="{4BE84B1D-42E4-C641-A779-9A162E912A31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2068001" y="2894553"/>
            <a:ext cx="868198" cy="93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02BBE1-41F5-7149-BEA4-D39175614FF4}"/>
              </a:ext>
            </a:extLst>
          </p:cNvPr>
          <p:cNvCxnSpPr>
            <a:cxnSpLocks/>
          </p:cNvCxnSpPr>
          <p:nvPr/>
        </p:nvCxnSpPr>
        <p:spPr>
          <a:xfrm flipV="1">
            <a:off x="3667171" y="1127343"/>
            <a:ext cx="0" cy="1327212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49EA06-E8AC-B340-82F3-BABF406ACC53}"/>
              </a:ext>
            </a:extLst>
          </p:cNvPr>
          <p:cNvCxnSpPr>
            <a:cxnSpLocks/>
          </p:cNvCxnSpPr>
          <p:nvPr/>
        </p:nvCxnSpPr>
        <p:spPr>
          <a:xfrm flipV="1">
            <a:off x="3658521" y="2836384"/>
            <a:ext cx="0" cy="2197004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6D1265-3100-1447-A077-332A5C29F3A8}"/>
              </a:ext>
            </a:extLst>
          </p:cNvPr>
          <p:cNvGrpSpPr/>
          <p:nvPr/>
        </p:nvGrpSpPr>
        <p:grpSpPr>
          <a:xfrm>
            <a:off x="3585591" y="2352314"/>
            <a:ext cx="2481291" cy="2605645"/>
            <a:chOff x="4636560" y="1913684"/>
            <a:chExt cx="2446442" cy="295010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587CC8-CA27-D24D-8CCA-E00324EE1C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5872" y="1913684"/>
              <a:ext cx="2368940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1C7237D-752F-F24B-9CA7-41EC640559E8}"/>
                </a:ext>
              </a:extLst>
            </p:cNvPr>
            <p:cNvCxnSpPr>
              <a:cxnSpLocks/>
            </p:cNvCxnSpPr>
            <p:nvPr/>
          </p:nvCxnSpPr>
          <p:spPr>
            <a:xfrm>
              <a:off x="4636560" y="4863790"/>
              <a:ext cx="2446442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A1D7C2-13AE-DD4E-A05C-290F05BC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31" y="1601628"/>
            <a:ext cx="541745" cy="541745"/>
          </a:xfrm>
          <a:prstGeom prst="rect">
            <a:avLst/>
          </a:prstGeom>
          <a:ln w="44450">
            <a:solidFill>
              <a:schemeClr val="accent5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1FB22-2AAA-1F43-807F-5C8F7D376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31" y="2293671"/>
            <a:ext cx="541745" cy="541745"/>
          </a:xfrm>
          <a:prstGeom prst="rect">
            <a:avLst/>
          </a:prstGeom>
          <a:ln w="44450">
            <a:solidFill>
              <a:schemeClr val="accent6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EE6F57-BB54-594B-A30D-90CB4EB65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44" y="2980245"/>
            <a:ext cx="541745" cy="541745"/>
          </a:xfrm>
          <a:prstGeom prst="rect">
            <a:avLst/>
          </a:prstGeom>
          <a:ln w="44450">
            <a:solidFill>
              <a:schemeClr val="accent4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3C900C7-6DD6-5F45-941E-07BB0DEDC4D1}"/>
              </a:ext>
            </a:extLst>
          </p:cNvPr>
          <p:cNvSpPr/>
          <p:nvPr/>
        </p:nvSpPr>
        <p:spPr>
          <a:xfrm>
            <a:off x="5074448" y="1761358"/>
            <a:ext cx="106888" cy="1068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D155E3-65EC-3949-A243-FF34E864AD1E}"/>
              </a:ext>
            </a:extLst>
          </p:cNvPr>
          <p:cNvSpPr/>
          <p:nvPr/>
        </p:nvSpPr>
        <p:spPr>
          <a:xfrm>
            <a:off x="3945165" y="1436745"/>
            <a:ext cx="106888" cy="1068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8CCF15-286D-FC40-8640-B62CBDD1C152}"/>
              </a:ext>
            </a:extLst>
          </p:cNvPr>
          <p:cNvSpPr/>
          <p:nvPr/>
        </p:nvSpPr>
        <p:spPr>
          <a:xfrm>
            <a:off x="4293075" y="2124469"/>
            <a:ext cx="106888" cy="1068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2DFE5-CEDD-AA47-BDAC-ECAE10893BDA}"/>
              </a:ext>
            </a:extLst>
          </p:cNvPr>
          <p:cNvSpPr txBox="1"/>
          <p:nvPr/>
        </p:nvSpPr>
        <p:spPr>
          <a:xfrm>
            <a:off x="5181335" y="1611017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id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D91893-6B84-DD4C-9419-43808952489A}"/>
              </a:ext>
            </a:extLst>
          </p:cNvPr>
          <p:cNvSpPr txBox="1"/>
          <p:nvPr/>
        </p:nvSpPr>
        <p:spPr>
          <a:xfrm>
            <a:off x="4015451" y="1278158"/>
            <a:ext cx="452018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id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31C1AE-193F-B64E-BC69-9006582ACE73}"/>
              </a:ext>
            </a:extLst>
          </p:cNvPr>
          <p:cNvSpPr txBox="1"/>
          <p:nvPr/>
        </p:nvSpPr>
        <p:spPr>
          <a:xfrm>
            <a:off x="4394070" y="1965551"/>
            <a:ext cx="449085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id 2</a:t>
            </a:r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7BAA4EFD-2E80-6349-BCDE-7FCB63AC5D8F}"/>
              </a:ext>
            </a:extLst>
          </p:cNvPr>
          <p:cNvSpPr/>
          <p:nvPr/>
        </p:nvSpPr>
        <p:spPr>
          <a:xfrm>
            <a:off x="3709319" y="3365638"/>
            <a:ext cx="162405" cy="162405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ea typeface="Palatino" pitchFamily="2" charset="77"/>
            </a:endParaRPr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36AA527C-B1E4-5B40-98FD-1A8E3AEEC84C}"/>
              </a:ext>
            </a:extLst>
          </p:cNvPr>
          <p:cNvSpPr/>
          <p:nvPr/>
        </p:nvSpPr>
        <p:spPr>
          <a:xfrm>
            <a:off x="4199930" y="3643498"/>
            <a:ext cx="162405" cy="162405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54732D2B-1EB1-6045-B087-C1E7521B1240}"/>
              </a:ext>
            </a:extLst>
          </p:cNvPr>
          <p:cNvSpPr/>
          <p:nvPr/>
        </p:nvSpPr>
        <p:spPr>
          <a:xfrm>
            <a:off x="3753814" y="4183287"/>
            <a:ext cx="162405" cy="162405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ea typeface="Palatino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B7285-B0BF-FB47-9AB2-F71D6F804CBF}"/>
              </a:ext>
            </a:extLst>
          </p:cNvPr>
          <p:cNvSpPr txBox="1"/>
          <p:nvPr/>
        </p:nvSpPr>
        <p:spPr>
          <a:xfrm>
            <a:off x="3835017" y="3276668"/>
            <a:ext cx="1363681" cy="44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1">
                    <a:lumMod val="50000"/>
                  </a:schemeClr>
                </a:solidFill>
                <a:ea typeface="Palatino" pitchFamily="2" charset="77"/>
              </a:rPr>
              <a:t>Female, blonde,</a:t>
            </a:r>
          </a:p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1">
                    <a:lumMod val="50000"/>
                  </a:schemeClr>
                </a:solidFill>
                <a:ea typeface="Palatino" pitchFamily="2" charset="77"/>
              </a:rPr>
              <a:t>smiling…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35E706-3328-A940-8587-843A8B08B52F}"/>
              </a:ext>
            </a:extLst>
          </p:cNvPr>
          <p:cNvSpPr txBox="1"/>
          <p:nvPr/>
        </p:nvSpPr>
        <p:spPr>
          <a:xfrm>
            <a:off x="3895781" y="4149277"/>
            <a:ext cx="1378171" cy="44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6">
                    <a:lumMod val="50000"/>
                  </a:schemeClr>
                </a:solidFill>
                <a:ea typeface="Palatino" pitchFamily="2" charset="77"/>
              </a:rPr>
              <a:t>Male, black hair,</a:t>
            </a:r>
          </a:p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6">
                    <a:lumMod val="50000"/>
                  </a:schemeClr>
                </a:solidFill>
                <a:ea typeface="Palatino" pitchFamily="2" charset="77"/>
              </a:rPr>
              <a:t>not smiling…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1E2E0C-0414-7F4F-BC39-993F54BC9890}"/>
              </a:ext>
            </a:extLst>
          </p:cNvPr>
          <p:cNvSpPr txBox="1"/>
          <p:nvPr/>
        </p:nvSpPr>
        <p:spPr>
          <a:xfrm>
            <a:off x="4363897" y="3678323"/>
            <a:ext cx="1581459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4">
                    <a:lumMod val="50000"/>
                  </a:schemeClr>
                </a:solidFill>
                <a:ea typeface="Palatino" pitchFamily="2" charset="77"/>
              </a:rPr>
              <a:t>Female, brown hair,</a:t>
            </a:r>
          </a:p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4">
                    <a:lumMod val="50000"/>
                  </a:schemeClr>
                </a:solidFill>
                <a:ea typeface="Palatino" pitchFamily="2" charset="77"/>
              </a:rPr>
              <a:t>bangs, smiling…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F237A4-16FC-2544-AAAF-6E08250C4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4" y="3673931"/>
            <a:ext cx="541745" cy="524816"/>
          </a:xfrm>
          <a:prstGeom prst="rect">
            <a:avLst/>
          </a:prstGeom>
          <a:ln w="44450">
            <a:solidFill>
              <a:schemeClr val="accent2"/>
            </a:solidFill>
          </a:ln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EFBC7C88-9F3E-1742-8066-14E8FDA6B159}"/>
              </a:ext>
            </a:extLst>
          </p:cNvPr>
          <p:cNvSpPr/>
          <p:nvPr/>
        </p:nvSpPr>
        <p:spPr>
          <a:xfrm>
            <a:off x="4538412" y="1517243"/>
            <a:ext cx="106888" cy="106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B6ABF0-FC22-1A4B-96B0-4DF71ED0FD05}"/>
              </a:ext>
            </a:extLst>
          </p:cNvPr>
          <p:cNvSpPr txBox="1"/>
          <p:nvPr/>
        </p:nvSpPr>
        <p:spPr>
          <a:xfrm>
            <a:off x="4623238" y="1362364"/>
            <a:ext cx="457885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id 4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2E9C689E-B352-FF4D-8CD8-D73BB0B83D87}"/>
              </a:ext>
            </a:extLst>
          </p:cNvPr>
          <p:cNvSpPr/>
          <p:nvPr/>
        </p:nvSpPr>
        <p:spPr>
          <a:xfrm>
            <a:off x="5708108" y="4412237"/>
            <a:ext cx="162405" cy="162405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6122E4-8223-5B4A-B2D5-4DE6C12509EC}"/>
              </a:ext>
            </a:extLst>
          </p:cNvPr>
          <p:cNvSpPr txBox="1"/>
          <p:nvPr/>
        </p:nvSpPr>
        <p:spPr>
          <a:xfrm>
            <a:off x="4476209" y="4558134"/>
            <a:ext cx="1394303" cy="44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spc="-32" dirty="0">
                <a:solidFill>
                  <a:schemeClr val="accent2">
                    <a:lumMod val="50000"/>
                  </a:schemeClr>
                </a:solidFill>
                <a:ea typeface="Palatino" pitchFamily="2" charset="77"/>
              </a:rPr>
              <a:t>Male, black hair,</a:t>
            </a:r>
          </a:p>
          <a:p>
            <a:pPr algn="r">
              <a:lnSpc>
                <a:spcPct val="80000"/>
              </a:lnSpc>
            </a:pPr>
            <a:r>
              <a:rPr lang="en-US" sz="1400" spc="-32" dirty="0">
                <a:solidFill>
                  <a:schemeClr val="accent2">
                    <a:lumMod val="50000"/>
                  </a:schemeClr>
                </a:solidFill>
                <a:ea typeface="Palatino" pitchFamily="2" charset="77"/>
              </a:rPr>
              <a:t>glasses, beard…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EE0BC0-D922-B543-925D-5AF0F79A30FF}"/>
              </a:ext>
            </a:extLst>
          </p:cNvPr>
          <p:cNvSpPr txBox="1"/>
          <p:nvPr/>
        </p:nvSpPr>
        <p:spPr>
          <a:xfrm rot="16200000">
            <a:off x="2960671" y="1591428"/>
            <a:ext cx="980008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Identity</a:t>
            </a:r>
            <a:r>
              <a:rPr lang="en-US" sz="1400" b="1" dirty="0">
                <a:ea typeface="Palatino" pitchFamily="2" charset="77"/>
              </a:rPr>
              <a:t> </a:t>
            </a:r>
            <a:r>
              <a:rPr lang="en-US" sz="140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4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8B93EA-96B6-BC4B-8230-7FAB6D8A5623}"/>
              </a:ext>
            </a:extLst>
          </p:cNvPr>
          <p:cNvSpPr txBox="1"/>
          <p:nvPr/>
        </p:nvSpPr>
        <p:spPr>
          <a:xfrm rot="16200000">
            <a:off x="2857274" y="3683506"/>
            <a:ext cx="1186804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Attributes</a:t>
            </a:r>
            <a:r>
              <a:rPr lang="en-US" sz="1400" b="1" dirty="0">
                <a:ea typeface="Palatino" pitchFamily="2" charset="77"/>
              </a:rPr>
              <a:t> </a:t>
            </a:r>
            <a:r>
              <a:rPr lang="en-US" sz="140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400" dirty="0">
              <a:latin typeface="LM Roman 10" pitchFamily="2" charset="77"/>
              <a:ea typeface="Palatino" pitchFamily="2" charset="77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86B225-7932-B84F-A945-6E28B254B507}"/>
              </a:ext>
            </a:extLst>
          </p:cNvPr>
          <p:cNvGrpSpPr/>
          <p:nvPr/>
        </p:nvGrpSpPr>
        <p:grpSpPr>
          <a:xfrm>
            <a:off x="2873013" y="1926691"/>
            <a:ext cx="419678" cy="1943462"/>
            <a:chOff x="3593429" y="2512869"/>
            <a:chExt cx="367839" cy="1268543"/>
          </a:xfrm>
        </p:grpSpPr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2D8BA212-6197-D44A-919F-2C7C2F8672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429" y="2512869"/>
              <a:ext cx="367223" cy="615423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5DA22988-673A-3240-A521-56E5CE313B65}"/>
                </a:ext>
              </a:extLst>
            </p:cNvPr>
            <p:cNvCxnSpPr>
              <a:cxnSpLocks/>
            </p:cNvCxnSpPr>
            <p:nvPr/>
          </p:nvCxnSpPr>
          <p:spPr>
            <a:xfrm>
              <a:off x="3594045" y="3176222"/>
              <a:ext cx="367223" cy="605190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644DCA-E93D-6C4D-9661-D9BF710E886E}"/>
              </a:ext>
            </a:extLst>
          </p:cNvPr>
          <p:cNvGrpSpPr/>
          <p:nvPr/>
        </p:nvGrpSpPr>
        <p:grpSpPr>
          <a:xfrm flipH="1">
            <a:off x="6491453" y="1830816"/>
            <a:ext cx="548957" cy="1947675"/>
            <a:chOff x="2561243" y="2953451"/>
            <a:chExt cx="413217" cy="2005229"/>
          </a:xfrm>
        </p:grpSpPr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369EAF50-6406-734B-A55B-278BADF1D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243" y="2953451"/>
              <a:ext cx="410352" cy="853821"/>
            </a:xfrm>
            <a:prstGeom prst="curvedConnector3">
              <a:avLst>
                <a:gd name="adj1" fmla="val 50000"/>
              </a:avLst>
            </a:prstGeom>
            <a:ln w="127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9991F715-11AA-5043-989B-651B5F803FC7}"/>
                </a:ext>
              </a:extLst>
            </p:cNvPr>
            <p:cNvCxnSpPr>
              <a:cxnSpLocks/>
            </p:cNvCxnSpPr>
            <p:nvPr/>
          </p:nvCxnSpPr>
          <p:spPr>
            <a:xfrm>
              <a:off x="2564108" y="4087398"/>
              <a:ext cx="410352" cy="871282"/>
            </a:xfrm>
            <a:prstGeom prst="curvedConnector3">
              <a:avLst>
                <a:gd name="adj1" fmla="val 50000"/>
              </a:avLst>
            </a:prstGeom>
            <a:ln w="127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F361EE7-7DC7-A641-87AE-FCB8E22E8E40}"/>
              </a:ext>
            </a:extLst>
          </p:cNvPr>
          <p:cNvSpPr/>
          <p:nvPr/>
        </p:nvSpPr>
        <p:spPr>
          <a:xfrm>
            <a:off x="1711508" y="2713354"/>
            <a:ext cx="356493" cy="362399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400" b="1" dirty="0">
                <a:ea typeface="Palatino" pitchFamily="2" charset="77"/>
              </a:rPr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00D286-3455-7448-AEBC-CB43B4F4675E}"/>
              </a:ext>
            </a:extLst>
          </p:cNvPr>
          <p:cNvSpPr txBox="1"/>
          <p:nvPr/>
        </p:nvSpPr>
        <p:spPr>
          <a:xfrm rot="5400000">
            <a:off x="1199058" y="4257555"/>
            <a:ext cx="299489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Palatino" pitchFamily="2" charset="77"/>
              </a:rPr>
              <a:t>…</a:t>
            </a: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5E2D9902-6B64-DC45-B443-BF3820FEE7AE}"/>
              </a:ext>
            </a:extLst>
          </p:cNvPr>
          <p:cNvSpPr/>
          <p:nvPr/>
        </p:nvSpPr>
        <p:spPr>
          <a:xfrm rot="5400000">
            <a:off x="2156007" y="2511769"/>
            <a:ext cx="776026" cy="784356"/>
          </a:xfrm>
          <a:prstGeom prst="trapezoid">
            <a:avLst>
              <a:gd name="adj" fmla="val 193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400" i="1" dirty="0">
                <a:ea typeface="Palatino" pitchFamily="2" charset="77"/>
              </a:rPr>
              <a:t>Encoder</a:t>
            </a:r>
            <a:endParaRPr lang="en-US" sz="1400" i="1" baseline="-25000" dirty="0">
              <a:ea typeface="Palatino" pitchFamily="2" charset="77"/>
            </a:endParaRPr>
          </a:p>
        </p:txBody>
      </p:sp>
      <p:sp>
        <p:nvSpPr>
          <p:cNvPr id="49" name="Trapezoid 48">
            <a:extLst>
              <a:ext uri="{FF2B5EF4-FFF2-40B4-BE49-F238E27FC236}">
                <a16:creationId xmlns:a16="http://schemas.microsoft.com/office/drawing/2014/main" id="{18E87083-CAAF-0643-B660-147C7FA895D3}"/>
              </a:ext>
            </a:extLst>
          </p:cNvPr>
          <p:cNvSpPr/>
          <p:nvPr/>
        </p:nvSpPr>
        <p:spPr>
          <a:xfrm rot="16200000">
            <a:off x="7045595" y="2391430"/>
            <a:ext cx="776026" cy="790886"/>
          </a:xfrm>
          <a:prstGeom prst="trapezoid">
            <a:avLst>
              <a:gd name="adj" fmla="val 23179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r>
              <a:rPr lang="en-US" sz="1400" i="1" dirty="0">
                <a:ea typeface="Palatino" pitchFamily="2" charset="77"/>
              </a:rPr>
              <a:t>Decoder</a:t>
            </a:r>
            <a:endParaRPr lang="en-US" sz="1400" i="1" baseline="-25000" dirty="0"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FA8A65E2-8E12-2A49-A6BF-FE5B69BC3846}"/>
                  </a:ext>
                </a:extLst>
              </p:cNvPr>
              <p:cNvSpPr/>
              <p:nvPr/>
            </p:nvSpPr>
            <p:spPr>
              <a:xfrm>
                <a:off x="7959582" y="2608064"/>
                <a:ext cx="356493" cy="362399"/>
              </a:xfrm>
              <a:prstGeom prst="roundRect">
                <a:avLst/>
              </a:prstGeom>
              <a:ln w="8382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1400" b="1" dirty="0"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FA8A65E2-8E12-2A49-A6BF-FE5B69BC3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582" y="2608064"/>
                <a:ext cx="356493" cy="362399"/>
              </a:xfrm>
              <a:prstGeom prst="roundRect">
                <a:avLst/>
              </a:prstGeom>
              <a:blipFill>
                <a:blip r:embed="rId7"/>
                <a:stretch>
                  <a:fillRect l="-6667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urved Connector 157">
            <a:extLst>
              <a:ext uri="{FF2B5EF4-FFF2-40B4-BE49-F238E27FC236}">
                <a16:creationId xmlns:a16="http://schemas.microsoft.com/office/drawing/2014/main" id="{1267F935-9BEA-7F4E-883F-18F8803B9057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829052" y="2786873"/>
            <a:ext cx="130531" cy="23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0EFB4204-AE1F-DC45-A2CE-DE15899F0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4419" y="5814800"/>
            <a:ext cx="717923" cy="717922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E19A68B8-01A5-DA4C-AB8C-F9C8408497DC}"/>
              </a:ext>
            </a:extLst>
          </p:cNvPr>
          <p:cNvSpPr/>
          <p:nvPr/>
        </p:nvSpPr>
        <p:spPr>
          <a:xfrm>
            <a:off x="6794311" y="6130289"/>
            <a:ext cx="146305" cy="1463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71450B-CCA8-3947-9F25-1B1292CA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09" y="5203421"/>
            <a:ext cx="741996" cy="741996"/>
          </a:xfrm>
          <a:prstGeom prst="rect">
            <a:avLst/>
          </a:prstGeom>
          <a:ln w="44450">
            <a:solidFill>
              <a:schemeClr val="accent5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AFC9C69-F16B-D744-BC57-406D26781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747" y="5203093"/>
            <a:ext cx="741996" cy="741996"/>
          </a:xfrm>
          <a:prstGeom prst="rect">
            <a:avLst/>
          </a:prstGeom>
          <a:ln w="44450">
            <a:solidFill>
              <a:schemeClr val="accent4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FA3578E-D71E-6E47-8E75-1C9A3A42D174}"/>
              </a:ext>
            </a:extLst>
          </p:cNvPr>
          <p:cNvSpPr txBox="1"/>
          <p:nvPr/>
        </p:nvSpPr>
        <p:spPr>
          <a:xfrm>
            <a:off x="6324486" y="6008639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LM Roman 10" pitchFamily="2" charset="77"/>
                <a:ea typeface="Palatino" pitchFamily="2" charset="77"/>
              </a:rPr>
              <a:t>D</a:t>
            </a:r>
            <a:r>
              <a:rPr lang="en-US" dirty="0">
                <a:latin typeface="LM Roman 10" pitchFamily="2" charset="77"/>
                <a:ea typeface="Palatino" pitchFamily="2" charset="77"/>
              </a:rPr>
              <a:t>(    ,     ) =</a:t>
            </a:r>
          </a:p>
        </p:txBody>
      </p:sp>
      <p:sp>
        <p:nvSpPr>
          <p:cNvPr id="58" name="Multiply 57">
            <a:extLst>
              <a:ext uri="{FF2B5EF4-FFF2-40B4-BE49-F238E27FC236}">
                <a16:creationId xmlns:a16="http://schemas.microsoft.com/office/drawing/2014/main" id="{1673AA0B-7B5B-A746-B32F-A808039A6674}"/>
              </a:ext>
            </a:extLst>
          </p:cNvPr>
          <p:cNvSpPr/>
          <p:nvPr/>
        </p:nvSpPr>
        <p:spPr>
          <a:xfrm>
            <a:off x="7174470" y="6092293"/>
            <a:ext cx="222295" cy="222295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41BEBD-C451-7945-841D-4B7B2E9C3B1B}"/>
              </a:ext>
            </a:extLst>
          </p:cNvPr>
          <p:cNvSpPr txBox="1"/>
          <p:nvPr/>
        </p:nvSpPr>
        <p:spPr>
          <a:xfrm>
            <a:off x="3223227" y="6008639"/>
            <a:ext cx="183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LM Roman 10" pitchFamily="2" charset="77"/>
                <a:ea typeface="Palatino" pitchFamily="2" charset="77"/>
              </a:rPr>
              <a:t>D</a:t>
            </a:r>
            <a:r>
              <a:rPr lang="en-US" dirty="0">
                <a:latin typeface="LM Roman 10" pitchFamily="2" charset="77"/>
                <a:ea typeface="Palatino" pitchFamily="2" charset="77"/>
              </a:rPr>
              <a:t>(    ,     ) =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D77238C-CCAC-6846-8CC2-19C5B4C8DF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880" y="5803316"/>
            <a:ext cx="717923" cy="717922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94E1F351-7B8C-B446-9F2B-2405E35504E0}"/>
              </a:ext>
            </a:extLst>
          </p:cNvPr>
          <p:cNvSpPr/>
          <p:nvPr/>
        </p:nvSpPr>
        <p:spPr>
          <a:xfrm>
            <a:off x="3822225" y="6130289"/>
            <a:ext cx="146305" cy="1463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96B65AB-21E5-A445-8733-79105F9C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3" y="5204081"/>
            <a:ext cx="741996" cy="741999"/>
          </a:xfrm>
          <a:prstGeom prst="rect">
            <a:avLst/>
          </a:prstGeom>
          <a:ln w="44450">
            <a:solidFill>
              <a:schemeClr val="accent6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B696434-29E4-EE43-B2DD-58B65C19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340" y="5203091"/>
            <a:ext cx="741996" cy="741999"/>
          </a:xfrm>
          <a:prstGeom prst="rect">
            <a:avLst/>
          </a:prstGeom>
          <a:ln w="44450">
            <a:solidFill>
              <a:schemeClr val="accent4"/>
            </a:solidFill>
          </a:ln>
        </p:spPr>
      </p:pic>
      <p:sp>
        <p:nvSpPr>
          <p:cNvPr id="64" name="Multiply 63">
            <a:extLst>
              <a:ext uri="{FF2B5EF4-FFF2-40B4-BE49-F238E27FC236}">
                <a16:creationId xmlns:a16="http://schemas.microsoft.com/office/drawing/2014/main" id="{C6B8F88F-7F1B-1E4A-885F-579696E41428}"/>
              </a:ext>
            </a:extLst>
          </p:cNvPr>
          <p:cNvSpPr/>
          <p:nvPr/>
        </p:nvSpPr>
        <p:spPr>
          <a:xfrm>
            <a:off x="4202064" y="6092293"/>
            <a:ext cx="222295" cy="222295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01D915-01EF-5D4F-857A-2DE9D50ECD8B}"/>
              </a:ext>
            </a:extLst>
          </p:cNvPr>
          <p:cNvSpPr txBox="1"/>
          <p:nvPr/>
        </p:nvSpPr>
        <p:spPr>
          <a:xfrm>
            <a:off x="312814" y="6008639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LM Roman 10" pitchFamily="2" charset="77"/>
                <a:ea typeface="Palatino" pitchFamily="2" charset="77"/>
              </a:rPr>
              <a:t>D</a:t>
            </a:r>
            <a:r>
              <a:rPr lang="en-US" dirty="0">
                <a:latin typeface="LM Roman 10" pitchFamily="2" charset="77"/>
                <a:ea typeface="Palatino" pitchFamily="2" charset="77"/>
              </a:rPr>
              <a:t>(     ,     ) =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1E2868-69B1-EF47-BC1A-2227B79C119D}"/>
              </a:ext>
            </a:extLst>
          </p:cNvPr>
          <p:cNvSpPr/>
          <p:nvPr/>
        </p:nvSpPr>
        <p:spPr>
          <a:xfrm>
            <a:off x="800274" y="6130289"/>
            <a:ext cx="146305" cy="1463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892B1B3-AEF6-DB4B-9610-FE4135C5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1" y="5203093"/>
            <a:ext cx="741996" cy="741996"/>
          </a:xfrm>
          <a:prstGeom prst="rect">
            <a:avLst/>
          </a:prstGeom>
          <a:ln w="44450">
            <a:solidFill>
              <a:schemeClr val="accent6"/>
            </a:solidFill>
          </a:ln>
        </p:spPr>
      </p:pic>
      <p:sp>
        <p:nvSpPr>
          <p:cNvPr id="68" name="Multiply 67">
            <a:extLst>
              <a:ext uri="{FF2B5EF4-FFF2-40B4-BE49-F238E27FC236}">
                <a16:creationId xmlns:a16="http://schemas.microsoft.com/office/drawing/2014/main" id="{8903E14C-1895-764A-867F-575798064C60}"/>
              </a:ext>
            </a:extLst>
          </p:cNvPr>
          <p:cNvSpPr/>
          <p:nvPr/>
        </p:nvSpPr>
        <p:spPr>
          <a:xfrm>
            <a:off x="1195354" y="6092293"/>
            <a:ext cx="222295" cy="222295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76B7F2F-BEAE-8D4B-993F-824E350DF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813" y="5204403"/>
            <a:ext cx="767830" cy="743832"/>
          </a:xfrm>
          <a:prstGeom prst="rect">
            <a:avLst/>
          </a:prstGeom>
          <a:ln w="44450">
            <a:solidFill>
              <a:schemeClr val="accent2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0288CEC-4DDF-F44A-BE3A-1D775CE579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7772" y="5797697"/>
            <a:ext cx="748625" cy="748624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6A4D0A0-9268-2F41-8A60-0E2D370437D3}"/>
              </a:ext>
            </a:extLst>
          </p:cNvPr>
          <p:cNvCxnSpPr/>
          <p:nvPr/>
        </p:nvCxnSpPr>
        <p:spPr>
          <a:xfrm flipV="1">
            <a:off x="3126252" y="5148950"/>
            <a:ext cx="0" cy="1397371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2981BD1-60B0-E84F-924E-92CC7AEA1494}"/>
              </a:ext>
            </a:extLst>
          </p:cNvPr>
          <p:cNvCxnSpPr/>
          <p:nvPr/>
        </p:nvCxnSpPr>
        <p:spPr>
          <a:xfrm flipV="1">
            <a:off x="6127596" y="5148950"/>
            <a:ext cx="0" cy="1397371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44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55927">
        <p:fade/>
      </p:transition>
    </mc:Choice>
    <mc:Fallback xmlns="">
      <p:transition advTm="5592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6C7B2B-0282-8C4A-AFFC-8FE8775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and Machine Learning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BF35E85-3F20-9542-A4A2-CC6C2FE5DC92}"/>
              </a:ext>
            </a:extLst>
          </p:cNvPr>
          <p:cNvSpPr/>
          <p:nvPr/>
        </p:nvSpPr>
        <p:spPr>
          <a:xfrm>
            <a:off x="4075738" y="1762788"/>
            <a:ext cx="1227602" cy="1587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ea typeface="Palatino" pitchFamily="2" charset="77"/>
              </a:rPr>
              <a:t>Prediction model </a:t>
            </a:r>
            <a:r>
              <a:rPr lang="en-US" sz="1600" i="1" dirty="0">
                <a:latin typeface="LM Roman 10" pitchFamily="2" charset="77"/>
                <a:ea typeface="Latin Modern Math" panose="02000503000000000000" pitchFamily="2" charset="77"/>
              </a:rPr>
              <a:t>f</a:t>
            </a:r>
          </a:p>
        </p:txBody>
      </p:sp>
      <p:cxnSp>
        <p:nvCxnSpPr>
          <p:cNvPr id="5" name="Curved Connector 34">
            <a:extLst>
              <a:ext uri="{FF2B5EF4-FFF2-40B4-BE49-F238E27FC236}">
                <a16:creationId xmlns:a16="http://schemas.microsoft.com/office/drawing/2014/main" id="{3E0A9564-E8DE-274E-AC56-19D7B94DD64A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 flipV="1">
            <a:off x="3759670" y="2556620"/>
            <a:ext cx="316068" cy="12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6">
            <a:extLst>
              <a:ext uri="{FF2B5EF4-FFF2-40B4-BE49-F238E27FC236}">
                <a16:creationId xmlns:a16="http://schemas.microsoft.com/office/drawing/2014/main" id="{D389748B-1588-424B-B5BA-E4FFCB81286D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303340" y="2556621"/>
            <a:ext cx="377979" cy="121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A03F66-5C9E-694E-8841-00A489C4F72F}"/>
              </a:ext>
            </a:extLst>
          </p:cNvPr>
          <p:cNvSpPr txBox="1"/>
          <p:nvPr/>
        </p:nvSpPr>
        <p:spPr>
          <a:xfrm>
            <a:off x="5371504" y="201522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Palatino" pitchFamily="2" charset="77"/>
              </a:rPr>
              <a:t>Prediction</a:t>
            </a:r>
            <a:endParaRPr lang="en-US" sz="1600" b="1" dirty="0">
              <a:ea typeface="Latin Modern Math" panose="02000503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78A12279-4907-7448-9945-046E8BC09301}"/>
                  </a:ext>
                </a:extLst>
              </p:cNvPr>
              <p:cNvSpPr/>
              <p:nvPr/>
            </p:nvSpPr>
            <p:spPr>
              <a:xfrm>
                <a:off x="5681319" y="2340385"/>
                <a:ext cx="428403" cy="43490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108000" tIns="36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78A12279-4907-7448-9945-046E8BC09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19" y="2340385"/>
                <a:ext cx="428403" cy="43490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A09072E-4616-BF48-A6E1-F935B8331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502" y="1827258"/>
            <a:ext cx="2195168" cy="1461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5871D9-138D-2E4B-B775-C2934EE77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048" y="4475212"/>
            <a:ext cx="2006724" cy="13357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5867F8-FF3A-C049-91AC-93D5E451A0A0}"/>
              </a:ext>
            </a:extLst>
          </p:cNvPr>
          <p:cNvSpPr txBox="1"/>
          <p:nvPr/>
        </p:nvSpPr>
        <p:spPr>
          <a:xfrm>
            <a:off x="7146320" y="4562528"/>
            <a:ext cx="16957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ea typeface="Palatino" pitchFamily="2" charset="77"/>
              </a:rPr>
              <a:t>a girl in a </a:t>
            </a:r>
            <a:r>
              <a:rPr lang="fr-FR" sz="1400" i="1" dirty="0" err="1">
                <a:ea typeface="Palatino" pitchFamily="2" charset="77"/>
              </a:rPr>
              <a:t>pink</a:t>
            </a:r>
            <a:r>
              <a:rPr lang="fr-FR" sz="1400" i="1" dirty="0">
                <a:ea typeface="Palatino" pitchFamily="2" charset="77"/>
              </a:rPr>
              <a:t> jacket on a bicycle passes a man in a </a:t>
            </a:r>
            <a:r>
              <a:rPr lang="fr-FR" sz="1400" i="1" dirty="0" err="1">
                <a:ea typeface="Palatino" pitchFamily="2" charset="77"/>
              </a:rPr>
              <a:t>blue</a:t>
            </a:r>
            <a:r>
              <a:rPr lang="fr-FR" sz="1400" i="1" dirty="0">
                <a:ea typeface="Palatino" pitchFamily="2" charset="77"/>
              </a:rPr>
              <a:t> cap on a bicycle.</a:t>
            </a:r>
            <a:endParaRPr lang="en-US" sz="1400" i="1" dirty="0">
              <a:ea typeface="Palatin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4ECE5-B935-5E44-B93D-A7FA259F49D5}"/>
              </a:ext>
            </a:extLst>
          </p:cNvPr>
          <p:cNvSpPr txBox="1"/>
          <p:nvPr/>
        </p:nvSpPr>
        <p:spPr>
          <a:xfrm>
            <a:off x="617601" y="4595279"/>
            <a:ext cx="1237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Palatino" pitchFamily="2" charset="77"/>
              </a:rPr>
              <a:t>✓   </a:t>
            </a:r>
            <a:r>
              <a:rPr lang="en-US" sz="1600" dirty="0">
                <a:ea typeface="Palatino" pitchFamily="2" charset="77"/>
              </a:rPr>
              <a:t>Street</a:t>
            </a:r>
          </a:p>
          <a:p>
            <a:r>
              <a:rPr lang="en-US" sz="1100" dirty="0">
                <a:solidFill>
                  <a:srgbClr val="AE2121"/>
                </a:solidFill>
                <a:ea typeface="Palatino" pitchFamily="2" charset="77"/>
              </a:rPr>
              <a:t>✘   </a:t>
            </a:r>
            <a:r>
              <a:rPr lang="en-US" sz="1600" dirty="0">
                <a:ea typeface="Palatino" pitchFamily="2" charset="77"/>
              </a:rPr>
              <a:t>Office</a:t>
            </a:r>
          </a:p>
          <a:p>
            <a:r>
              <a:rPr lang="en-US" sz="1100" dirty="0">
                <a:solidFill>
                  <a:srgbClr val="AE2121"/>
                </a:solidFill>
                <a:ea typeface="Palatino" pitchFamily="2" charset="77"/>
              </a:rPr>
              <a:t>✘   </a:t>
            </a:r>
            <a:r>
              <a:rPr lang="en-US" sz="1600" dirty="0">
                <a:ea typeface="Palatino" pitchFamily="2" charset="77"/>
              </a:rPr>
              <a:t>Bedroom</a:t>
            </a:r>
          </a:p>
          <a:p>
            <a:r>
              <a:rPr lang="en-US" sz="1100" dirty="0">
                <a:solidFill>
                  <a:srgbClr val="AE2121"/>
                </a:solidFill>
                <a:ea typeface="Palatino" pitchFamily="2" charset="77"/>
              </a:rPr>
              <a:t>✘</a:t>
            </a:r>
            <a:r>
              <a:rPr lang="en-US" sz="1600" dirty="0">
                <a:solidFill>
                  <a:srgbClr val="AE2121"/>
                </a:solidFill>
                <a:ea typeface="Palatino" pitchFamily="2" charset="77"/>
              </a:rPr>
              <a:t>  </a:t>
            </a:r>
            <a:r>
              <a:rPr lang="en-US" sz="1600" dirty="0">
                <a:ea typeface="Palatino" pitchFamily="2" charset="77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0AD0A-6F37-2942-AB9D-42494BA84223}"/>
              </a:ext>
            </a:extLst>
          </p:cNvPr>
          <p:cNvSpPr txBox="1"/>
          <p:nvPr/>
        </p:nvSpPr>
        <p:spPr>
          <a:xfrm>
            <a:off x="510809" y="4084099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a typeface="Palatino" pitchFamily="2" charset="77"/>
              </a:rPr>
              <a:t>Classification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7C85B-0E1C-6046-9B69-54941A689DFF}"/>
              </a:ext>
            </a:extLst>
          </p:cNvPr>
          <p:cNvSpPr txBox="1"/>
          <p:nvPr/>
        </p:nvSpPr>
        <p:spPr>
          <a:xfrm>
            <a:off x="2534956" y="4084099"/>
            <a:ext cx="17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a typeface="Palatino" pitchFamily="2" charset="77"/>
              </a:rPr>
              <a:t>Object detection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E7A93-9D0A-D340-BE49-E5126CA64DCE}"/>
              </a:ext>
            </a:extLst>
          </p:cNvPr>
          <p:cNvSpPr txBox="1"/>
          <p:nvPr/>
        </p:nvSpPr>
        <p:spPr>
          <a:xfrm>
            <a:off x="7410029" y="4084099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a typeface="Palatino" pitchFamily="2" charset="77"/>
              </a:rPr>
              <a:t>Captioning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09086-B483-1849-AFE8-6BDAD1D926E8}"/>
              </a:ext>
            </a:extLst>
          </p:cNvPr>
          <p:cNvSpPr txBox="1"/>
          <p:nvPr/>
        </p:nvSpPr>
        <p:spPr>
          <a:xfrm>
            <a:off x="5035059" y="4084099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a typeface="Palatino" pitchFamily="2" charset="77"/>
              </a:rPr>
              <a:t>Segmentation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B2299B-A7B4-A84D-A791-E72A5C9BB6F2}"/>
              </a:ext>
            </a:extLst>
          </p:cNvPr>
          <p:cNvSpPr txBox="1"/>
          <p:nvPr/>
        </p:nvSpPr>
        <p:spPr>
          <a:xfrm>
            <a:off x="8816666" y="4026034"/>
            <a:ext cx="327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CF3718-543E-3E42-BDEA-C3946408193F}"/>
              </a:ext>
            </a:extLst>
          </p:cNvPr>
          <p:cNvSpPr txBox="1"/>
          <p:nvPr/>
        </p:nvSpPr>
        <p:spPr>
          <a:xfrm>
            <a:off x="3918315" y="3672174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Palatino" pitchFamily="2" charset="77"/>
              </a:rPr>
              <a:t>Tasks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3E4BA6-6397-A248-8B05-5BF2DDAD4F92}"/>
              </a:ext>
            </a:extLst>
          </p:cNvPr>
          <p:cNvGrpSpPr/>
          <p:nvPr/>
        </p:nvGrpSpPr>
        <p:grpSpPr>
          <a:xfrm>
            <a:off x="2397376" y="4433823"/>
            <a:ext cx="2006724" cy="1394883"/>
            <a:chOff x="2182784" y="4299397"/>
            <a:chExt cx="2329625" cy="1619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221B077-5866-904E-8142-6ED0F96A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47000"/>
            </a:blip>
            <a:stretch>
              <a:fillRect/>
            </a:stretch>
          </p:blipFill>
          <p:spPr>
            <a:xfrm>
              <a:off x="2182784" y="4340785"/>
              <a:ext cx="2329625" cy="155065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325E47-387C-4444-B9A4-9092C5112163}"/>
                </a:ext>
              </a:extLst>
            </p:cNvPr>
            <p:cNvSpPr/>
            <p:nvPr/>
          </p:nvSpPr>
          <p:spPr>
            <a:xfrm>
              <a:off x="2440676" y="4743122"/>
              <a:ext cx="439584" cy="741012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3976A0-789D-A84C-B5AA-C22A9675BBC1}"/>
                </a:ext>
              </a:extLst>
            </p:cNvPr>
            <p:cNvSpPr/>
            <p:nvPr/>
          </p:nvSpPr>
          <p:spPr>
            <a:xfrm>
              <a:off x="2304576" y="5069669"/>
              <a:ext cx="883448" cy="527889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126B0A-3702-A74B-B294-5FE9716ED0C5}"/>
                </a:ext>
              </a:extLst>
            </p:cNvPr>
            <p:cNvSpPr txBox="1"/>
            <p:nvPr/>
          </p:nvSpPr>
          <p:spPr>
            <a:xfrm>
              <a:off x="2373820" y="4508359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Palatino" pitchFamily="2" charset="77"/>
                </a:rPr>
                <a:t>person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7B08A3-5D1E-A14D-B71D-77690E74858E}"/>
                </a:ext>
              </a:extLst>
            </p:cNvPr>
            <p:cNvSpPr/>
            <p:nvPr/>
          </p:nvSpPr>
          <p:spPr>
            <a:xfrm>
              <a:off x="3275996" y="4883481"/>
              <a:ext cx="168449" cy="442713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DFF625-129C-2046-9271-EDDE9D2AB1EE}"/>
                </a:ext>
              </a:extLst>
            </p:cNvPr>
            <p:cNvSpPr txBox="1"/>
            <p:nvPr/>
          </p:nvSpPr>
          <p:spPr>
            <a:xfrm>
              <a:off x="3200403" y="4641623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Palatino" pitchFamily="2" charset="77"/>
                </a:rPr>
                <a:t>person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4C130E-467E-DB4B-8F7E-D81077FD8147}"/>
                </a:ext>
              </a:extLst>
            </p:cNvPr>
            <p:cNvSpPr/>
            <p:nvPr/>
          </p:nvSpPr>
          <p:spPr>
            <a:xfrm>
              <a:off x="3465381" y="5069669"/>
              <a:ext cx="1029710" cy="602004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B6142D-FDDE-244B-A7B0-3966E1BB8C0D}"/>
                </a:ext>
              </a:extLst>
            </p:cNvPr>
            <p:cNvSpPr/>
            <p:nvPr/>
          </p:nvSpPr>
          <p:spPr>
            <a:xfrm>
              <a:off x="3290037" y="5113451"/>
              <a:ext cx="124555" cy="291139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E883460-88F9-6F4D-B728-0655CB328D05}"/>
                </a:ext>
              </a:extLst>
            </p:cNvPr>
            <p:cNvSpPr/>
            <p:nvPr/>
          </p:nvSpPr>
          <p:spPr>
            <a:xfrm>
              <a:off x="2915477" y="4980013"/>
              <a:ext cx="222673" cy="19152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A17D1B-3D9E-4740-A713-825833891A16}"/>
                </a:ext>
              </a:extLst>
            </p:cNvPr>
            <p:cNvSpPr txBox="1"/>
            <p:nvPr/>
          </p:nvSpPr>
          <p:spPr>
            <a:xfrm>
              <a:off x="2844176" y="4779564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a typeface="Palatino" pitchFamily="2" charset="77"/>
                </a:rPr>
                <a:t>car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98CDCD-49B2-AC42-A32E-69717501CAD2}"/>
                </a:ext>
              </a:extLst>
            </p:cNvPr>
            <p:cNvSpPr txBox="1"/>
            <p:nvPr/>
          </p:nvSpPr>
          <p:spPr>
            <a:xfrm>
              <a:off x="2224980" y="5562606"/>
              <a:ext cx="4475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ea typeface="Palatino" pitchFamily="2" charset="77"/>
                </a:rPr>
                <a:t>bike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1C5E0B-64EA-2E4C-A2F7-4355ED8C0703}"/>
                </a:ext>
              </a:extLst>
            </p:cNvPr>
            <p:cNvSpPr txBox="1"/>
            <p:nvPr/>
          </p:nvSpPr>
          <p:spPr>
            <a:xfrm>
              <a:off x="3208959" y="5367879"/>
              <a:ext cx="4475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ea typeface="Palatino" pitchFamily="2" charset="77"/>
                </a:rPr>
                <a:t>bike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2891AC-E494-7D4D-8CE9-870F12285F01}"/>
                </a:ext>
              </a:extLst>
            </p:cNvPr>
            <p:cNvSpPr txBox="1"/>
            <p:nvPr/>
          </p:nvSpPr>
          <p:spPr>
            <a:xfrm>
              <a:off x="3395563" y="564173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ea typeface="Palatino" pitchFamily="2" charset="77"/>
                </a:rPr>
                <a:t>bike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82450F-2082-434D-99DD-5A671BDB35EE}"/>
                </a:ext>
              </a:extLst>
            </p:cNvPr>
            <p:cNvSpPr/>
            <p:nvPr/>
          </p:nvSpPr>
          <p:spPr>
            <a:xfrm>
              <a:off x="3723116" y="4336259"/>
              <a:ext cx="174024" cy="313613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A0271BF-409A-ED4D-BB90-27E3A307CE81}"/>
                </a:ext>
              </a:extLst>
            </p:cNvPr>
            <p:cNvSpPr txBox="1"/>
            <p:nvPr/>
          </p:nvSpPr>
          <p:spPr>
            <a:xfrm>
              <a:off x="2859646" y="4299397"/>
              <a:ext cx="9380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F7800"/>
                  </a:solidFill>
                  <a:ea typeface="Palatino" pitchFamily="2" charset="77"/>
                </a:rPr>
                <a:t>traffic light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614B445-E93D-AC49-B4E3-971315B1ECC0}"/>
                </a:ext>
              </a:extLst>
            </p:cNvPr>
            <p:cNvSpPr/>
            <p:nvPr/>
          </p:nvSpPr>
          <p:spPr>
            <a:xfrm>
              <a:off x="3752210" y="4585183"/>
              <a:ext cx="478642" cy="977726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D54F4C-D2C4-FF4B-8219-E3031E0E4706}"/>
                </a:ext>
              </a:extLst>
            </p:cNvPr>
            <p:cNvSpPr txBox="1"/>
            <p:nvPr/>
          </p:nvSpPr>
          <p:spPr>
            <a:xfrm>
              <a:off x="3690823" y="4359157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a typeface="Palatino" pitchFamily="2" charset="77"/>
                </a:rPr>
                <a:t>person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F1F3FA-5FA8-6A4C-A85E-5E4728A5C81A}"/>
              </a:ext>
            </a:extLst>
          </p:cNvPr>
          <p:cNvGrpSpPr/>
          <p:nvPr/>
        </p:nvGrpSpPr>
        <p:grpSpPr>
          <a:xfrm>
            <a:off x="4317823" y="2354299"/>
            <a:ext cx="743433" cy="854521"/>
            <a:chOff x="7750941" y="1881709"/>
            <a:chExt cx="845716" cy="972088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7D9FEE8-CA67-EC4A-9105-B32885F7A837}"/>
                </a:ext>
              </a:extLst>
            </p:cNvPr>
            <p:cNvSpPr/>
            <p:nvPr/>
          </p:nvSpPr>
          <p:spPr>
            <a:xfrm>
              <a:off x="8062009" y="2319149"/>
              <a:ext cx="534648" cy="534648"/>
            </a:xfrm>
            <a:custGeom>
              <a:avLst/>
              <a:gdLst>
                <a:gd name="connsiteX0" fmla="*/ 379495 w 534648"/>
                <a:gd name="connsiteY0" fmla="*/ 85243 h 534648"/>
                <a:gd name="connsiteX1" fmla="*/ 421083 w 534648"/>
                <a:gd name="connsiteY1" fmla="*/ 50346 h 534648"/>
                <a:gd name="connsiteX2" fmla="*/ 454306 w 534648"/>
                <a:gd name="connsiteY2" fmla="*/ 78224 h 534648"/>
                <a:gd name="connsiteX3" fmla="*/ 427160 w 534648"/>
                <a:gd name="connsiteY3" fmla="*/ 125239 h 534648"/>
                <a:gd name="connsiteX4" fmla="*/ 470291 w 534648"/>
                <a:gd name="connsiteY4" fmla="*/ 199945 h 534648"/>
                <a:gd name="connsiteX5" fmla="*/ 524581 w 534648"/>
                <a:gd name="connsiteY5" fmla="*/ 199943 h 534648"/>
                <a:gd name="connsiteX6" fmla="*/ 532112 w 534648"/>
                <a:gd name="connsiteY6" fmla="*/ 242654 h 534648"/>
                <a:gd name="connsiteX7" fmla="*/ 481096 w 534648"/>
                <a:gd name="connsiteY7" fmla="*/ 261221 h 534648"/>
                <a:gd name="connsiteX8" fmla="*/ 466117 w 534648"/>
                <a:gd name="connsiteY8" fmla="*/ 346173 h 534648"/>
                <a:gd name="connsiteX9" fmla="*/ 507706 w 534648"/>
                <a:gd name="connsiteY9" fmla="*/ 381069 h 534648"/>
                <a:gd name="connsiteX10" fmla="*/ 486021 w 534648"/>
                <a:gd name="connsiteY10" fmla="*/ 418628 h 534648"/>
                <a:gd name="connsiteX11" fmla="*/ 435006 w 534648"/>
                <a:gd name="connsiteY11" fmla="*/ 400059 h 534648"/>
                <a:gd name="connsiteX12" fmla="*/ 368925 w 534648"/>
                <a:gd name="connsiteY12" fmla="*/ 455508 h 534648"/>
                <a:gd name="connsiteX13" fmla="*/ 378353 w 534648"/>
                <a:gd name="connsiteY13" fmla="*/ 508972 h 534648"/>
                <a:gd name="connsiteX14" fmla="*/ 337599 w 534648"/>
                <a:gd name="connsiteY14" fmla="*/ 523805 h 534648"/>
                <a:gd name="connsiteX15" fmla="*/ 310455 w 534648"/>
                <a:gd name="connsiteY15" fmla="*/ 476789 h 534648"/>
                <a:gd name="connsiteX16" fmla="*/ 224192 w 534648"/>
                <a:gd name="connsiteY16" fmla="*/ 476789 h 534648"/>
                <a:gd name="connsiteX17" fmla="*/ 197049 w 534648"/>
                <a:gd name="connsiteY17" fmla="*/ 523805 h 534648"/>
                <a:gd name="connsiteX18" fmla="*/ 156295 w 534648"/>
                <a:gd name="connsiteY18" fmla="*/ 508972 h 534648"/>
                <a:gd name="connsiteX19" fmla="*/ 165723 w 534648"/>
                <a:gd name="connsiteY19" fmla="*/ 455508 h 534648"/>
                <a:gd name="connsiteX20" fmla="*/ 99642 w 534648"/>
                <a:gd name="connsiteY20" fmla="*/ 400059 h 534648"/>
                <a:gd name="connsiteX21" fmla="*/ 48627 w 534648"/>
                <a:gd name="connsiteY21" fmla="*/ 418628 h 534648"/>
                <a:gd name="connsiteX22" fmla="*/ 26942 w 534648"/>
                <a:gd name="connsiteY22" fmla="*/ 381069 h 534648"/>
                <a:gd name="connsiteX23" fmla="*/ 68531 w 534648"/>
                <a:gd name="connsiteY23" fmla="*/ 346173 h 534648"/>
                <a:gd name="connsiteX24" fmla="*/ 53552 w 534648"/>
                <a:gd name="connsiteY24" fmla="*/ 261221 h 534648"/>
                <a:gd name="connsiteX25" fmla="*/ 2536 w 534648"/>
                <a:gd name="connsiteY25" fmla="*/ 242654 h 534648"/>
                <a:gd name="connsiteX26" fmla="*/ 10067 w 534648"/>
                <a:gd name="connsiteY26" fmla="*/ 199943 h 534648"/>
                <a:gd name="connsiteX27" fmla="*/ 64357 w 534648"/>
                <a:gd name="connsiteY27" fmla="*/ 199945 h 534648"/>
                <a:gd name="connsiteX28" fmla="*/ 107488 w 534648"/>
                <a:gd name="connsiteY28" fmla="*/ 125239 h 534648"/>
                <a:gd name="connsiteX29" fmla="*/ 80342 w 534648"/>
                <a:gd name="connsiteY29" fmla="*/ 78224 h 534648"/>
                <a:gd name="connsiteX30" fmla="*/ 113565 w 534648"/>
                <a:gd name="connsiteY30" fmla="*/ 50346 h 534648"/>
                <a:gd name="connsiteX31" fmla="*/ 155153 w 534648"/>
                <a:gd name="connsiteY31" fmla="*/ 85243 h 534648"/>
                <a:gd name="connsiteX32" fmla="*/ 236214 w 534648"/>
                <a:gd name="connsiteY32" fmla="*/ 55739 h 534648"/>
                <a:gd name="connsiteX33" fmla="*/ 245639 w 534648"/>
                <a:gd name="connsiteY33" fmla="*/ 2275 h 534648"/>
                <a:gd name="connsiteX34" fmla="*/ 289009 w 534648"/>
                <a:gd name="connsiteY34" fmla="*/ 2275 h 534648"/>
                <a:gd name="connsiteX35" fmla="*/ 298435 w 534648"/>
                <a:gd name="connsiteY35" fmla="*/ 55740 h 534648"/>
                <a:gd name="connsiteX36" fmla="*/ 379496 w 534648"/>
                <a:gd name="connsiteY36" fmla="*/ 85244 h 534648"/>
                <a:gd name="connsiteX37" fmla="*/ 379495 w 534648"/>
                <a:gd name="connsiteY37" fmla="*/ 85243 h 53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4648" h="534648">
                  <a:moveTo>
                    <a:pt x="379495" y="85243"/>
                  </a:moveTo>
                  <a:lnTo>
                    <a:pt x="421083" y="50346"/>
                  </a:lnTo>
                  <a:lnTo>
                    <a:pt x="454306" y="78224"/>
                  </a:lnTo>
                  <a:lnTo>
                    <a:pt x="427160" y="125239"/>
                  </a:lnTo>
                  <a:cubicBezTo>
                    <a:pt x="446462" y="146953"/>
                    <a:pt x="461138" y="172372"/>
                    <a:pt x="470291" y="199945"/>
                  </a:cubicBezTo>
                  <a:lnTo>
                    <a:pt x="524581" y="199943"/>
                  </a:lnTo>
                  <a:lnTo>
                    <a:pt x="532112" y="242654"/>
                  </a:lnTo>
                  <a:lnTo>
                    <a:pt x="481096" y="261221"/>
                  </a:lnTo>
                  <a:cubicBezTo>
                    <a:pt x="481925" y="290262"/>
                    <a:pt x="476828" y="319167"/>
                    <a:pt x="466117" y="346173"/>
                  </a:cubicBezTo>
                  <a:lnTo>
                    <a:pt x="507706" y="381069"/>
                  </a:lnTo>
                  <a:lnTo>
                    <a:pt x="486021" y="418628"/>
                  </a:lnTo>
                  <a:lnTo>
                    <a:pt x="435006" y="400059"/>
                  </a:lnTo>
                  <a:cubicBezTo>
                    <a:pt x="416974" y="422839"/>
                    <a:pt x="394490" y="441705"/>
                    <a:pt x="368925" y="455508"/>
                  </a:cubicBezTo>
                  <a:lnTo>
                    <a:pt x="378353" y="508972"/>
                  </a:lnTo>
                  <a:lnTo>
                    <a:pt x="337599" y="523805"/>
                  </a:lnTo>
                  <a:lnTo>
                    <a:pt x="310455" y="476789"/>
                  </a:lnTo>
                  <a:cubicBezTo>
                    <a:pt x="281999" y="482648"/>
                    <a:pt x="252648" y="482648"/>
                    <a:pt x="224192" y="476789"/>
                  </a:cubicBezTo>
                  <a:lnTo>
                    <a:pt x="197049" y="523805"/>
                  </a:lnTo>
                  <a:lnTo>
                    <a:pt x="156295" y="508972"/>
                  </a:lnTo>
                  <a:lnTo>
                    <a:pt x="165723" y="455508"/>
                  </a:lnTo>
                  <a:cubicBezTo>
                    <a:pt x="140158" y="441706"/>
                    <a:pt x="117674" y="422839"/>
                    <a:pt x="99642" y="400059"/>
                  </a:cubicBezTo>
                  <a:lnTo>
                    <a:pt x="48627" y="418628"/>
                  </a:lnTo>
                  <a:lnTo>
                    <a:pt x="26942" y="381069"/>
                  </a:lnTo>
                  <a:lnTo>
                    <a:pt x="68531" y="346173"/>
                  </a:lnTo>
                  <a:cubicBezTo>
                    <a:pt x="57819" y="319167"/>
                    <a:pt x="52723" y="290262"/>
                    <a:pt x="53552" y="261221"/>
                  </a:cubicBezTo>
                  <a:lnTo>
                    <a:pt x="2536" y="242654"/>
                  </a:lnTo>
                  <a:lnTo>
                    <a:pt x="10067" y="199943"/>
                  </a:lnTo>
                  <a:lnTo>
                    <a:pt x="64357" y="199945"/>
                  </a:lnTo>
                  <a:cubicBezTo>
                    <a:pt x="73510" y="172372"/>
                    <a:pt x="88186" y="146953"/>
                    <a:pt x="107488" y="125239"/>
                  </a:cubicBezTo>
                  <a:lnTo>
                    <a:pt x="80342" y="78224"/>
                  </a:lnTo>
                  <a:lnTo>
                    <a:pt x="113565" y="50346"/>
                  </a:lnTo>
                  <a:lnTo>
                    <a:pt x="155153" y="85243"/>
                  </a:lnTo>
                  <a:cubicBezTo>
                    <a:pt x="179889" y="70005"/>
                    <a:pt x="207470" y="59966"/>
                    <a:pt x="236214" y="55739"/>
                  </a:cubicBezTo>
                  <a:lnTo>
                    <a:pt x="245639" y="2275"/>
                  </a:lnTo>
                  <a:lnTo>
                    <a:pt x="289009" y="2275"/>
                  </a:lnTo>
                  <a:lnTo>
                    <a:pt x="298435" y="55740"/>
                  </a:lnTo>
                  <a:cubicBezTo>
                    <a:pt x="327179" y="59966"/>
                    <a:pt x="354760" y="70005"/>
                    <a:pt x="379496" y="85244"/>
                  </a:cubicBezTo>
                  <a:lnTo>
                    <a:pt x="379495" y="85243"/>
                  </a:lnTo>
                  <a:close/>
                </a:path>
              </a:pathLst>
            </a:custGeom>
            <a:solidFill>
              <a:srgbClr val="5882C8"/>
            </a:solidFill>
            <a:ln w="63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458" tIns="139209" rIns="121458" bIns="148559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kern="1200" dirty="0"/>
                <a:t> 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0896CF9-E4F6-7548-9273-E19FB399001E}"/>
                </a:ext>
              </a:extLst>
            </p:cNvPr>
            <p:cNvSpPr/>
            <p:nvPr/>
          </p:nvSpPr>
          <p:spPr>
            <a:xfrm>
              <a:off x="7750941" y="2192778"/>
              <a:ext cx="388835" cy="388835"/>
            </a:xfrm>
            <a:custGeom>
              <a:avLst/>
              <a:gdLst>
                <a:gd name="connsiteX0" fmla="*/ 290945 w 388835"/>
                <a:gd name="connsiteY0" fmla="*/ 98482 h 388835"/>
                <a:gd name="connsiteX1" fmla="*/ 348311 w 388835"/>
                <a:gd name="connsiteY1" fmla="*/ 81193 h 388835"/>
                <a:gd name="connsiteX2" fmla="*/ 369420 w 388835"/>
                <a:gd name="connsiteY2" fmla="*/ 117754 h 388835"/>
                <a:gd name="connsiteX3" fmla="*/ 325764 w 388835"/>
                <a:gd name="connsiteY3" fmla="*/ 158790 h 388835"/>
                <a:gd name="connsiteX4" fmla="*/ 325764 w 388835"/>
                <a:gd name="connsiteY4" fmla="*/ 230044 h 388835"/>
                <a:gd name="connsiteX5" fmla="*/ 369420 w 388835"/>
                <a:gd name="connsiteY5" fmla="*/ 271081 h 388835"/>
                <a:gd name="connsiteX6" fmla="*/ 348311 w 388835"/>
                <a:gd name="connsiteY6" fmla="*/ 307642 h 388835"/>
                <a:gd name="connsiteX7" fmla="*/ 290945 w 388835"/>
                <a:gd name="connsiteY7" fmla="*/ 290353 h 388835"/>
                <a:gd name="connsiteX8" fmla="*/ 229237 w 388835"/>
                <a:gd name="connsiteY8" fmla="*/ 325980 h 388835"/>
                <a:gd name="connsiteX9" fmla="*/ 215526 w 388835"/>
                <a:gd name="connsiteY9" fmla="*/ 384305 h 388835"/>
                <a:gd name="connsiteX10" fmla="*/ 173309 w 388835"/>
                <a:gd name="connsiteY10" fmla="*/ 384305 h 388835"/>
                <a:gd name="connsiteX11" fmla="*/ 159598 w 388835"/>
                <a:gd name="connsiteY11" fmla="*/ 325980 h 388835"/>
                <a:gd name="connsiteX12" fmla="*/ 97890 w 388835"/>
                <a:gd name="connsiteY12" fmla="*/ 290353 h 388835"/>
                <a:gd name="connsiteX13" fmla="*/ 40524 w 388835"/>
                <a:gd name="connsiteY13" fmla="*/ 307642 h 388835"/>
                <a:gd name="connsiteX14" fmla="*/ 19415 w 388835"/>
                <a:gd name="connsiteY14" fmla="*/ 271081 h 388835"/>
                <a:gd name="connsiteX15" fmla="*/ 63071 w 388835"/>
                <a:gd name="connsiteY15" fmla="*/ 230045 h 388835"/>
                <a:gd name="connsiteX16" fmla="*/ 63071 w 388835"/>
                <a:gd name="connsiteY16" fmla="*/ 158791 h 388835"/>
                <a:gd name="connsiteX17" fmla="*/ 19415 w 388835"/>
                <a:gd name="connsiteY17" fmla="*/ 117754 h 388835"/>
                <a:gd name="connsiteX18" fmla="*/ 40524 w 388835"/>
                <a:gd name="connsiteY18" fmla="*/ 81193 h 388835"/>
                <a:gd name="connsiteX19" fmla="*/ 97890 w 388835"/>
                <a:gd name="connsiteY19" fmla="*/ 98482 h 388835"/>
                <a:gd name="connsiteX20" fmla="*/ 159598 w 388835"/>
                <a:gd name="connsiteY20" fmla="*/ 62855 h 388835"/>
                <a:gd name="connsiteX21" fmla="*/ 173309 w 388835"/>
                <a:gd name="connsiteY21" fmla="*/ 4530 h 388835"/>
                <a:gd name="connsiteX22" fmla="*/ 215526 w 388835"/>
                <a:gd name="connsiteY22" fmla="*/ 4530 h 388835"/>
                <a:gd name="connsiteX23" fmla="*/ 229237 w 388835"/>
                <a:gd name="connsiteY23" fmla="*/ 62855 h 388835"/>
                <a:gd name="connsiteX24" fmla="*/ 290945 w 388835"/>
                <a:gd name="connsiteY24" fmla="*/ 98482 h 38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8835" h="388835">
                  <a:moveTo>
                    <a:pt x="290945" y="98482"/>
                  </a:moveTo>
                  <a:lnTo>
                    <a:pt x="348311" y="81193"/>
                  </a:lnTo>
                  <a:lnTo>
                    <a:pt x="369420" y="117754"/>
                  </a:lnTo>
                  <a:lnTo>
                    <a:pt x="325764" y="158790"/>
                  </a:lnTo>
                  <a:cubicBezTo>
                    <a:pt x="332092" y="182120"/>
                    <a:pt x="332092" y="206714"/>
                    <a:pt x="325764" y="230044"/>
                  </a:cubicBezTo>
                  <a:lnTo>
                    <a:pt x="369420" y="271081"/>
                  </a:lnTo>
                  <a:lnTo>
                    <a:pt x="348311" y="307642"/>
                  </a:lnTo>
                  <a:lnTo>
                    <a:pt x="290945" y="290353"/>
                  </a:lnTo>
                  <a:cubicBezTo>
                    <a:pt x="273905" y="307498"/>
                    <a:pt x="252605" y="319796"/>
                    <a:pt x="229237" y="325980"/>
                  </a:cubicBezTo>
                  <a:lnTo>
                    <a:pt x="215526" y="384305"/>
                  </a:lnTo>
                  <a:lnTo>
                    <a:pt x="173309" y="384305"/>
                  </a:lnTo>
                  <a:lnTo>
                    <a:pt x="159598" y="325980"/>
                  </a:lnTo>
                  <a:cubicBezTo>
                    <a:pt x="136230" y="319795"/>
                    <a:pt x="114930" y="307498"/>
                    <a:pt x="97890" y="290353"/>
                  </a:cubicBezTo>
                  <a:lnTo>
                    <a:pt x="40524" y="307642"/>
                  </a:lnTo>
                  <a:lnTo>
                    <a:pt x="19415" y="271081"/>
                  </a:lnTo>
                  <a:lnTo>
                    <a:pt x="63071" y="230045"/>
                  </a:lnTo>
                  <a:cubicBezTo>
                    <a:pt x="56743" y="206715"/>
                    <a:pt x="56743" y="182121"/>
                    <a:pt x="63071" y="158791"/>
                  </a:cubicBezTo>
                  <a:lnTo>
                    <a:pt x="19415" y="117754"/>
                  </a:lnTo>
                  <a:lnTo>
                    <a:pt x="40524" y="81193"/>
                  </a:lnTo>
                  <a:lnTo>
                    <a:pt x="97890" y="98482"/>
                  </a:lnTo>
                  <a:cubicBezTo>
                    <a:pt x="114930" y="81337"/>
                    <a:pt x="136230" y="69039"/>
                    <a:pt x="159598" y="62855"/>
                  </a:cubicBezTo>
                  <a:lnTo>
                    <a:pt x="173309" y="4530"/>
                  </a:lnTo>
                  <a:lnTo>
                    <a:pt x="215526" y="4530"/>
                  </a:lnTo>
                  <a:lnTo>
                    <a:pt x="229237" y="62855"/>
                  </a:lnTo>
                  <a:cubicBezTo>
                    <a:pt x="252605" y="69040"/>
                    <a:pt x="273905" y="81337"/>
                    <a:pt x="290945" y="98482"/>
                  </a:cubicBezTo>
                  <a:close/>
                </a:path>
              </a:pathLst>
            </a:custGeom>
            <a:solidFill>
              <a:srgbClr val="7E9DD4"/>
            </a:solidFill>
            <a:ln w="63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860" tIns="112452" rIns="111860" bIns="112452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kern="1200" dirty="0"/>
                <a:t> 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4B2E7CF-9D7F-C949-89A5-10B5100F7CAF}"/>
                </a:ext>
              </a:extLst>
            </p:cNvPr>
            <p:cNvSpPr/>
            <p:nvPr/>
          </p:nvSpPr>
          <p:spPr>
            <a:xfrm>
              <a:off x="7925916" y="1881709"/>
              <a:ext cx="466603" cy="466603"/>
            </a:xfrm>
            <a:custGeom>
              <a:avLst/>
              <a:gdLst>
                <a:gd name="connsiteX0" fmla="*/ 285066 w 380979"/>
                <a:gd name="connsiteY0" fmla="*/ 96492 h 380979"/>
                <a:gd name="connsiteX1" fmla="*/ 341274 w 380979"/>
                <a:gd name="connsiteY1" fmla="*/ 79552 h 380979"/>
                <a:gd name="connsiteX2" fmla="*/ 361956 w 380979"/>
                <a:gd name="connsiteY2" fmla="*/ 115375 h 380979"/>
                <a:gd name="connsiteX3" fmla="*/ 319182 w 380979"/>
                <a:gd name="connsiteY3" fmla="*/ 155582 h 380979"/>
                <a:gd name="connsiteX4" fmla="*/ 319182 w 380979"/>
                <a:gd name="connsiteY4" fmla="*/ 225397 h 380979"/>
                <a:gd name="connsiteX5" fmla="*/ 361956 w 380979"/>
                <a:gd name="connsiteY5" fmla="*/ 265604 h 380979"/>
                <a:gd name="connsiteX6" fmla="*/ 341274 w 380979"/>
                <a:gd name="connsiteY6" fmla="*/ 301427 h 380979"/>
                <a:gd name="connsiteX7" fmla="*/ 285066 w 380979"/>
                <a:gd name="connsiteY7" fmla="*/ 284487 h 380979"/>
                <a:gd name="connsiteX8" fmla="*/ 224604 w 380979"/>
                <a:gd name="connsiteY8" fmla="*/ 319394 h 380979"/>
                <a:gd name="connsiteX9" fmla="*/ 211172 w 380979"/>
                <a:gd name="connsiteY9" fmla="*/ 376541 h 380979"/>
                <a:gd name="connsiteX10" fmla="*/ 169807 w 380979"/>
                <a:gd name="connsiteY10" fmla="*/ 376541 h 380979"/>
                <a:gd name="connsiteX11" fmla="*/ 156374 w 380979"/>
                <a:gd name="connsiteY11" fmla="*/ 319394 h 380979"/>
                <a:gd name="connsiteX12" fmla="*/ 95912 w 380979"/>
                <a:gd name="connsiteY12" fmla="*/ 284487 h 380979"/>
                <a:gd name="connsiteX13" fmla="*/ 39705 w 380979"/>
                <a:gd name="connsiteY13" fmla="*/ 301427 h 380979"/>
                <a:gd name="connsiteX14" fmla="*/ 19023 w 380979"/>
                <a:gd name="connsiteY14" fmla="*/ 265604 h 380979"/>
                <a:gd name="connsiteX15" fmla="*/ 61797 w 380979"/>
                <a:gd name="connsiteY15" fmla="*/ 225397 h 380979"/>
                <a:gd name="connsiteX16" fmla="*/ 61797 w 380979"/>
                <a:gd name="connsiteY16" fmla="*/ 155582 h 380979"/>
                <a:gd name="connsiteX17" fmla="*/ 19023 w 380979"/>
                <a:gd name="connsiteY17" fmla="*/ 115375 h 380979"/>
                <a:gd name="connsiteX18" fmla="*/ 39705 w 380979"/>
                <a:gd name="connsiteY18" fmla="*/ 79552 h 380979"/>
                <a:gd name="connsiteX19" fmla="*/ 95913 w 380979"/>
                <a:gd name="connsiteY19" fmla="*/ 96492 h 380979"/>
                <a:gd name="connsiteX20" fmla="*/ 156375 w 380979"/>
                <a:gd name="connsiteY20" fmla="*/ 61585 h 380979"/>
                <a:gd name="connsiteX21" fmla="*/ 169807 w 380979"/>
                <a:gd name="connsiteY21" fmla="*/ 4438 h 380979"/>
                <a:gd name="connsiteX22" fmla="*/ 211172 w 380979"/>
                <a:gd name="connsiteY22" fmla="*/ 4438 h 380979"/>
                <a:gd name="connsiteX23" fmla="*/ 224605 w 380979"/>
                <a:gd name="connsiteY23" fmla="*/ 61585 h 380979"/>
                <a:gd name="connsiteX24" fmla="*/ 285067 w 380979"/>
                <a:gd name="connsiteY24" fmla="*/ 96492 h 380979"/>
                <a:gd name="connsiteX25" fmla="*/ 285066 w 380979"/>
                <a:gd name="connsiteY25" fmla="*/ 96492 h 38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0979" h="380979">
                  <a:moveTo>
                    <a:pt x="245216" y="96370"/>
                  </a:moveTo>
                  <a:lnTo>
                    <a:pt x="285965" y="71132"/>
                  </a:lnTo>
                  <a:lnTo>
                    <a:pt x="309847" y="95014"/>
                  </a:lnTo>
                  <a:lnTo>
                    <a:pt x="284609" y="135763"/>
                  </a:lnTo>
                  <a:cubicBezTo>
                    <a:pt x="294330" y="152481"/>
                    <a:pt x="299422" y="171486"/>
                    <a:pt x="299363" y="190824"/>
                  </a:cubicBezTo>
                  <a:lnTo>
                    <a:pt x="341594" y="213495"/>
                  </a:lnTo>
                  <a:lnTo>
                    <a:pt x="332853" y="246119"/>
                  </a:lnTo>
                  <a:lnTo>
                    <a:pt x="284943" y="244637"/>
                  </a:lnTo>
                  <a:cubicBezTo>
                    <a:pt x="275326" y="261414"/>
                    <a:pt x="261413" y="275327"/>
                    <a:pt x="244635" y="284944"/>
                  </a:cubicBezTo>
                  <a:lnTo>
                    <a:pt x="246118" y="332853"/>
                  </a:lnTo>
                  <a:lnTo>
                    <a:pt x="213495" y="341594"/>
                  </a:lnTo>
                  <a:lnTo>
                    <a:pt x="190824" y="299363"/>
                  </a:lnTo>
                  <a:cubicBezTo>
                    <a:pt x="171486" y="299422"/>
                    <a:pt x="152480" y="294329"/>
                    <a:pt x="135763" y="284609"/>
                  </a:cubicBezTo>
                  <a:lnTo>
                    <a:pt x="95014" y="309847"/>
                  </a:lnTo>
                  <a:lnTo>
                    <a:pt x="71132" y="285965"/>
                  </a:lnTo>
                  <a:lnTo>
                    <a:pt x="96370" y="245216"/>
                  </a:lnTo>
                  <a:cubicBezTo>
                    <a:pt x="86649" y="228498"/>
                    <a:pt x="81557" y="209493"/>
                    <a:pt x="81616" y="190155"/>
                  </a:cubicBezTo>
                  <a:lnTo>
                    <a:pt x="39385" y="167484"/>
                  </a:lnTo>
                  <a:lnTo>
                    <a:pt x="48126" y="134860"/>
                  </a:lnTo>
                  <a:lnTo>
                    <a:pt x="96036" y="136342"/>
                  </a:lnTo>
                  <a:cubicBezTo>
                    <a:pt x="105653" y="119565"/>
                    <a:pt x="119566" y="105652"/>
                    <a:pt x="136344" y="96035"/>
                  </a:cubicBezTo>
                  <a:lnTo>
                    <a:pt x="134861" y="48126"/>
                  </a:lnTo>
                  <a:lnTo>
                    <a:pt x="167484" y="39385"/>
                  </a:lnTo>
                  <a:lnTo>
                    <a:pt x="190155" y="81616"/>
                  </a:lnTo>
                  <a:cubicBezTo>
                    <a:pt x="209493" y="81557"/>
                    <a:pt x="228499" y="86650"/>
                    <a:pt x="245216" y="96370"/>
                  </a:cubicBezTo>
                  <a:lnTo>
                    <a:pt x="245216" y="96370"/>
                  </a:lnTo>
                  <a:close/>
                </a:path>
              </a:pathLst>
            </a:custGeom>
            <a:solidFill>
              <a:srgbClr val="A2B9E0"/>
            </a:solidFill>
            <a:ln w="63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342" tIns="140342" rIns="140342" bIns="140342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kern="1200" dirty="0"/>
                <a:t>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753BA93-1A71-5741-91F7-DDC490360F74}"/>
              </a:ext>
            </a:extLst>
          </p:cNvPr>
          <p:cNvSpPr txBox="1"/>
          <p:nvPr/>
        </p:nvSpPr>
        <p:spPr>
          <a:xfrm>
            <a:off x="1545913" y="1489011"/>
            <a:ext cx="2137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Palatino" pitchFamily="2" charset="77"/>
              </a:rPr>
              <a:t>Input image to analyze</a:t>
            </a:r>
            <a:endParaRPr lang="en-US" sz="1600" b="1" dirty="0">
              <a:ea typeface="Latin Modern Math" panose="02000503000000000000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8FE9C-9826-0A4C-8A87-92495E84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465E105E-B01D-2242-A172-D1A923A7E9EE}"/>
                  </a:ext>
                </a:extLst>
              </p:cNvPr>
              <p:cNvSpPr/>
              <p:nvPr/>
            </p:nvSpPr>
            <p:spPr>
              <a:xfrm>
                <a:off x="6823728" y="2294173"/>
                <a:ext cx="1320046" cy="51849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>
                    <a:solidFill>
                      <a:schemeClr val="accent4">
                        <a:lumMod val="50000"/>
                      </a:schemeClr>
                    </a:solidFill>
                    <a:ea typeface="Palatino" pitchFamily="2" charset="77"/>
                  </a:rPr>
                  <a:t>Training loss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465E105E-B01D-2242-A172-D1A923A7E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728" y="2294173"/>
                <a:ext cx="1320046" cy="518490"/>
              </a:xfrm>
              <a:prstGeom prst="roundRect">
                <a:avLst/>
              </a:prstGeom>
              <a:blipFill>
                <a:blip r:embed="rId7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C8F4BD8-7F34-1546-90A8-1E5BCD02C93B}"/>
              </a:ext>
            </a:extLst>
          </p:cNvPr>
          <p:cNvSpPr/>
          <p:nvPr/>
        </p:nvSpPr>
        <p:spPr>
          <a:xfrm>
            <a:off x="4508249" y="1209703"/>
            <a:ext cx="362580" cy="36808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36000" rIns="0" bIns="46800" rtlCol="0" anchor="ctr"/>
          <a:lstStyle/>
          <a:p>
            <a:pPr algn="ctr"/>
            <a:r>
              <a:rPr lang="en-US" sz="1900" b="1" dirty="0">
                <a:latin typeface="LM Roman 10" pitchFamily="2" charset="77"/>
              </a:rPr>
              <a:t>w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EDE69B-1426-B746-976B-233A3FDB15C3}"/>
              </a:ext>
            </a:extLst>
          </p:cNvPr>
          <p:cNvSpPr txBox="1"/>
          <p:nvPr/>
        </p:nvSpPr>
        <p:spPr>
          <a:xfrm>
            <a:off x="4833536" y="1072919"/>
            <a:ext cx="1075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Parameters</a:t>
            </a:r>
          </a:p>
        </p:txBody>
      </p:sp>
      <p:cxnSp>
        <p:nvCxnSpPr>
          <p:cNvPr id="46" name="Curved Connector 82">
            <a:extLst>
              <a:ext uri="{FF2B5EF4-FFF2-40B4-BE49-F238E27FC236}">
                <a16:creationId xmlns:a16="http://schemas.microsoft.com/office/drawing/2014/main" id="{73B0AA8F-B890-4047-8C60-E6C7F3E7256D}"/>
              </a:ext>
            </a:extLst>
          </p:cNvPr>
          <p:cNvCxnSpPr>
            <a:cxnSpLocks/>
            <a:stCxn id="44" idx="2"/>
            <a:endCxn id="4" idx="0"/>
          </p:cNvCxnSpPr>
          <p:nvPr/>
        </p:nvCxnSpPr>
        <p:spPr>
          <a:xfrm>
            <a:off x="4689539" y="1577787"/>
            <a:ext cx="0" cy="185001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06079E1-1DBE-2440-8C09-849B43594A22}"/>
              </a:ext>
            </a:extLst>
          </p:cNvPr>
          <p:cNvSpPr/>
          <p:nvPr/>
        </p:nvSpPr>
        <p:spPr>
          <a:xfrm>
            <a:off x="6821697" y="1125627"/>
            <a:ext cx="1320046" cy="5184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5C3016"/>
                </a:solidFill>
                <a:ea typeface="Palatino" pitchFamily="2" charset="77"/>
              </a:rPr>
              <a:t>Optimization algorithm</a:t>
            </a:r>
          </a:p>
        </p:txBody>
      </p:sp>
      <p:cxnSp>
        <p:nvCxnSpPr>
          <p:cNvPr id="48" name="Curved Connector 87">
            <a:extLst>
              <a:ext uri="{FF2B5EF4-FFF2-40B4-BE49-F238E27FC236}">
                <a16:creationId xmlns:a16="http://schemas.microsoft.com/office/drawing/2014/main" id="{72869348-8AE1-E14C-875E-52A4B201FCF7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6107774" y="2553418"/>
            <a:ext cx="715954" cy="2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93">
            <a:extLst>
              <a:ext uri="{FF2B5EF4-FFF2-40B4-BE49-F238E27FC236}">
                <a16:creationId xmlns:a16="http://schemas.microsoft.com/office/drawing/2014/main" id="{8407E12D-1575-4E4C-BD6F-72D6ECFF3A09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4870829" y="1384872"/>
            <a:ext cx="1950868" cy="8873"/>
          </a:xfrm>
          <a:prstGeom prst="straightConnector1">
            <a:avLst/>
          </a:prstGeom>
          <a:ln w="22225" cap="rnd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87">
            <a:extLst>
              <a:ext uri="{FF2B5EF4-FFF2-40B4-BE49-F238E27FC236}">
                <a16:creationId xmlns:a16="http://schemas.microsoft.com/office/drawing/2014/main" id="{D7C6DCAE-E1C8-E047-A8CB-0C39A61731AD}"/>
              </a:ext>
            </a:extLst>
          </p:cNvPr>
          <p:cNvCxnSpPr>
            <a:cxnSpLocks/>
            <a:stCxn id="43" idx="0"/>
            <a:endCxn id="47" idx="2"/>
          </p:cNvCxnSpPr>
          <p:nvPr/>
        </p:nvCxnSpPr>
        <p:spPr>
          <a:xfrm flipH="1" flipV="1">
            <a:off x="7481720" y="1644117"/>
            <a:ext cx="2031" cy="650056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7A34595-5CFB-D146-83BD-D52469B3594E}"/>
              </a:ext>
            </a:extLst>
          </p:cNvPr>
          <p:cNvSpPr txBox="1"/>
          <p:nvPr/>
        </p:nvSpPr>
        <p:spPr>
          <a:xfrm>
            <a:off x="336082" y="62890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Defect detection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B3BB76-7191-7B49-947D-A3F0F8A832DC}"/>
              </a:ext>
            </a:extLst>
          </p:cNvPr>
          <p:cNvSpPr txBox="1"/>
          <p:nvPr/>
        </p:nvSpPr>
        <p:spPr>
          <a:xfrm>
            <a:off x="2664799" y="628901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search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74C1D1-1A5E-4148-B449-DA5A3BC1B0C0}"/>
              </a:ext>
            </a:extLst>
          </p:cNvPr>
          <p:cNvSpPr txBox="1"/>
          <p:nvPr/>
        </p:nvSpPr>
        <p:spPr>
          <a:xfrm>
            <a:off x="4705642" y="625620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Autonomous driving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C863CC-E800-0E4E-B1EA-8001F2A9B212}"/>
              </a:ext>
            </a:extLst>
          </p:cNvPr>
          <p:cNvSpPr txBox="1"/>
          <p:nvPr/>
        </p:nvSpPr>
        <p:spPr>
          <a:xfrm>
            <a:off x="6864353" y="6068035"/>
            <a:ext cx="224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Visually impaired assistant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57465">
        <p:fade/>
      </p:transition>
    </mc:Choice>
    <mc:Fallback xmlns="">
      <p:transition advTm="57465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8406F21-8255-2B43-A8F7-931F3AB79A7F}"/>
              </a:ext>
            </a:extLst>
          </p:cNvPr>
          <p:cNvSpPr/>
          <p:nvPr/>
        </p:nvSpPr>
        <p:spPr>
          <a:xfrm>
            <a:off x="3650001" y="2524715"/>
            <a:ext cx="2843697" cy="2534346"/>
          </a:xfrm>
          <a:prstGeom prst="roundRect">
            <a:avLst>
              <a:gd name="adj" fmla="val 10679"/>
            </a:avLst>
          </a:prstGeom>
          <a:gradFill>
            <a:gsLst>
              <a:gs pos="0">
                <a:srgbClr val="D74F4A">
                  <a:lumMod val="2000"/>
                  <a:lumOff val="98000"/>
                  <a:alpha val="50000"/>
                </a:srgbClr>
              </a:gs>
              <a:gs pos="58000">
                <a:srgbClr val="D74F4A">
                  <a:alpha val="50000"/>
                  <a:lumMod val="9000"/>
                  <a:lumOff val="91000"/>
                </a:srgbClr>
              </a:gs>
              <a:gs pos="72000">
                <a:srgbClr val="D74F4A">
                  <a:alpha val="50000"/>
                  <a:lumMod val="48000"/>
                  <a:lumOff val="52000"/>
                </a:srgbClr>
              </a:gs>
              <a:gs pos="100000">
                <a:srgbClr val="D74F4A">
                  <a:alpha val="50000"/>
                  <a:lumMod val="60000"/>
                  <a:lumOff val="40000"/>
                </a:srgbClr>
              </a:gs>
            </a:gsLst>
            <a:lin ang="540000" scaled="0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AEF49-EF2C-A844-B1BB-315B06FA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and objectives</a:t>
            </a:r>
            <a:r>
              <a:rPr lang="en-US" sz="2200" dirty="0"/>
              <a:t> – Intra-domain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3422-2C1D-9449-AC13-39B0E48B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5" name="Curved Connector 157">
            <a:extLst>
              <a:ext uri="{FF2B5EF4-FFF2-40B4-BE49-F238E27FC236}">
                <a16:creationId xmlns:a16="http://schemas.microsoft.com/office/drawing/2014/main" id="{4BE84B1D-42E4-C641-A779-9A162E912A31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2068001" y="2894553"/>
            <a:ext cx="868198" cy="93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02BBE1-41F5-7149-BEA4-D39175614FF4}"/>
              </a:ext>
            </a:extLst>
          </p:cNvPr>
          <p:cNvCxnSpPr>
            <a:cxnSpLocks/>
          </p:cNvCxnSpPr>
          <p:nvPr/>
        </p:nvCxnSpPr>
        <p:spPr>
          <a:xfrm flipV="1">
            <a:off x="3667171" y="1127343"/>
            <a:ext cx="0" cy="1327212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49EA06-E8AC-B340-82F3-BABF406ACC53}"/>
              </a:ext>
            </a:extLst>
          </p:cNvPr>
          <p:cNvCxnSpPr>
            <a:cxnSpLocks/>
          </p:cNvCxnSpPr>
          <p:nvPr/>
        </p:nvCxnSpPr>
        <p:spPr>
          <a:xfrm flipV="1">
            <a:off x="3658521" y="2836384"/>
            <a:ext cx="0" cy="2197004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6D1265-3100-1447-A077-332A5C29F3A8}"/>
              </a:ext>
            </a:extLst>
          </p:cNvPr>
          <p:cNvGrpSpPr/>
          <p:nvPr/>
        </p:nvGrpSpPr>
        <p:grpSpPr>
          <a:xfrm>
            <a:off x="3585591" y="2352314"/>
            <a:ext cx="2481291" cy="2605645"/>
            <a:chOff x="4636560" y="1913684"/>
            <a:chExt cx="2446442" cy="295010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587CC8-CA27-D24D-8CCA-E00324EE1C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5872" y="1913684"/>
              <a:ext cx="2368940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1C7237D-752F-F24B-9CA7-41EC640559E8}"/>
                </a:ext>
              </a:extLst>
            </p:cNvPr>
            <p:cNvCxnSpPr>
              <a:cxnSpLocks/>
            </p:cNvCxnSpPr>
            <p:nvPr/>
          </p:nvCxnSpPr>
          <p:spPr>
            <a:xfrm>
              <a:off x="4636560" y="4863790"/>
              <a:ext cx="2446442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A1D7C2-13AE-DD4E-A05C-290F05BC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31" y="1601628"/>
            <a:ext cx="541745" cy="541745"/>
          </a:xfrm>
          <a:prstGeom prst="rect">
            <a:avLst/>
          </a:prstGeom>
          <a:ln w="44450">
            <a:solidFill>
              <a:schemeClr val="accent5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1FB22-2AAA-1F43-807F-5C8F7D376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31" y="2293671"/>
            <a:ext cx="541745" cy="541745"/>
          </a:xfrm>
          <a:prstGeom prst="rect">
            <a:avLst/>
          </a:prstGeom>
          <a:ln w="44450">
            <a:solidFill>
              <a:schemeClr val="accent6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EE6F57-BB54-594B-A30D-90CB4EB65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44" y="2980245"/>
            <a:ext cx="541745" cy="541745"/>
          </a:xfrm>
          <a:prstGeom prst="rect">
            <a:avLst/>
          </a:prstGeom>
          <a:ln w="44450">
            <a:solidFill>
              <a:schemeClr val="accent4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3C900C7-6DD6-5F45-941E-07BB0DEDC4D1}"/>
              </a:ext>
            </a:extLst>
          </p:cNvPr>
          <p:cNvSpPr/>
          <p:nvPr/>
        </p:nvSpPr>
        <p:spPr>
          <a:xfrm>
            <a:off x="5074448" y="1761358"/>
            <a:ext cx="106888" cy="1068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D155E3-65EC-3949-A243-FF34E864AD1E}"/>
              </a:ext>
            </a:extLst>
          </p:cNvPr>
          <p:cNvSpPr/>
          <p:nvPr/>
        </p:nvSpPr>
        <p:spPr>
          <a:xfrm>
            <a:off x="3945165" y="1436745"/>
            <a:ext cx="106888" cy="1068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8CCF15-286D-FC40-8640-B62CBDD1C152}"/>
              </a:ext>
            </a:extLst>
          </p:cNvPr>
          <p:cNvSpPr/>
          <p:nvPr/>
        </p:nvSpPr>
        <p:spPr>
          <a:xfrm>
            <a:off x="4293075" y="2124469"/>
            <a:ext cx="106888" cy="1068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2DFE5-CEDD-AA47-BDAC-ECAE10893BDA}"/>
              </a:ext>
            </a:extLst>
          </p:cNvPr>
          <p:cNvSpPr txBox="1"/>
          <p:nvPr/>
        </p:nvSpPr>
        <p:spPr>
          <a:xfrm>
            <a:off x="5181335" y="1611017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id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D91893-6B84-DD4C-9419-43808952489A}"/>
              </a:ext>
            </a:extLst>
          </p:cNvPr>
          <p:cNvSpPr txBox="1"/>
          <p:nvPr/>
        </p:nvSpPr>
        <p:spPr>
          <a:xfrm>
            <a:off x="4015451" y="1278158"/>
            <a:ext cx="452018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id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31C1AE-193F-B64E-BC69-9006582ACE73}"/>
              </a:ext>
            </a:extLst>
          </p:cNvPr>
          <p:cNvSpPr txBox="1"/>
          <p:nvPr/>
        </p:nvSpPr>
        <p:spPr>
          <a:xfrm>
            <a:off x="4394070" y="1965551"/>
            <a:ext cx="449085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id 2</a:t>
            </a:r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36AA527C-B1E4-5B40-98FD-1A8E3AEEC84C}"/>
              </a:ext>
            </a:extLst>
          </p:cNvPr>
          <p:cNvSpPr/>
          <p:nvPr/>
        </p:nvSpPr>
        <p:spPr>
          <a:xfrm>
            <a:off x="4199930" y="3643498"/>
            <a:ext cx="162405" cy="162405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54732D2B-1EB1-6045-B087-C1E7521B1240}"/>
              </a:ext>
            </a:extLst>
          </p:cNvPr>
          <p:cNvSpPr/>
          <p:nvPr/>
        </p:nvSpPr>
        <p:spPr>
          <a:xfrm>
            <a:off x="3753814" y="4183287"/>
            <a:ext cx="162405" cy="162405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ea typeface="Palatino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35E706-3328-A940-8587-843A8B08B52F}"/>
              </a:ext>
            </a:extLst>
          </p:cNvPr>
          <p:cNvSpPr txBox="1"/>
          <p:nvPr/>
        </p:nvSpPr>
        <p:spPr>
          <a:xfrm>
            <a:off x="3895781" y="4149277"/>
            <a:ext cx="1378171" cy="44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6">
                    <a:lumMod val="50000"/>
                  </a:schemeClr>
                </a:solidFill>
                <a:ea typeface="Palatino" pitchFamily="2" charset="77"/>
              </a:rPr>
              <a:t>Male, black hair,</a:t>
            </a:r>
          </a:p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6">
                    <a:lumMod val="50000"/>
                  </a:schemeClr>
                </a:solidFill>
                <a:ea typeface="Palatino" pitchFamily="2" charset="77"/>
              </a:rPr>
              <a:t>not smiling…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1E2E0C-0414-7F4F-BC39-993F54BC9890}"/>
              </a:ext>
            </a:extLst>
          </p:cNvPr>
          <p:cNvSpPr txBox="1"/>
          <p:nvPr/>
        </p:nvSpPr>
        <p:spPr>
          <a:xfrm>
            <a:off x="4363897" y="3678323"/>
            <a:ext cx="1581459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4">
                    <a:lumMod val="50000"/>
                  </a:schemeClr>
                </a:solidFill>
                <a:ea typeface="Palatino" pitchFamily="2" charset="77"/>
              </a:rPr>
              <a:t>Female, brown hair,</a:t>
            </a:r>
          </a:p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4">
                    <a:lumMod val="50000"/>
                  </a:schemeClr>
                </a:solidFill>
                <a:ea typeface="Palatino" pitchFamily="2" charset="77"/>
              </a:rPr>
              <a:t>bangs, smiling…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F237A4-16FC-2544-AAAF-6E08250C4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4" y="3673931"/>
            <a:ext cx="541745" cy="524816"/>
          </a:xfrm>
          <a:prstGeom prst="rect">
            <a:avLst/>
          </a:prstGeom>
          <a:ln w="44450">
            <a:solidFill>
              <a:schemeClr val="accent2"/>
            </a:solidFill>
          </a:ln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EFBC7C88-9F3E-1742-8066-14E8FDA6B159}"/>
              </a:ext>
            </a:extLst>
          </p:cNvPr>
          <p:cNvSpPr/>
          <p:nvPr/>
        </p:nvSpPr>
        <p:spPr>
          <a:xfrm>
            <a:off x="4538412" y="1517243"/>
            <a:ext cx="106888" cy="106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B6ABF0-FC22-1A4B-96B0-4DF71ED0FD05}"/>
              </a:ext>
            </a:extLst>
          </p:cNvPr>
          <p:cNvSpPr txBox="1"/>
          <p:nvPr/>
        </p:nvSpPr>
        <p:spPr>
          <a:xfrm>
            <a:off x="4623238" y="1362364"/>
            <a:ext cx="457885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id 4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2E9C689E-B352-FF4D-8CD8-D73BB0B83D87}"/>
              </a:ext>
            </a:extLst>
          </p:cNvPr>
          <p:cNvSpPr/>
          <p:nvPr/>
        </p:nvSpPr>
        <p:spPr>
          <a:xfrm>
            <a:off x="5708108" y="4412237"/>
            <a:ext cx="162405" cy="162405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Palatino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6122E4-8223-5B4A-B2D5-4DE6C12509EC}"/>
              </a:ext>
            </a:extLst>
          </p:cNvPr>
          <p:cNvSpPr txBox="1"/>
          <p:nvPr/>
        </p:nvSpPr>
        <p:spPr>
          <a:xfrm>
            <a:off x="4476209" y="4558134"/>
            <a:ext cx="1394303" cy="44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spc="-32" dirty="0">
                <a:solidFill>
                  <a:schemeClr val="accent2">
                    <a:lumMod val="50000"/>
                  </a:schemeClr>
                </a:solidFill>
                <a:ea typeface="Palatino" pitchFamily="2" charset="77"/>
              </a:rPr>
              <a:t>Male, black hair,</a:t>
            </a:r>
          </a:p>
          <a:p>
            <a:pPr algn="r">
              <a:lnSpc>
                <a:spcPct val="80000"/>
              </a:lnSpc>
            </a:pPr>
            <a:r>
              <a:rPr lang="en-US" sz="1400" spc="-32" dirty="0">
                <a:solidFill>
                  <a:schemeClr val="accent2">
                    <a:lumMod val="50000"/>
                  </a:schemeClr>
                </a:solidFill>
                <a:ea typeface="Palatino" pitchFamily="2" charset="77"/>
              </a:rPr>
              <a:t>glasses, beard…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11E4E2-18B4-514A-8C4A-5044611892FD}"/>
              </a:ext>
            </a:extLst>
          </p:cNvPr>
          <p:cNvSpPr txBox="1"/>
          <p:nvPr/>
        </p:nvSpPr>
        <p:spPr>
          <a:xfrm rot="512676">
            <a:off x="5796611" y="3036103"/>
            <a:ext cx="729858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-51" dirty="0">
                <a:ea typeface="Palatino" pitchFamily="2" charset="77"/>
              </a:rPr>
              <a:t>glasses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50CD66-85A9-F14A-91FC-5C265C9F0020}"/>
              </a:ext>
            </a:extLst>
          </p:cNvPr>
          <p:cNvCxnSpPr>
            <a:cxnSpLocks/>
          </p:cNvCxnSpPr>
          <p:nvPr/>
        </p:nvCxnSpPr>
        <p:spPr>
          <a:xfrm rot="512676">
            <a:off x="5421095" y="3134441"/>
            <a:ext cx="454568" cy="0"/>
          </a:xfrm>
          <a:prstGeom prst="straightConnector1">
            <a:avLst/>
          </a:prstGeom>
          <a:ln w="12700">
            <a:solidFill>
              <a:srgbClr val="A103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9C13B3-4FF3-CB48-A450-B42167EA6658}"/>
              </a:ext>
            </a:extLst>
          </p:cNvPr>
          <p:cNvGrpSpPr/>
          <p:nvPr/>
        </p:nvGrpSpPr>
        <p:grpSpPr>
          <a:xfrm>
            <a:off x="5337508" y="2654427"/>
            <a:ext cx="710446" cy="920869"/>
            <a:chOff x="5337508" y="2654427"/>
            <a:chExt cx="710446" cy="92086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E73A83-328E-C545-97B6-9EC3B14A0285}"/>
                </a:ext>
              </a:extLst>
            </p:cNvPr>
            <p:cNvCxnSpPr>
              <a:cxnSpLocks/>
            </p:cNvCxnSpPr>
            <p:nvPr/>
          </p:nvCxnSpPr>
          <p:spPr>
            <a:xfrm rot="512676" flipV="1">
              <a:off x="5651775" y="2907668"/>
              <a:ext cx="0" cy="454567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0E52D-CBDD-5149-97A5-1CD03DED3284}"/>
                </a:ext>
              </a:extLst>
            </p:cNvPr>
            <p:cNvSpPr txBox="1"/>
            <p:nvPr/>
          </p:nvSpPr>
          <p:spPr>
            <a:xfrm rot="512676">
              <a:off x="5359044" y="2654427"/>
              <a:ext cx="688910" cy="309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-51" dirty="0">
                  <a:ea typeface="Palatino" pitchFamily="2" charset="77"/>
                </a:rPr>
                <a:t>female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B780E70-8736-D84E-88AB-C689D047D3C3}"/>
                </a:ext>
              </a:extLst>
            </p:cNvPr>
            <p:cNvSpPr txBox="1"/>
            <p:nvPr/>
          </p:nvSpPr>
          <p:spPr>
            <a:xfrm rot="512676">
              <a:off x="5337508" y="3265542"/>
              <a:ext cx="548346" cy="309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-51" dirty="0">
                  <a:ea typeface="Palatino" pitchFamily="2" charset="77"/>
                </a:rPr>
                <a:t>male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5050045-1D32-424B-9F9D-D14B964A954F}"/>
              </a:ext>
            </a:extLst>
          </p:cNvPr>
          <p:cNvSpPr txBox="1"/>
          <p:nvPr/>
        </p:nvSpPr>
        <p:spPr>
          <a:xfrm rot="512676">
            <a:off x="4561396" y="2866904"/>
            <a:ext cx="948035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-51" dirty="0">
                <a:ea typeface="Palatino" pitchFamily="2" charset="77"/>
              </a:rPr>
              <a:t>no glasses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EE0BC0-D922-B543-925D-5AF0F79A30FF}"/>
              </a:ext>
            </a:extLst>
          </p:cNvPr>
          <p:cNvSpPr txBox="1"/>
          <p:nvPr/>
        </p:nvSpPr>
        <p:spPr>
          <a:xfrm rot="16200000">
            <a:off x="2960671" y="1578902"/>
            <a:ext cx="980008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Identity</a:t>
            </a:r>
            <a:r>
              <a:rPr lang="en-US" sz="1400" b="1" dirty="0">
                <a:ea typeface="Palatino" pitchFamily="2" charset="77"/>
              </a:rPr>
              <a:t> </a:t>
            </a:r>
            <a:r>
              <a:rPr lang="en-US" sz="140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4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8B93EA-96B6-BC4B-8230-7FAB6D8A5623}"/>
              </a:ext>
            </a:extLst>
          </p:cNvPr>
          <p:cNvSpPr txBox="1"/>
          <p:nvPr/>
        </p:nvSpPr>
        <p:spPr>
          <a:xfrm rot="16200000">
            <a:off x="2857274" y="3683506"/>
            <a:ext cx="1186804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Attributes</a:t>
            </a:r>
            <a:r>
              <a:rPr lang="en-US" sz="1400" b="1" dirty="0">
                <a:ea typeface="Palatino" pitchFamily="2" charset="77"/>
              </a:rPr>
              <a:t> </a:t>
            </a:r>
            <a:r>
              <a:rPr lang="en-US" sz="140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400" dirty="0">
              <a:latin typeface="LM Roman 10" pitchFamily="2" charset="77"/>
              <a:ea typeface="Palatino" pitchFamily="2" charset="77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86B225-7932-B84F-A945-6E28B254B507}"/>
              </a:ext>
            </a:extLst>
          </p:cNvPr>
          <p:cNvGrpSpPr/>
          <p:nvPr/>
        </p:nvGrpSpPr>
        <p:grpSpPr>
          <a:xfrm>
            <a:off x="2873013" y="1926691"/>
            <a:ext cx="419678" cy="1943462"/>
            <a:chOff x="3593429" y="2512869"/>
            <a:chExt cx="367839" cy="1268543"/>
          </a:xfrm>
        </p:grpSpPr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2D8BA212-6197-D44A-919F-2C7C2F8672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429" y="2512869"/>
              <a:ext cx="367223" cy="615423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5DA22988-673A-3240-A521-56E5CE313B65}"/>
                </a:ext>
              </a:extLst>
            </p:cNvPr>
            <p:cNvCxnSpPr>
              <a:cxnSpLocks/>
            </p:cNvCxnSpPr>
            <p:nvPr/>
          </p:nvCxnSpPr>
          <p:spPr>
            <a:xfrm>
              <a:off x="3594045" y="3176222"/>
              <a:ext cx="367223" cy="605190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644DCA-E93D-6C4D-9661-D9BF710E886E}"/>
              </a:ext>
            </a:extLst>
          </p:cNvPr>
          <p:cNvGrpSpPr/>
          <p:nvPr/>
        </p:nvGrpSpPr>
        <p:grpSpPr>
          <a:xfrm flipH="1">
            <a:off x="6491453" y="1830816"/>
            <a:ext cx="548957" cy="1947675"/>
            <a:chOff x="2561243" y="2953451"/>
            <a:chExt cx="413217" cy="2005229"/>
          </a:xfrm>
        </p:grpSpPr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369EAF50-6406-734B-A55B-278BADF1D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243" y="2953451"/>
              <a:ext cx="410352" cy="853821"/>
            </a:xfrm>
            <a:prstGeom prst="curvedConnector3">
              <a:avLst>
                <a:gd name="adj1" fmla="val 50000"/>
              </a:avLst>
            </a:prstGeom>
            <a:ln w="127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9991F715-11AA-5043-989B-651B5F803FC7}"/>
                </a:ext>
              </a:extLst>
            </p:cNvPr>
            <p:cNvCxnSpPr>
              <a:cxnSpLocks/>
            </p:cNvCxnSpPr>
            <p:nvPr/>
          </p:nvCxnSpPr>
          <p:spPr>
            <a:xfrm>
              <a:off x="2564108" y="4087398"/>
              <a:ext cx="410352" cy="871282"/>
            </a:xfrm>
            <a:prstGeom prst="curvedConnector3">
              <a:avLst>
                <a:gd name="adj1" fmla="val 50000"/>
              </a:avLst>
            </a:prstGeom>
            <a:ln w="127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F361EE7-7DC7-A641-87AE-FCB8E22E8E40}"/>
              </a:ext>
            </a:extLst>
          </p:cNvPr>
          <p:cNvSpPr/>
          <p:nvPr/>
        </p:nvSpPr>
        <p:spPr>
          <a:xfrm>
            <a:off x="1711508" y="2713354"/>
            <a:ext cx="356493" cy="362399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400" b="1" dirty="0">
                <a:ea typeface="Palatino" pitchFamily="2" charset="77"/>
              </a:rPr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00D286-3455-7448-AEBC-CB43B4F4675E}"/>
              </a:ext>
            </a:extLst>
          </p:cNvPr>
          <p:cNvSpPr txBox="1"/>
          <p:nvPr/>
        </p:nvSpPr>
        <p:spPr>
          <a:xfrm rot="5400000">
            <a:off x="1199058" y="4257555"/>
            <a:ext cx="299489" cy="309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Palatino" pitchFamily="2" charset="77"/>
              </a:rPr>
              <a:t>…</a:t>
            </a: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5E2D9902-6B64-DC45-B443-BF3820FEE7AE}"/>
              </a:ext>
            </a:extLst>
          </p:cNvPr>
          <p:cNvSpPr/>
          <p:nvPr/>
        </p:nvSpPr>
        <p:spPr>
          <a:xfrm rot="5400000">
            <a:off x="2156007" y="2511769"/>
            <a:ext cx="776026" cy="784356"/>
          </a:xfrm>
          <a:prstGeom prst="trapezoid">
            <a:avLst>
              <a:gd name="adj" fmla="val 193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400" i="1" dirty="0">
                <a:ea typeface="Palatino" pitchFamily="2" charset="77"/>
              </a:rPr>
              <a:t>Encoder</a:t>
            </a:r>
            <a:endParaRPr lang="en-US" sz="1400" i="1" baseline="-25000" dirty="0">
              <a:ea typeface="Palatino" pitchFamily="2" charset="77"/>
            </a:endParaRPr>
          </a:p>
        </p:txBody>
      </p:sp>
      <p:sp>
        <p:nvSpPr>
          <p:cNvPr id="49" name="Trapezoid 48">
            <a:extLst>
              <a:ext uri="{FF2B5EF4-FFF2-40B4-BE49-F238E27FC236}">
                <a16:creationId xmlns:a16="http://schemas.microsoft.com/office/drawing/2014/main" id="{18E87083-CAAF-0643-B660-147C7FA895D3}"/>
              </a:ext>
            </a:extLst>
          </p:cNvPr>
          <p:cNvSpPr/>
          <p:nvPr/>
        </p:nvSpPr>
        <p:spPr>
          <a:xfrm rot="16200000">
            <a:off x="7045595" y="2391430"/>
            <a:ext cx="776026" cy="790886"/>
          </a:xfrm>
          <a:prstGeom prst="trapezoid">
            <a:avLst>
              <a:gd name="adj" fmla="val 23179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r>
              <a:rPr lang="en-US" sz="1400" i="1" dirty="0">
                <a:ea typeface="Palatino" pitchFamily="2" charset="77"/>
              </a:rPr>
              <a:t>Decoder</a:t>
            </a:r>
            <a:endParaRPr lang="en-US" sz="1400" i="1" baseline="-25000" dirty="0"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FA8A65E2-8E12-2A49-A6BF-FE5B69BC3846}"/>
                  </a:ext>
                </a:extLst>
              </p:cNvPr>
              <p:cNvSpPr/>
              <p:nvPr/>
            </p:nvSpPr>
            <p:spPr>
              <a:xfrm>
                <a:off x="7959582" y="2608064"/>
                <a:ext cx="356493" cy="362399"/>
              </a:xfrm>
              <a:prstGeom prst="roundRect">
                <a:avLst/>
              </a:prstGeom>
              <a:ln w="8382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1400" b="1" dirty="0"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FA8A65E2-8E12-2A49-A6BF-FE5B69BC3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582" y="2608064"/>
                <a:ext cx="356493" cy="362399"/>
              </a:xfrm>
              <a:prstGeom prst="roundRect">
                <a:avLst/>
              </a:prstGeom>
              <a:blipFill>
                <a:blip r:embed="rId7"/>
                <a:stretch>
                  <a:fillRect l="-6667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urved Connector 157">
            <a:extLst>
              <a:ext uri="{FF2B5EF4-FFF2-40B4-BE49-F238E27FC236}">
                <a16:creationId xmlns:a16="http://schemas.microsoft.com/office/drawing/2014/main" id="{1267F935-9BEA-7F4E-883F-18F8803B9057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829052" y="2786873"/>
            <a:ext cx="130531" cy="23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F2181E8-0DC8-C349-971A-8EF53CBD5EB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953450" y="6351050"/>
            <a:ext cx="177925" cy="39807"/>
          </a:xfrm>
          <a:prstGeom prst="straightConnector1">
            <a:avLst/>
          </a:prstGeom>
          <a:ln w="12700">
            <a:solidFill>
              <a:srgbClr val="A103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E104FC6-1DE5-BB4D-9D09-E82CEED2634B}"/>
              </a:ext>
            </a:extLst>
          </p:cNvPr>
          <p:cNvSpPr txBox="1"/>
          <p:nvPr/>
        </p:nvSpPr>
        <p:spPr>
          <a:xfrm>
            <a:off x="1231195" y="6165296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A0C80C7-4C76-7842-A172-5A8D5598D813}"/>
              </a:ext>
            </a:extLst>
          </p:cNvPr>
          <p:cNvSpPr/>
          <p:nvPr/>
        </p:nvSpPr>
        <p:spPr>
          <a:xfrm>
            <a:off x="1632298" y="6297220"/>
            <a:ext cx="105656" cy="10565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6" name="Multiply 75">
            <a:extLst>
              <a:ext uri="{FF2B5EF4-FFF2-40B4-BE49-F238E27FC236}">
                <a16:creationId xmlns:a16="http://schemas.microsoft.com/office/drawing/2014/main" id="{40BC9858-86A2-5248-8F33-66815ACFD810}"/>
              </a:ext>
            </a:extLst>
          </p:cNvPr>
          <p:cNvSpPr/>
          <p:nvPr/>
        </p:nvSpPr>
        <p:spPr>
          <a:xfrm>
            <a:off x="1868785" y="6275756"/>
            <a:ext cx="160534" cy="160534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21AD448-EADD-6C48-A154-18DFEE2F892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899482" y="5741930"/>
            <a:ext cx="177925" cy="3980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099E543-2785-7D49-B8FD-56A307FC9854}"/>
              </a:ext>
            </a:extLst>
          </p:cNvPr>
          <p:cNvSpPr txBox="1"/>
          <p:nvPr/>
        </p:nvSpPr>
        <p:spPr>
          <a:xfrm>
            <a:off x="1229040" y="5479325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92E966-E27E-9A4A-82B7-5EB8207B58D3}"/>
              </a:ext>
            </a:extLst>
          </p:cNvPr>
          <p:cNvSpPr/>
          <p:nvPr/>
        </p:nvSpPr>
        <p:spPr>
          <a:xfrm>
            <a:off x="1630143" y="5611246"/>
            <a:ext cx="105656" cy="10565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0D4360F0-B80D-B44D-ADDD-24B0A2C95D0F}"/>
              </a:ext>
            </a:extLst>
          </p:cNvPr>
          <p:cNvSpPr/>
          <p:nvPr/>
        </p:nvSpPr>
        <p:spPr>
          <a:xfrm>
            <a:off x="1928726" y="5594405"/>
            <a:ext cx="160534" cy="160534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15F5464-6C13-0042-8B10-F7DE407247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3503" y="5233237"/>
            <a:ext cx="654921" cy="65492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4DC953E-5074-9C43-B551-314084852B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4792" y="6045675"/>
            <a:ext cx="662516" cy="66251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D7FAD96-E0EB-814F-B58F-8047ABC5C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48" y="5751000"/>
            <a:ext cx="515087" cy="515087"/>
          </a:xfrm>
          <a:prstGeom prst="rect">
            <a:avLst/>
          </a:prstGeom>
          <a:ln w="25400">
            <a:solidFill>
              <a:schemeClr val="accent5"/>
            </a:solidFill>
          </a:ln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5359FCE-A12E-D049-92F1-33C48E2B435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794946" y="6378156"/>
            <a:ext cx="177925" cy="39807"/>
          </a:xfrm>
          <a:prstGeom prst="straightConnector1">
            <a:avLst/>
          </a:prstGeom>
          <a:ln w="12700">
            <a:solidFill>
              <a:srgbClr val="A103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3DD24EB-9DEF-8F41-938C-A758A194B7BF}"/>
              </a:ext>
            </a:extLst>
          </p:cNvPr>
          <p:cNvSpPr txBox="1"/>
          <p:nvPr/>
        </p:nvSpPr>
        <p:spPr>
          <a:xfrm>
            <a:off x="4086246" y="6182809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7DE997E-492D-5142-8AAD-10AFFF367CEF}"/>
              </a:ext>
            </a:extLst>
          </p:cNvPr>
          <p:cNvSpPr/>
          <p:nvPr/>
        </p:nvSpPr>
        <p:spPr>
          <a:xfrm>
            <a:off x="4487348" y="6314732"/>
            <a:ext cx="105656" cy="10565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7" name="Multiply 86">
            <a:extLst>
              <a:ext uri="{FF2B5EF4-FFF2-40B4-BE49-F238E27FC236}">
                <a16:creationId xmlns:a16="http://schemas.microsoft.com/office/drawing/2014/main" id="{EB9639B2-05DF-5341-B532-D80506125470}"/>
              </a:ext>
            </a:extLst>
          </p:cNvPr>
          <p:cNvSpPr/>
          <p:nvPr/>
        </p:nvSpPr>
        <p:spPr>
          <a:xfrm>
            <a:off x="4712000" y="6297891"/>
            <a:ext cx="160534" cy="160534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A3476F1-C532-2040-B39D-E371CF6D2A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86878" y="5546970"/>
            <a:ext cx="177925" cy="3980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7312474-8E1B-4B42-B888-846DBA7E7EC5}"/>
              </a:ext>
            </a:extLst>
          </p:cNvPr>
          <p:cNvSpPr txBox="1"/>
          <p:nvPr/>
        </p:nvSpPr>
        <p:spPr>
          <a:xfrm>
            <a:off x="4084089" y="5459949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5B9BF77-282E-F747-8C68-B34696E3281B}"/>
              </a:ext>
            </a:extLst>
          </p:cNvPr>
          <p:cNvSpPr/>
          <p:nvPr/>
        </p:nvSpPr>
        <p:spPr>
          <a:xfrm>
            <a:off x="4485194" y="5591873"/>
            <a:ext cx="105656" cy="10565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1" name="Multiply 90">
            <a:extLst>
              <a:ext uri="{FF2B5EF4-FFF2-40B4-BE49-F238E27FC236}">
                <a16:creationId xmlns:a16="http://schemas.microsoft.com/office/drawing/2014/main" id="{7E0BF157-96DB-4E41-A3A2-0B7AEDFB1557}"/>
              </a:ext>
            </a:extLst>
          </p:cNvPr>
          <p:cNvSpPr/>
          <p:nvPr/>
        </p:nvSpPr>
        <p:spPr>
          <a:xfrm>
            <a:off x="4783777" y="5575030"/>
            <a:ext cx="160534" cy="160534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8AD998E9-6D49-5F4B-A63B-2E0F9F7FE1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0708" y="5224016"/>
            <a:ext cx="654921" cy="65492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27996407-6DFA-9F4B-8767-FE9C9D06C4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1998" y="6041602"/>
            <a:ext cx="662516" cy="66251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AE22710-6445-1942-A7F9-10C8E8F1F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354" y="5744738"/>
            <a:ext cx="515087" cy="515087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EE8F82C-DFA7-824A-AB65-4A5B3FE503DE}"/>
              </a:ext>
            </a:extLst>
          </p:cNvPr>
          <p:cNvCxnSpPr>
            <a:cxnSpLocks/>
          </p:cNvCxnSpPr>
          <p:nvPr/>
        </p:nvCxnSpPr>
        <p:spPr>
          <a:xfrm flipH="1" flipV="1">
            <a:off x="7556530" y="6336194"/>
            <a:ext cx="177925" cy="39807"/>
          </a:xfrm>
          <a:prstGeom prst="straightConnector1">
            <a:avLst/>
          </a:prstGeom>
          <a:ln w="12700">
            <a:solidFill>
              <a:srgbClr val="A103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151D038-8C37-D749-9A5C-DABA94FF8697}"/>
              </a:ext>
            </a:extLst>
          </p:cNvPr>
          <p:cNvSpPr txBox="1"/>
          <p:nvPr/>
        </p:nvSpPr>
        <p:spPr>
          <a:xfrm>
            <a:off x="6940276" y="6173545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11BF403-DD11-C845-8D01-73244CCD4706}"/>
              </a:ext>
            </a:extLst>
          </p:cNvPr>
          <p:cNvSpPr/>
          <p:nvPr/>
        </p:nvSpPr>
        <p:spPr>
          <a:xfrm>
            <a:off x="7341378" y="6305469"/>
            <a:ext cx="105656" cy="1056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8" name="Multiply 97">
            <a:extLst>
              <a:ext uri="{FF2B5EF4-FFF2-40B4-BE49-F238E27FC236}">
                <a16:creationId xmlns:a16="http://schemas.microsoft.com/office/drawing/2014/main" id="{D50C991E-23B3-5145-AE93-D3702ECE503E}"/>
              </a:ext>
            </a:extLst>
          </p:cNvPr>
          <p:cNvSpPr/>
          <p:nvPr/>
        </p:nvSpPr>
        <p:spPr>
          <a:xfrm>
            <a:off x="7652071" y="6288627"/>
            <a:ext cx="160534" cy="160534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CDB81AE-6F80-3B4A-ACE2-2716DEB7A7D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40908" y="5574594"/>
            <a:ext cx="177925" cy="3980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E8F996D-FE11-B542-9755-BD612EFC87E0}"/>
              </a:ext>
            </a:extLst>
          </p:cNvPr>
          <p:cNvSpPr txBox="1"/>
          <p:nvPr/>
        </p:nvSpPr>
        <p:spPr>
          <a:xfrm>
            <a:off x="6938121" y="5487573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5848BED-B315-E742-870B-D9E3577603D3}"/>
              </a:ext>
            </a:extLst>
          </p:cNvPr>
          <p:cNvSpPr/>
          <p:nvPr/>
        </p:nvSpPr>
        <p:spPr>
          <a:xfrm>
            <a:off x="7339223" y="5619497"/>
            <a:ext cx="105656" cy="1056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2" name="Multiply 101">
            <a:extLst>
              <a:ext uri="{FF2B5EF4-FFF2-40B4-BE49-F238E27FC236}">
                <a16:creationId xmlns:a16="http://schemas.microsoft.com/office/drawing/2014/main" id="{6441B6B8-CDF2-1E47-AB15-C310C75A494D}"/>
              </a:ext>
            </a:extLst>
          </p:cNvPr>
          <p:cNvSpPr/>
          <p:nvPr/>
        </p:nvSpPr>
        <p:spPr>
          <a:xfrm>
            <a:off x="7637807" y="5602654"/>
            <a:ext cx="160534" cy="160534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04EDD69-E4AD-2843-A789-912634CC07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8624" y="6045675"/>
            <a:ext cx="662516" cy="66251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07F0A31-DA37-3841-8967-7F16B7FEC5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7157" y="5345510"/>
            <a:ext cx="654921" cy="6549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27758AE-A327-1340-A3EF-CAC8C8826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913" y="5779113"/>
            <a:ext cx="533021" cy="51636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7C8E7F3-152F-7844-A3F7-DC19488C8B32}"/>
              </a:ext>
            </a:extLst>
          </p:cNvPr>
          <p:cNvCxnSpPr/>
          <p:nvPr/>
        </p:nvCxnSpPr>
        <p:spPr>
          <a:xfrm flipV="1">
            <a:off x="3295585" y="5224016"/>
            <a:ext cx="0" cy="1480102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2BEEE36-BA75-3741-8E98-A6A5DE585076}"/>
              </a:ext>
            </a:extLst>
          </p:cNvPr>
          <p:cNvCxnSpPr/>
          <p:nvPr/>
        </p:nvCxnSpPr>
        <p:spPr>
          <a:xfrm flipV="1">
            <a:off x="6155528" y="5224016"/>
            <a:ext cx="0" cy="1480102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1F5D9D-FA6D-AD47-9454-BE2583726EFD}"/>
              </a:ext>
            </a:extLst>
          </p:cNvPr>
          <p:cNvCxnSpPr>
            <a:cxnSpLocks/>
          </p:cNvCxnSpPr>
          <p:nvPr/>
        </p:nvCxnSpPr>
        <p:spPr>
          <a:xfrm flipH="1">
            <a:off x="5364211" y="2624716"/>
            <a:ext cx="365399" cy="2362373"/>
          </a:xfrm>
          <a:prstGeom prst="line">
            <a:avLst/>
          </a:prstGeom>
          <a:ln w="19050" cap="rnd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>
            <a:extLst>
              <a:ext uri="{FF2B5EF4-FFF2-40B4-BE49-F238E27FC236}">
                <a16:creationId xmlns:a16="http://schemas.microsoft.com/office/drawing/2014/main" id="{7BAA4EFD-2E80-6349-BCDE-7FCB63AC5D8F}"/>
              </a:ext>
            </a:extLst>
          </p:cNvPr>
          <p:cNvSpPr/>
          <p:nvPr/>
        </p:nvSpPr>
        <p:spPr>
          <a:xfrm>
            <a:off x="3709319" y="3365638"/>
            <a:ext cx="162405" cy="162405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ea typeface="Palatino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B7285-B0BF-FB47-9AB2-F71D6F804CBF}"/>
              </a:ext>
            </a:extLst>
          </p:cNvPr>
          <p:cNvSpPr txBox="1"/>
          <p:nvPr/>
        </p:nvSpPr>
        <p:spPr>
          <a:xfrm>
            <a:off x="3835017" y="3276668"/>
            <a:ext cx="1363681" cy="44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1">
                    <a:lumMod val="50000"/>
                  </a:schemeClr>
                </a:solidFill>
                <a:ea typeface="Palatino" pitchFamily="2" charset="77"/>
              </a:rPr>
              <a:t>Female, blonde,</a:t>
            </a:r>
          </a:p>
          <a:p>
            <a:pPr>
              <a:lnSpc>
                <a:spcPct val="80000"/>
              </a:lnSpc>
            </a:pPr>
            <a:r>
              <a:rPr lang="en-US" sz="1400" spc="-32" dirty="0">
                <a:solidFill>
                  <a:schemeClr val="accent1">
                    <a:lumMod val="50000"/>
                  </a:schemeClr>
                </a:solidFill>
                <a:ea typeface="Palatino" pitchFamily="2" charset="77"/>
              </a:rPr>
              <a:t>smiling…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B245E3-AD5A-5D4C-B6E9-C2D6043720CB}"/>
              </a:ext>
            </a:extLst>
          </p:cNvPr>
          <p:cNvSpPr txBox="1"/>
          <p:nvPr/>
        </p:nvSpPr>
        <p:spPr>
          <a:xfrm>
            <a:off x="6032440" y="3907198"/>
            <a:ext cx="761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-32" dirty="0">
                <a:solidFill>
                  <a:schemeClr val="accent1">
                    <a:lumMod val="50000"/>
                  </a:schemeClr>
                </a:solidFill>
                <a:ea typeface="Palatino" pitchFamily="2" charset="77"/>
              </a:rPr>
              <a:t>glasses</a:t>
            </a:r>
          </a:p>
        </p:txBody>
      </p:sp>
    </p:spTree>
    <p:extLst>
      <p:ext uri="{BB962C8B-B14F-4D97-AF65-F5344CB8AC3E}">
        <p14:creationId xmlns:p14="http://schemas.microsoft.com/office/powerpoint/2010/main" val="207111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61241">
        <p:fade/>
      </p:transition>
    </mc:Choice>
    <mc:Fallback xmlns="">
      <p:transition advTm="612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047 L 0.23993 0.0465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233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047 L 0.23993 0.0465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3" grpId="0"/>
      <p:bldP spid="6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2DE6-F0EC-BA49-BB47-6185A0EB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training</a:t>
            </a:r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41074FE0-815A-E049-BCC2-F428F8A03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4032999"/>
            <a:ext cx="7961971" cy="2555691"/>
          </a:xfrm>
        </p:spPr>
        <p:txBody>
          <a:bodyPr>
            <a:normAutofit/>
          </a:bodyPr>
          <a:lstStyle/>
          <a:p>
            <a:r>
              <a:rPr lang="en-US" dirty="0"/>
              <a:t>Two-branch auto-encoder</a:t>
            </a:r>
          </a:p>
          <a:p>
            <a:r>
              <a:rPr lang="en-US" dirty="0"/>
              <a:t>Factors representation and linearization by classification</a:t>
            </a:r>
          </a:p>
          <a:p>
            <a:r>
              <a:rPr lang="en-US" dirty="0"/>
              <a:t>Disentangling by adversarial classification</a:t>
            </a:r>
          </a:p>
          <a:p>
            <a:pPr lvl="1"/>
            <a:r>
              <a:rPr lang="en-US" b="1" dirty="0" err="1"/>
              <a:t>Discr</a:t>
            </a:r>
            <a:r>
              <a:rPr lang="en-US" b="1" dirty="0"/>
              <a:t>. loss:</a:t>
            </a:r>
            <a:r>
              <a:rPr lang="en-US" dirty="0"/>
              <a:t> model undesired info.</a:t>
            </a:r>
          </a:p>
          <a:p>
            <a:pPr lvl="1"/>
            <a:r>
              <a:rPr lang="en-US" b="1" dirty="0"/>
              <a:t>Main adv loss:</a:t>
            </a:r>
            <a:r>
              <a:rPr lang="en-US" dirty="0"/>
              <a:t> remove undesired info.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B93FE-BD72-5E43-9E98-660AE281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9D7340-EE74-5F4B-A7F7-CAA4BBDDF217}"/>
              </a:ext>
            </a:extLst>
          </p:cNvPr>
          <p:cNvSpPr/>
          <p:nvPr/>
        </p:nvSpPr>
        <p:spPr>
          <a:xfrm>
            <a:off x="4658865" y="1441652"/>
            <a:ext cx="1271758" cy="2284018"/>
          </a:xfrm>
          <a:prstGeom prst="roundRect">
            <a:avLst>
              <a:gd name="adj" fmla="val 5377"/>
            </a:avLst>
          </a:prstGeom>
          <a:solidFill>
            <a:srgbClr val="FDF5F0"/>
          </a:solidFill>
          <a:ln w="8382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Adv. classifiers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ED4D8D-8445-DD44-8B22-6332C90B0A79}"/>
              </a:ext>
            </a:extLst>
          </p:cNvPr>
          <p:cNvSpPr/>
          <p:nvPr/>
        </p:nvSpPr>
        <p:spPr>
          <a:xfrm>
            <a:off x="6008966" y="1440159"/>
            <a:ext cx="954342" cy="2235867"/>
          </a:xfrm>
          <a:prstGeom prst="roundRect">
            <a:avLst>
              <a:gd name="adj" fmla="val 8322"/>
            </a:avLst>
          </a:prstGeom>
          <a:solidFill>
            <a:srgbClr val="FFFAEC"/>
          </a:solidFill>
          <a:ln w="8382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Main loss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FD8D5D-EF1F-7D42-A1BD-CAAE6385C468}"/>
              </a:ext>
            </a:extLst>
          </p:cNvPr>
          <p:cNvSpPr/>
          <p:nvPr/>
        </p:nvSpPr>
        <p:spPr>
          <a:xfrm>
            <a:off x="2028226" y="3014045"/>
            <a:ext cx="2389542" cy="711625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bIns="0" rtlCol="0" anchor="b"/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Attributes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4004CB-E08C-BB45-8A90-6BEFD4F01E8E}"/>
              </a:ext>
            </a:extLst>
          </p:cNvPr>
          <p:cNvSpPr/>
          <p:nvPr/>
        </p:nvSpPr>
        <p:spPr>
          <a:xfrm>
            <a:off x="2021002" y="1625405"/>
            <a:ext cx="2389542" cy="779940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rtlCol="0" anchor="t"/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Identity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0AF3B2-FE97-1B4C-BDB8-3A7D8120C5E1}"/>
              </a:ext>
            </a:extLst>
          </p:cNvPr>
          <p:cNvSpPr/>
          <p:nvPr/>
        </p:nvSpPr>
        <p:spPr>
          <a:xfrm>
            <a:off x="1009976" y="2544531"/>
            <a:ext cx="347705" cy="359137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LM Roman 10" pitchFamily="2" charset="77"/>
                <a:ea typeface="Palatino" pitchFamily="2" charset="77"/>
              </a:rPr>
              <a:t>x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04DE32-9177-CE49-A2D6-8B08A63B7152}"/>
              </a:ext>
            </a:extLst>
          </p:cNvPr>
          <p:cNvSpPr/>
          <p:nvPr/>
        </p:nvSpPr>
        <p:spPr>
          <a:xfrm>
            <a:off x="2576358" y="1950613"/>
            <a:ext cx="290552" cy="4116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84E2A-3F90-D54A-9B8A-595DECF546C5}"/>
              </a:ext>
            </a:extLst>
          </p:cNvPr>
          <p:cNvSpPr/>
          <p:nvPr/>
        </p:nvSpPr>
        <p:spPr>
          <a:xfrm>
            <a:off x="2576358" y="3065894"/>
            <a:ext cx="290552" cy="4116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4E0DE9EF-DABA-A940-9B4F-B29808D1384A}"/>
              </a:ext>
            </a:extLst>
          </p:cNvPr>
          <p:cNvSpPr/>
          <p:nvPr/>
        </p:nvSpPr>
        <p:spPr>
          <a:xfrm rot="5400000">
            <a:off x="2045988" y="1982961"/>
            <a:ext cx="463840" cy="349565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>
            <a:noAutofit/>
          </a:bodyPr>
          <a:lstStyle/>
          <a:p>
            <a:pPr algn="ctr"/>
            <a:r>
              <a:rPr lang="en-US" sz="1400" b="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19FB1737-22EE-C749-9664-ED2EDE986377}"/>
              </a:ext>
            </a:extLst>
          </p:cNvPr>
          <p:cNvSpPr/>
          <p:nvPr/>
        </p:nvSpPr>
        <p:spPr>
          <a:xfrm rot="5400000">
            <a:off x="2045989" y="3096915"/>
            <a:ext cx="463840" cy="349565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>
            <a:noAutofit/>
          </a:bodyPr>
          <a:lstStyle/>
          <a:p>
            <a:pPr algn="ctr"/>
            <a:r>
              <a:rPr lang="en-US" sz="1400" b="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452A730-1E70-0642-8B33-EF2E0DD2E8E4}"/>
              </a:ext>
            </a:extLst>
          </p:cNvPr>
          <p:cNvCxnSpPr>
            <a:cxnSpLocks/>
            <a:stCxn id="21" idx="0"/>
            <a:endCxn id="13" idx="2"/>
          </p:cNvCxnSpPr>
          <p:nvPr/>
        </p:nvCxnSpPr>
        <p:spPr>
          <a:xfrm flipV="1">
            <a:off x="1909390" y="2157744"/>
            <a:ext cx="193735" cy="566177"/>
          </a:xfrm>
          <a:prstGeom prst="curvedConnector3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1528FE-8563-EF42-8553-1D5850E703B3}"/>
              </a:ext>
            </a:extLst>
          </p:cNvPr>
          <p:cNvCxnSpPr>
            <a:cxnSpLocks/>
            <a:stCxn id="13" idx="0"/>
            <a:endCxn id="11" idx="1"/>
          </p:cNvCxnSpPr>
          <p:nvPr/>
        </p:nvCxnSpPr>
        <p:spPr>
          <a:xfrm flipV="1">
            <a:off x="2452691" y="2156416"/>
            <a:ext cx="123667" cy="1328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5DDAD7-283E-F048-AF7D-2A63DA634E94}"/>
              </a:ext>
            </a:extLst>
          </p:cNvPr>
          <p:cNvCxnSpPr>
            <a:cxnSpLocks/>
            <a:stCxn id="14" idx="0"/>
            <a:endCxn id="12" idx="1"/>
          </p:cNvCxnSpPr>
          <p:nvPr/>
        </p:nvCxnSpPr>
        <p:spPr>
          <a:xfrm flipV="1">
            <a:off x="2452692" y="3271697"/>
            <a:ext cx="123666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apezoid 17">
            <a:extLst>
              <a:ext uri="{FF2B5EF4-FFF2-40B4-BE49-F238E27FC236}">
                <a16:creationId xmlns:a16="http://schemas.microsoft.com/office/drawing/2014/main" id="{DF9F8AB5-8D71-2348-8E8D-436BA0B1AF9A}"/>
              </a:ext>
            </a:extLst>
          </p:cNvPr>
          <p:cNvSpPr/>
          <p:nvPr/>
        </p:nvSpPr>
        <p:spPr>
          <a:xfrm rot="16200000">
            <a:off x="3317009" y="2448326"/>
            <a:ext cx="548157" cy="511593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i="1" dirty="0">
                <a:latin typeface="LM Roman 10" pitchFamily="2" charset="77"/>
                <a:ea typeface="Palatino" pitchFamily="2" charset="77"/>
              </a:rPr>
              <a:t>D</a:t>
            </a:r>
            <a:endParaRPr lang="en-US" sz="1400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D02287-69CC-2145-8839-030E7FC9E42D}"/>
              </a:ext>
            </a:extLst>
          </p:cNvPr>
          <p:cNvCxnSpPr>
            <a:cxnSpLocks/>
            <a:stCxn id="43" idx="3"/>
            <a:endCxn id="18" idx="0"/>
          </p:cNvCxnSpPr>
          <p:nvPr/>
        </p:nvCxnSpPr>
        <p:spPr>
          <a:xfrm flipV="1">
            <a:off x="3192314" y="2704117"/>
            <a:ext cx="142979" cy="786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BD8717-91FC-0746-98E0-1E8516BCF50B}"/>
              </a:ext>
            </a:extLst>
          </p:cNvPr>
          <p:cNvCxnSpPr>
            <a:cxnSpLocks/>
            <a:stCxn id="18" idx="2"/>
            <a:endCxn id="55" idx="1"/>
          </p:cNvCxnSpPr>
          <p:nvPr/>
        </p:nvCxnSpPr>
        <p:spPr>
          <a:xfrm flipV="1">
            <a:off x="3846885" y="2704119"/>
            <a:ext cx="116574" cy="2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063300AB-A6BB-CE4E-B188-839C7FD94506}"/>
              </a:ext>
            </a:extLst>
          </p:cNvPr>
          <p:cNvSpPr/>
          <p:nvPr/>
        </p:nvSpPr>
        <p:spPr>
          <a:xfrm rot="5400000">
            <a:off x="1434734" y="2523342"/>
            <a:ext cx="548157" cy="401157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b="1" i="1" dirty="0">
                <a:latin typeface="LM Roman 10" pitchFamily="2" charset="77"/>
                <a:ea typeface="Palatino" pitchFamily="2" charset="77"/>
              </a:rPr>
              <a:t>E</a:t>
            </a:r>
            <a:endParaRPr lang="en-US" sz="1400" b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8DEB4F-B7D3-9B4D-9A59-315856AB31BA}"/>
              </a:ext>
            </a:extLst>
          </p:cNvPr>
          <p:cNvCxnSpPr>
            <a:cxnSpLocks/>
            <a:stCxn id="10" idx="3"/>
            <a:endCxn id="21" idx="2"/>
          </p:cNvCxnSpPr>
          <p:nvPr/>
        </p:nvCxnSpPr>
        <p:spPr>
          <a:xfrm flipV="1">
            <a:off x="1357676" y="2723921"/>
            <a:ext cx="150557" cy="184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A6C8ACB-98A5-5B46-A100-CB5F61DD2AFB}"/>
                  </a:ext>
                </a:extLst>
              </p:cNvPr>
              <p:cNvSpPr/>
              <p:nvPr/>
            </p:nvSpPr>
            <p:spPr>
              <a:xfrm>
                <a:off x="6195521" y="2564856"/>
                <a:ext cx="587286" cy="269138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rec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A6C8ACB-98A5-5B46-A100-CB5F61DD2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521" y="2564856"/>
                <a:ext cx="587286" cy="2691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F3AB7C-2999-3C40-B3FD-4440604D051B}"/>
              </a:ext>
            </a:extLst>
          </p:cNvPr>
          <p:cNvCxnSpPr>
            <a:cxnSpLocks/>
            <a:stCxn id="55" idx="3"/>
            <a:endCxn id="35" idx="1"/>
          </p:cNvCxnSpPr>
          <p:nvPr/>
        </p:nvCxnSpPr>
        <p:spPr>
          <a:xfrm flipV="1">
            <a:off x="4333500" y="2699426"/>
            <a:ext cx="1862021" cy="4692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F438CB0-5096-E04E-B663-6DD5B77AE401}"/>
              </a:ext>
            </a:extLst>
          </p:cNvPr>
          <p:cNvSpPr/>
          <p:nvPr/>
        </p:nvSpPr>
        <p:spPr>
          <a:xfrm>
            <a:off x="2901761" y="2441629"/>
            <a:ext cx="290552" cy="526555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LM Roman 10" pitchFamily="2" charset="77"/>
                <a:ea typeface="Palatino" pitchFamily="2" charset="77"/>
              </a:rPr>
              <a:t>h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B13854A-D5E4-784A-92F6-F193DE19FC56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733823" y="2350030"/>
            <a:ext cx="162473" cy="186851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180BDAD1-D426-5940-959D-B8E1721FCE1E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2726137" y="2883547"/>
            <a:ext cx="177845" cy="186850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F4B81D5F-526D-274E-A229-1EC631FC4F4F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>
            <a:off x="1909390" y="2723921"/>
            <a:ext cx="193736" cy="547777"/>
          </a:xfrm>
          <a:prstGeom prst="curvedConnector3">
            <a:avLst>
              <a:gd name="adj1" fmla="val 50000"/>
            </a:avLst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E4BC7382-FD27-7E4B-9A56-3146F46E1423}"/>
                  </a:ext>
                </a:extLst>
              </p:cNvPr>
              <p:cNvSpPr/>
              <p:nvPr/>
            </p:nvSpPr>
            <p:spPr>
              <a:xfrm>
                <a:off x="3963459" y="2524549"/>
                <a:ext cx="370041" cy="359137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647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1400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E4BC7382-FD27-7E4B-9A56-3146F46E1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459" y="2524549"/>
                <a:ext cx="370041" cy="35913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B1CD9E7C-53F0-5948-9632-699157AFEB23}"/>
              </a:ext>
            </a:extLst>
          </p:cNvPr>
          <p:cNvGrpSpPr/>
          <p:nvPr/>
        </p:nvGrpSpPr>
        <p:grpSpPr>
          <a:xfrm>
            <a:off x="4332236" y="2137129"/>
            <a:ext cx="2450571" cy="1113637"/>
            <a:chOff x="4332236" y="2137129"/>
            <a:chExt cx="2450571" cy="1113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E2C6B65-8BAC-354B-9A89-9F495C732090}"/>
                    </a:ext>
                  </a:extLst>
                </p:cNvPr>
                <p:cNvSpPr/>
                <p:nvPr/>
              </p:nvSpPr>
              <p:spPr>
                <a:xfrm>
                  <a:off x="6195521" y="2166372"/>
                  <a:ext cx="587286" cy="269138"/>
                </a:xfrm>
                <a:prstGeom prst="roundRect">
                  <a:avLst/>
                </a:prstGeom>
                <a:ln w="8382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accent4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E2C6B65-8BAC-354B-9A89-9F495C732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521" y="2166372"/>
                  <a:ext cx="587286" cy="26913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8382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5BE31386-7BBA-EC41-B92C-CA6B6B7C8BC7}"/>
                    </a:ext>
                  </a:extLst>
                </p:cNvPr>
                <p:cNvSpPr/>
                <p:nvPr/>
              </p:nvSpPr>
              <p:spPr>
                <a:xfrm>
                  <a:off x="6195521" y="2963340"/>
                  <a:ext cx="587286" cy="269138"/>
                </a:xfrm>
                <a:prstGeom prst="roundRect">
                  <a:avLst/>
                </a:prstGeom>
                <a:ln w="8382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accent4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5BE31386-7BBA-EC41-B92C-CA6B6B7C8B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521" y="2963340"/>
                  <a:ext cx="587286" cy="26913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8382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8EE2BA0-D935-BE43-BEBB-208C078979D0}"/>
                </a:ext>
              </a:extLst>
            </p:cNvPr>
            <p:cNvSpPr/>
            <p:nvPr/>
          </p:nvSpPr>
          <p:spPr>
            <a:xfrm>
              <a:off x="4332236" y="3105802"/>
              <a:ext cx="1858538" cy="144964"/>
            </a:xfrm>
            <a:custGeom>
              <a:avLst/>
              <a:gdLst>
                <a:gd name="connsiteX0" fmla="*/ 0 w 339305"/>
                <a:gd name="connsiteY0" fmla="*/ 0 h 6963"/>
                <a:gd name="connsiteX1" fmla="*/ 339305 w 339305"/>
                <a:gd name="connsiteY1" fmla="*/ 5751 h 6963"/>
                <a:gd name="connsiteX0" fmla="*/ 0 w 46441"/>
                <a:gd name="connsiteY0" fmla="*/ 1304968 h 1305104"/>
                <a:gd name="connsiteX1" fmla="*/ 46441 w 46441"/>
                <a:gd name="connsiteY1" fmla="*/ 0 h 1305104"/>
                <a:gd name="connsiteX0" fmla="*/ 0 w 46441"/>
                <a:gd name="connsiteY0" fmla="*/ 1304968 h 1304968"/>
                <a:gd name="connsiteX1" fmla="*/ 46441 w 46441"/>
                <a:gd name="connsiteY1" fmla="*/ 0 h 1304968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407 w 70170"/>
                <a:gd name="connsiteY1" fmla="*/ 2477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9427 w 80252"/>
                <a:gd name="connsiteY0" fmla="*/ 446862 h 446862"/>
                <a:gd name="connsiteX1" fmla="*/ 34395 w 80252"/>
                <a:gd name="connsiteY1" fmla="*/ 11097 h 446862"/>
                <a:gd name="connsiteX2" fmla="*/ 80252 w 80252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56703 w 70825"/>
                <a:gd name="connsiteY1" fmla="*/ 2637 h 446862"/>
                <a:gd name="connsiteX2" fmla="*/ 70825 w 70825"/>
                <a:gd name="connsiteY2" fmla="*/ 0 h 446862"/>
                <a:gd name="connsiteX0" fmla="*/ 0 w 71008"/>
                <a:gd name="connsiteY0" fmla="*/ 447693 h 447693"/>
                <a:gd name="connsiteX1" fmla="*/ 56703 w 71008"/>
                <a:gd name="connsiteY1" fmla="*/ 3468 h 447693"/>
                <a:gd name="connsiteX2" fmla="*/ 70825 w 71008"/>
                <a:gd name="connsiteY2" fmla="*/ 831 h 447693"/>
                <a:gd name="connsiteX0" fmla="*/ 0 w 70825"/>
                <a:gd name="connsiteY0" fmla="*/ 472977 h 477409"/>
                <a:gd name="connsiteX1" fmla="*/ 16078 w 70825"/>
                <a:gd name="connsiteY1" fmla="*/ 429453 h 477409"/>
                <a:gd name="connsiteX2" fmla="*/ 56703 w 70825"/>
                <a:gd name="connsiteY2" fmla="*/ 28752 h 477409"/>
                <a:gd name="connsiteX3" fmla="*/ 70825 w 70825"/>
                <a:gd name="connsiteY3" fmla="*/ 26115 h 477409"/>
                <a:gd name="connsiteX0" fmla="*/ 0 w 70825"/>
                <a:gd name="connsiteY0" fmla="*/ 472977 h 472977"/>
                <a:gd name="connsiteX1" fmla="*/ 16078 w 70825"/>
                <a:gd name="connsiteY1" fmla="*/ 429453 h 472977"/>
                <a:gd name="connsiteX2" fmla="*/ 56703 w 70825"/>
                <a:gd name="connsiteY2" fmla="*/ 28752 h 472977"/>
                <a:gd name="connsiteX3" fmla="*/ 70825 w 70825"/>
                <a:gd name="connsiteY3" fmla="*/ 26115 h 472977"/>
                <a:gd name="connsiteX0" fmla="*/ 0 w 70825"/>
                <a:gd name="connsiteY0" fmla="*/ 472977 h 477409"/>
                <a:gd name="connsiteX1" fmla="*/ 16078 w 70825"/>
                <a:gd name="connsiteY1" fmla="*/ 429453 h 477409"/>
                <a:gd name="connsiteX2" fmla="*/ 56703 w 70825"/>
                <a:gd name="connsiteY2" fmla="*/ 28752 h 477409"/>
                <a:gd name="connsiteX3" fmla="*/ 70825 w 70825"/>
                <a:gd name="connsiteY3" fmla="*/ 26115 h 477409"/>
                <a:gd name="connsiteX0" fmla="*/ 0 w 70825"/>
                <a:gd name="connsiteY0" fmla="*/ 472977 h 472977"/>
                <a:gd name="connsiteX1" fmla="*/ 16078 w 70825"/>
                <a:gd name="connsiteY1" fmla="*/ 429453 h 472977"/>
                <a:gd name="connsiteX2" fmla="*/ 56703 w 70825"/>
                <a:gd name="connsiteY2" fmla="*/ 28752 h 472977"/>
                <a:gd name="connsiteX3" fmla="*/ 70825 w 70825"/>
                <a:gd name="connsiteY3" fmla="*/ 26115 h 472977"/>
                <a:gd name="connsiteX0" fmla="*/ 0 w 70825"/>
                <a:gd name="connsiteY0" fmla="*/ 474221 h 474221"/>
                <a:gd name="connsiteX1" fmla="*/ 16774 w 70825"/>
                <a:gd name="connsiteY1" fmla="*/ 447481 h 474221"/>
                <a:gd name="connsiteX2" fmla="*/ 56703 w 70825"/>
                <a:gd name="connsiteY2" fmla="*/ 29996 h 474221"/>
                <a:gd name="connsiteX3" fmla="*/ 70825 w 70825"/>
                <a:gd name="connsiteY3" fmla="*/ 27359 h 474221"/>
                <a:gd name="connsiteX0" fmla="*/ 0 w 70825"/>
                <a:gd name="connsiteY0" fmla="*/ 440653 h 475350"/>
                <a:gd name="connsiteX1" fmla="*/ 16774 w 70825"/>
                <a:gd name="connsiteY1" fmla="*/ 447481 h 475350"/>
                <a:gd name="connsiteX2" fmla="*/ 56703 w 70825"/>
                <a:gd name="connsiteY2" fmla="*/ 29996 h 475350"/>
                <a:gd name="connsiteX3" fmla="*/ 70825 w 70825"/>
                <a:gd name="connsiteY3" fmla="*/ 27359 h 475350"/>
                <a:gd name="connsiteX0" fmla="*/ 0 w 70825"/>
                <a:gd name="connsiteY0" fmla="*/ 440653 h 477034"/>
                <a:gd name="connsiteX1" fmla="*/ 16774 w 70825"/>
                <a:gd name="connsiteY1" fmla="*/ 447481 h 477034"/>
                <a:gd name="connsiteX2" fmla="*/ 56703 w 70825"/>
                <a:gd name="connsiteY2" fmla="*/ 29996 h 477034"/>
                <a:gd name="connsiteX3" fmla="*/ 70825 w 70825"/>
                <a:gd name="connsiteY3" fmla="*/ 27359 h 477034"/>
                <a:gd name="connsiteX0" fmla="*/ 0 w 70825"/>
                <a:gd name="connsiteY0" fmla="*/ 438788 h 457649"/>
                <a:gd name="connsiteX1" fmla="*/ 16774 w 70825"/>
                <a:gd name="connsiteY1" fmla="*/ 420440 h 457649"/>
                <a:gd name="connsiteX2" fmla="*/ 56703 w 70825"/>
                <a:gd name="connsiteY2" fmla="*/ 28131 h 457649"/>
                <a:gd name="connsiteX3" fmla="*/ 70825 w 70825"/>
                <a:gd name="connsiteY3" fmla="*/ 25494 h 457649"/>
                <a:gd name="connsiteX0" fmla="*/ 0 w 70825"/>
                <a:gd name="connsiteY0" fmla="*/ 438788 h 441698"/>
                <a:gd name="connsiteX1" fmla="*/ 16774 w 70825"/>
                <a:gd name="connsiteY1" fmla="*/ 420440 h 441698"/>
                <a:gd name="connsiteX2" fmla="*/ 56703 w 70825"/>
                <a:gd name="connsiteY2" fmla="*/ 28131 h 441698"/>
                <a:gd name="connsiteX3" fmla="*/ 70825 w 70825"/>
                <a:gd name="connsiteY3" fmla="*/ 25494 h 441698"/>
                <a:gd name="connsiteX0" fmla="*/ 0 w 70825"/>
                <a:gd name="connsiteY0" fmla="*/ 438788 h 440145"/>
                <a:gd name="connsiteX1" fmla="*/ 16774 w 70825"/>
                <a:gd name="connsiteY1" fmla="*/ 420440 h 440145"/>
                <a:gd name="connsiteX2" fmla="*/ 56703 w 70825"/>
                <a:gd name="connsiteY2" fmla="*/ 28131 h 440145"/>
                <a:gd name="connsiteX3" fmla="*/ 70825 w 70825"/>
                <a:gd name="connsiteY3" fmla="*/ 25494 h 440145"/>
                <a:gd name="connsiteX0" fmla="*/ 0 w 70825"/>
                <a:gd name="connsiteY0" fmla="*/ 416782 h 433279"/>
                <a:gd name="connsiteX1" fmla="*/ 16774 w 70825"/>
                <a:gd name="connsiteY1" fmla="*/ 398434 h 433279"/>
                <a:gd name="connsiteX2" fmla="*/ 53340 w 70825"/>
                <a:gd name="connsiteY2" fmla="*/ 39695 h 433279"/>
                <a:gd name="connsiteX3" fmla="*/ 70825 w 70825"/>
                <a:gd name="connsiteY3" fmla="*/ 3488 h 433279"/>
                <a:gd name="connsiteX0" fmla="*/ 0 w 70825"/>
                <a:gd name="connsiteY0" fmla="*/ 413294 h 429791"/>
                <a:gd name="connsiteX1" fmla="*/ 16774 w 70825"/>
                <a:gd name="connsiteY1" fmla="*/ 394946 h 429791"/>
                <a:gd name="connsiteX2" fmla="*/ 53340 w 70825"/>
                <a:gd name="connsiteY2" fmla="*/ 36207 h 429791"/>
                <a:gd name="connsiteX3" fmla="*/ 70825 w 70825"/>
                <a:gd name="connsiteY3" fmla="*/ 0 h 429791"/>
                <a:gd name="connsiteX0" fmla="*/ 0 w 70825"/>
                <a:gd name="connsiteY0" fmla="*/ 413294 h 422137"/>
                <a:gd name="connsiteX1" fmla="*/ 16774 w 70825"/>
                <a:gd name="connsiteY1" fmla="*/ 394946 h 422137"/>
                <a:gd name="connsiteX2" fmla="*/ 53340 w 70825"/>
                <a:gd name="connsiteY2" fmla="*/ 36207 h 422137"/>
                <a:gd name="connsiteX3" fmla="*/ 70825 w 70825"/>
                <a:gd name="connsiteY3" fmla="*/ 0 h 422137"/>
                <a:gd name="connsiteX0" fmla="*/ 0 w 70825"/>
                <a:gd name="connsiteY0" fmla="*/ 413294 h 413294"/>
                <a:gd name="connsiteX1" fmla="*/ 16774 w 70825"/>
                <a:gd name="connsiteY1" fmla="*/ 394946 h 413294"/>
                <a:gd name="connsiteX2" fmla="*/ 53340 w 70825"/>
                <a:gd name="connsiteY2" fmla="*/ 36207 h 413294"/>
                <a:gd name="connsiteX3" fmla="*/ 70825 w 70825"/>
                <a:gd name="connsiteY3" fmla="*/ 0 h 413294"/>
                <a:gd name="connsiteX0" fmla="*/ 0 w 70825"/>
                <a:gd name="connsiteY0" fmla="*/ 413294 h 413294"/>
                <a:gd name="connsiteX1" fmla="*/ 16774 w 70825"/>
                <a:gd name="connsiteY1" fmla="*/ 394946 h 413294"/>
                <a:gd name="connsiteX2" fmla="*/ 53340 w 70825"/>
                <a:gd name="connsiteY2" fmla="*/ 36207 h 413294"/>
                <a:gd name="connsiteX3" fmla="*/ 70825 w 70825"/>
                <a:gd name="connsiteY3" fmla="*/ 0 h 413294"/>
                <a:gd name="connsiteX0" fmla="*/ 0 w 70825"/>
                <a:gd name="connsiteY0" fmla="*/ 416780 h 416780"/>
                <a:gd name="connsiteX1" fmla="*/ 16873 w 70825"/>
                <a:gd name="connsiteY1" fmla="*/ 398431 h 416780"/>
                <a:gd name="connsiteX2" fmla="*/ 53340 w 70825"/>
                <a:gd name="connsiteY2" fmla="*/ 39693 h 416780"/>
                <a:gd name="connsiteX3" fmla="*/ 70825 w 70825"/>
                <a:gd name="connsiteY3" fmla="*/ 3486 h 416780"/>
                <a:gd name="connsiteX0" fmla="*/ 0 w 70825"/>
                <a:gd name="connsiteY0" fmla="*/ 416780 h 416780"/>
                <a:gd name="connsiteX1" fmla="*/ 16873 w 70825"/>
                <a:gd name="connsiteY1" fmla="*/ 398431 h 416780"/>
                <a:gd name="connsiteX2" fmla="*/ 53340 w 70825"/>
                <a:gd name="connsiteY2" fmla="*/ 39693 h 416780"/>
                <a:gd name="connsiteX3" fmla="*/ 70825 w 70825"/>
                <a:gd name="connsiteY3" fmla="*/ 3486 h 416780"/>
                <a:gd name="connsiteX0" fmla="*/ 0 w 70825"/>
                <a:gd name="connsiteY0" fmla="*/ 417699 h 417699"/>
                <a:gd name="connsiteX1" fmla="*/ 16873 w 70825"/>
                <a:gd name="connsiteY1" fmla="*/ 413687 h 417699"/>
                <a:gd name="connsiteX2" fmla="*/ 53340 w 70825"/>
                <a:gd name="connsiteY2" fmla="*/ 40612 h 417699"/>
                <a:gd name="connsiteX3" fmla="*/ 70825 w 70825"/>
                <a:gd name="connsiteY3" fmla="*/ 4405 h 417699"/>
                <a:gd name="connsiteX0" fmla="*/ 0 w 70825"/>
                <a:gd name="connsiteY0" fmla="*/ 431060 h 453893"/>
                <a:gd name="connsiteX1" fmla="*/ 16873 w 70825"/>
                <a:gd name="connsiteY1" fmla="*/ 427048 h 453893"/>
                <a:gd name="connsiteX2" fmla="*/ 53340 w 70825"/>
                <a:gd name="connsiteY2" fmla="*/ 32468 h 453893"/>
                <a:gd name="connsiteX3" fmla="*/ 70825 w 70825"/>
                <a:gd name="connsiteY3" fmla="*/ 17766 h 453893"/>
                <a:gd name="connsiteX0" fmla="*/ 0 w 70825"/>
                <a:gd name="connsiteY0" fmla="*/ 441576 h 465464"/>
                <a:gd name="connsiteX1" fmla="*/ 16873 w 70825"/>
                <a:gd name="connsiteY1" fmla="*/ 437564 h 465464"/>
                <a:gd name="connsiteX2" fmla="*/ 53340 w 70825"/>
                <a:gd name="connsiteY2" fmla="*/ 28648 h 465464"/>
                <a:gd name="connsiteX3" fmla="*/ 70825 w 70825"/>
                <a:gd name="connsiteY3" fmla="*/ 28282 h 465464"/>
                <a:gd name="connsiteX0" fmla="*/ 0 w 70825"/>
                <a:gd name="connsiteY0" fmla="*/ 413293 h 437181"/>
                <a:gd name="connsiteX1" fmla="*/ 16873 w 70825"/>
                <a:gd name="connsiteY1" fmla="*/ 409281 h 437181"/>
                <a:gd name="connsiteX2" fmla="*/ 53340 w 70825"/>
                <a:gd name="connsiteY2" fmla="*/ 365 h 437181"/>
                <a:gd name="connsiteX3" fmla="*/ 70825 w 70825"/>
                <a:gd name="connsiteY3" fmla="*/ -1 h 437181"/>
                <a:gd name="connsiteX0" fmla="*/ 0 w 70825"/>
                <a:gd name="connsiteY0" fmla="*/ 413293 h 415308"/>
                <a:gd name="connsiteX1" fmla="*/ 16873 w 70825"/>
                <a:gd name="connsiteY1" fmla="*/ 409281 h 415308"/>
                <a:gd name="connsiteX2" fmla="*/ 53340 w 70825"/>
                <a:gd name="connsiteY2" fmla="*/ 365 h 415308"/>
                <a:gd name="connsiteX3" fmla="*/ 70825 w 70825"/>
                <a:gd name="connsiteY3" fmla="*/ -1 h 415308"/>
                <a:gd name="connsiteX0" fmla="*/ 0 w 70825"/>
                <a:gd name="connsiteY0" fmla="*/ 413293 h 419925"/>
                <a:gd name="connsiteX1" fmla="*/ 16873 w 70825"/>
                <a:gd name="connsiteY1" fmla="*/ 409281 h 419925"/>
                <a:gd name="connsiteX2" fmla="*/ 53340 w 70825"/>
                <a:gd name="connsiteY2" fmla="*/ 365 h 419925"/>
                <a:gd name="connsiteX3" fmla="*/ 70825 w 70825"/>
                <a:gd name="connsiteY3" fmla="*/ -1 h 419925"/>
                <a:gd name="connsiteX0" fmla="*/ 0 w 70825"/>
                <a:gd name="connsiteY0" fmla="*/ 413293 h 417911"/>
                <a:gd name="connsiteX1" fmla="*/ 16873 w 70825"/>
                <a:gd name="connsiteY1" fmla="*/ 409281 h 417911"/>
                <a:gd name="connsiteX2" fmla="*/ 53340 w 70825"/>
                <a:gd name="connsiteY2" fmla="*/ 365 h 417911"/>
                <a:gd name="connsiteX3" fmla="*/ 70825 w 70825"/>
                <a:gd name="connsiteY3" fmla="*/ -1 h 417911"/>
                <a:gd name="connsiteX0" fmla="*/ 0 w 70825"/>
                <a:gd name="connsiteY0" fmla="*/ 418537 h 418538"/>
                <a:gd name="connsiteX1" fmla="*/ 17117 w 70825"/>
                <a:gd name="connsiteY1" fmla="*/ 9137 h 418538"/>
                <a:gd name="connsiteX2" fmla="*/ 53340 w 70825"/>
                <a:gd name="connsiteY2" fmla="*/ 5609 h 418538"/>
                <a:gd name="connsiteX3" fmla="*/ 70825 w 70825"/>
                <a:gd name="connsiteY3" fmla="*/ 5243 h 418538"/>
                <a:gd name="connsiteX0" fmla="*/ 0 w 70825"/>
                <a:gd name="connsiteY0" fmla="*/ 440867 h 440868"/>
                <a:gd name="connsiteX1" fmla="*/ 17117 w 70825"/>
                <a:gd name="connsiteY1" fmla="*/ 31467 h 440868"/>
                <a:gd name="connsiteX2" fmla="*/ 70825 w 70825"/>
                <a:gd name="connsiteY2" fmla="*/ 27573 h 440868"/>
                <a:gd name="connsiteX0" fmla="*/ 0 w 70825"/>
                <a:gd name="connsiteY0" fmla="*/ 413293 h 413294"/>
                <a:gd name="connsiteX1" fmla="*/ 17117 w 70825"/>
                <a:gd name="connsiteY1" fmla="*/ 3893 h 413294"/>
                <a:gd name="connsiteX2" fmla="*/ 70825 w 70825"/>
                <a:gd name="connsiteY2" fmla="*/ -1 h 413294"/>
                <a:gd name="connsiteX0" fmla="*/ 0 w 70825"/>
                <a:gd name="connsiteY0" fmla="*/ 413293 h 413294"/>
                <a:gd name="connsiteX1" fmla="*/ 17117 w 70825"/>
                <a:gd name="connsiteY1" fmla="*/ 3893 h 413294"/>
                <a:gd name="connsiteX2" fmla="*/ 70825 w 70825"/>
                <a:gd name="connsiteY2" fmla="*/ -1 h 41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25" h="413294">
                  <a:moveTo>
                    <a:pt x="0" y="413293"/>
                  </a:moveTo>
                  <a:cubicBezTo>
                    <a:pt x="8201" y="368694"/>
                    <a:pt x="5313" y="6589"/>
                    <a:pt x="17117" y="3893"/>
                  </a:cubicBezTo>
                  <a:cubicBezTo>
                    <a:pt x="28921" y="1197"/>
                    <a:pt x="59636" y="810"/>
                    <a:pt x="70825" y="-1"/>
                  </a:cubicBezTo>
                </a:path>
              </a:pathLst>
            </a:custGeom>
            <a:ln w="8382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8C58F34-9D8B-0B46-A8DC-4F4881BC190A}"/>
                </a:ext>
              </a:extLst>
            </p:cNvPr>
            <p:cNvSpPr/>
            <p:nvPr/>
          </p:nvSpPr>
          <p:spPr>
            <a:xfrm flipV="1">
              <a:off x="4332236" y="2137129"/>
              <a:ext cx="1858538" cy="153643"/>
            </a:xfrm>
            <a:custGeom>
              <a:avLst/>
              <a:gdLst>
                <a:gd name="connsiteX0" fmla="*/ 0 w 339305"/>
                <a:gd name="connsiteY0" fmla="*/ 0 h 6963"/>
                <a:gd name="connsiteX1" fmla="*/ 339305 w 339305"/>
                <a:gd name="connsiteY1" fmla="*/ 5751 h 6963"/>
                <a:gd name="connsiteX0" fmla="*/ 0 w 46441"/>
                <a:gd name="connsiteY0" fmla="*/ 1304968 h 1305104"/>
                <a:gd name="connsiteX1" fmla="*/ 46441 w 46441"/>
                <a:gd name="connsiteY1" fmla="*/ 0 h 1305104"/>
                <a:gd name="connsiteX0" fmla="*/ 0 w 46441"/>
                <a:gd name="connsiteY0" fmla="*/ 1304968 h 1304968"/>
                <a:gd name="connsiteX1" fmla="*/ 46441 w 46441"/>
                <a:gd name="connsiteY1" fmla="*/ 0 h 1304968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407 w 70170"/>
                <a:gd name="connsiteY1" fmla="*/ 2477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9427 w 80252"/>
                <a:gd name="connsiteY0" fmla="*/ 446862 h 446862"/>
                <a:gd name="connsiteX1" fmla="*/ 34395 w 80252"/>
                <a:gd name="connsiteY1" fmla="*/ 11097 h 446862"/>
                <a:gd name="connsiteX2" fmla="*/ 80252 w 80252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56703 w 70825"/>
                <a:gd name="connsiteY1" fmla="*/ 2637 h 446862"/>
                <a:gd name="connsiteX2" fmla="*/ 70825 w 70825"/>
                <a:gd name="connsiteY2" fmla="*/ 0 h 446862"/>
                <a:gd name="connsiteX0" fmla="*/ 0 w 71008"/>
                <a:gd name="connsiteY0" fmla="*/ 447693 h 447693"/>
                <a:gd name="connsiteX1" fmla="*/ 56703 w 71008"/>
                <a:gd name="connsiteY1" fmla="*/ 3468 h 447693"/>
                <a:gd name="connsiteX2" fmla="*/ 70825 w 71008"/>
                <a:gd name="connsiteY2" fmla="*/ 831 h 447693"/>
                <a:gd name="connsiteX0" fmla="*/ 0 w 70825"/>
                <a:gd name="connsiteY0" fmla="*/ 472977 h 477409"/>
                <a:gd name="connsiteX1" fmla="*/ 16078 w 70825"/>
                <a:gd name="connsiteY1" fmla="*/ 429453 h 477409"/>
                <a:gd name="connsiteX2" fmla="*/ 56703 w 70825"/>
                <a:gd name="connsiteY2" fmla="*/ 28752 h 477409"/>
                <a:gd name="connsiteX3" fmla="*/ 70825 w 70825"/>
                <a:gd name="connsiteY3" fmla="*/ 26115 h 477409"/>
                <a:gd name="connsiteX0" fmla="*/ 0 w 70825"/>
                <a:gd name="connsiteY0" fmla="*/ 472977 h 472977"/>
                <a:gd name="connsiteX1" fmla="*/ 16078 w 70825"/>
                <a:gd name="connsiteY1" fmla="*/ 429453 h 472977"/>
                <a:gd name="connsiteX2" fmla="*/ 56703 w 70825"/>
                <a:gd name="connsiteY2" fmla="*/ 28752 h 472977"/>
                <a:gd name="connsiteX3" fmla="*/ 70825 w 70825"/>
                <a:gd name="connsiteY3" fmla="*/ 26115 h 472977"/>
                <a:gd name="connsiteX0" fmla="*/ 0 w 70825"/>
                <a:gd name="connsiteY0" fmla="*/ 472977 h 477409"/>
                <a:gd name="connsiteX1" fmla="*/ 16078 w 70825"/>
                <a:gd name="connsiteY1" fmla="*/ 429453 h 477409"/>
                <a:gd name="connsiteX2" fmla="*/ 56703 w 70825"/>
                <a:gd name="connsiteY2" fmla="*/ 28752 h 477409"/>
                <a:gd name="connsiteX3" fmla="*/ 70825 w 70825"/>
                <a:gd name="connsiteY3" fmla="*/ 26115 h 477409"/>
                <a:gd name="connsiteX0" fmla="*/ 0 w 70825"/>
                <a:gd name="connsiteY0" fmla="*/ 472977 h 472977"/>
                <a:gd name="connsiteX1" fmla="*/ 16078 w 70825"/>
                <a:gd name="connsiteY1" fmla="*/ 429453 h 472977"/>
                <a:gd name="connsiteX2" fmla="*/ 56703 w 70825"/>
                <a:gd name="connsiteY2" fmla="*/ 28752 h 472977"/>
                <a:gd name="connsiteX3" fmla="*/ 70825 w 70825"/>
                <a:gd name="connsiteY3" fmla="*/ 26115 h 472977"/>
                <a:gd name="connsiteX0" fmla="*/ 0 w 70825"/>
                <a:gd name="connsiteY0" fmla="*/ 474221 h 474221"/>
                <a:gd name="connsiteX1" fmla="*/ 16774 w 70825"/>
                <a:gd name="connsiteY1" fmla="*/ 447481 h 474221"/>
                <a:gd name="connsiteX2" fmla="*/ 56703 w 70825"/>
                <a:gd name="connsiteY2" fmla="*/ 29996 h 474221"/>
                <a:gd name="connsiteX3" fmla="*/ 70825 w 70825"/>
                <a:gd name="connsiteY3" fmla="*/ 27359 h 474221"/>
                <a:gd name="connsiteX0" fmla="*/ 0 w 70825"/>
                <a:gd name="connsiteY0" fmla="*/ 440653 h 475350"/>
                <a:gd name="connsiteX1" fmla="*/ 16774 w 70825"/>
                <a:gd name="connsiteY1" fmla="*/ 447481 h 475350"/>
                <a:gd name="connsiteX2" fmla="*/ 56703 w 70825"/>
                <a:gd name="connsiteY2" fmla="*/ 29996 h 475350"/>
                <a:gd name="connsiteX3" fmla="*/ 70825 w 70825"/>
                <a:gd name="connsiteY3" fmla="*/ 27359 h 475350"/>
                <a:gd name="connsiteX0" fmla="*/ 0 w 70825"/>
                <a:gd name="connsiteY0" fmla="*/ 440653 h 477034"/>
                <a:gd name="connsiteX1" fmla="*/ 16774 w 70825"/>
                <a:gd name="connsiteY1" fmla="*/ 447481 h 477034"/>
                <a:gd name="connsiteX2" fmla="*/ 56703 w 70825"/>
                <a:gd name="connsiteY2" fmla="*/ 29996 h 477034"/>
                <a:gd name="connsiteX3" fmla="*/ 70825 w 70825"/>
                <a:gd name="connsiteY3" fmla="*/ 27359 h 477034"/>
                <a:gd name="connsiteX0" fmla="*/ 0 w 70825"/>
                <a:gd name="connsiteY0" fmla="*/ 438788 h 457649"/>
                <a:gd name="connsiteX1" fmla="*/ 16774 w 70825"/>
                <a:gd name="connsiteY1" fmla="*/ 420440 h 457649"/>
                <a:gd name="connsiteX2" fmla="*/ 56703 w 70825"/>
                <a:gd name="connsiteY2" fmla="*/ 28131 h 457649"/>
                <a:gd name="connsiteX3" fmla="*/ 70825 w 70825"/>
                <a:gd name="connsiteY3" fmla="*/ 25494 h 457649"/>
                <a:gd name="connsiteX0" fmla="*/ 0 w 70825"/>
                <a:gd name="connsiteY0" fmla="*/ 438788 h 441698"/>
                <a:gd name="connsiteX1" fmla="*/ 16774 w 70825"/>
                <a:gd name="connsiteY1" fmla="*/ 420440 h 441698"/>
                <a:gd name="connsiteX2" fmla="*/ 56703 w 70825"/>
                <a:gd name="connsiteY2" fmla="*/ 28131 h 441698"/>
                <a:gd name="connsiteX3" fmla="*/ 70825 w 70825"/>
                <a:gd name="connsiteY3" fmla="*/ 25494 h 441698"/>
                <a:gd name="connsiteX0" fmla="*/ 0 w 70825"/>
                <a:gd name="connsiteY0" fmla="*/ 438788 h 440145"/>
                <a:gd name="connsiteX1" fmla="*/ 16774 w 70825"/>
                <a:gd name="connsiteY1" fmla="*/ 420440 h 440145"/>
                <a:gd name="connsiteX2" fmla="*/ 56703 w 70825"/>
                <a:gd name="connsiteY2" fmla="*/ 28131 h 440145"/>
                <a:gd name="connsiteX3" fmla="*/ 70825 w 70825"/>
                <a:gd name="connsiteY3" fmla="*/ 25494 h 440145"/>
                <a:gd name="connsiteX0" fmla="*/ 0 w 70825"/>
                <a:gd name="connsiteY0" fmla="*/ 416782 h 433279"/>
                <a:gd name="connsiteX1" fmla="*/ 16774 w 70825"/>
                <a:gd name="connsiteY1" fmla="*/ 398434 h 433279"/>
                <a:gd name="connsiteX2" fmla="*/ 53340 w 70825"/>
                <a:gd name="connsiteY2" fmla="*/ 39695 h 433279"/>
                <a:gd name="connsiteX3" fmla="*/ 70825 w 70825"/>
                <a:gd name="connsiteY3" fmla="*/ 3488 h 433279"/>
                <a:gd name="connsiteX0" fmla="*/ 0 w 70825"/>
                <a:gd name="connsiteY0" fmla="*/ 413294 h 429791"/>
                <a:gd name="connsiteX1" fmla="*/ 16774 w 70825"/>
                <a:gd name="connsiteY1" fmla="*/ 394946 h 429791"/>
                <a:gd name="connsiteX2" fmla="*/ 53340 w 70825"/>
                <a:gd name="connsiteY2" fmla="*/ 36207 h 429791"/>
                <a:gd name="connsiteX3" fmla="*/ 70825 w 70825"/>
                <a:gd name="connsiteY3" fmla="*/ 0 h 429791"/>
                <a:gd name="connsiteX0" fmla="*/ 0 w 70825"/>
                <a:gd name="connsiteY0" fmla="*/ 413294 h 422137"/>
                <a:gd name="connsiteX1" fmla="*/ 16774 w 70825"/>
                <a:gd name="connsiteY1" fmla="*/ 394946 h 422137"/>
                <a:gd name="connsiteX2" fmla="*/ 53340 w 70825"/>
                <a:gd name="connsiteY2" fmla="*/ 36207 h 422137"/>
                <a:gd name="connsiteX3" fmla="*/ 70825 w 70825"/>
                <a:gd name="connsiteY3" fmla="*/ 0 h 422137"/>
                <a:gd name="connsiteX0" fmla="*/ 0 w 70825"/>
                <a:gd name="connsiteY0" fmla="*/ 413294 h 413294"/>
                <a:gd name="connsiteX1" fmla="*/ 16774 w 70825"/>
                <a:gd name="connsiteY1" fmla="*/ 394946 h 413294"/>
                <a:gd name="connsiteX2" fmla="*/ 53340 w 70825"/>
                <a:gd name="connsiteY2" fmla="*/ 36207 h 413294"/>
                <a:gd name="connsiteX3" fmla="*/ 70825 w 70825"/>
                <a:gd name="connsiteY3" fmla="*/ 0 h 413294"/>
                <a:gd name="connsiteX0" fmla="*/ 0 w 70825"/>
                <a:gd name="connsiteY0" fmla="*/ 413294 h 413294"/>
                <a:gd name="connsiteX1" fmla="*/ 16774 w 70825"/>
                <a:gd name="connsiteY1" fmla="*/ 394946 h 413294"/>
                <a:gd name="connsiteX2" fmla="*/ 53340 w 70825"/>
                <a:gd name="connsiteY2" fmla="*/ 36207 h 413294"/>
                <a:gd name="connsiteX3" fmla="*/ 70825 w 70825"/>
                <a:gd name="connsiteY3" fmla="*/ 0 h 413294"/>
                <a:gd name="connsiteX0" fmla="*/ 0 w 70825"/>
                <a:gd name="connsiteY0" fmla="*/ 416780 h 416780"/>
                <a:gd name="connsiteX1" fmla="*/ 16873 w 70825"/>
                <a:gd name="connsiteY1" fmla="*/ 398431 h 416780"/>
                <a:gd name="connsiteX2" fmla="*/ 53340 w 70825"/>
                <a:gd name="connsiteY2" fmla="*/ 39693 h 416780"/>
                <a:gd name="connsiteX3" fmla="*/ 70825 w 70825"/>
                <a:gd name="connsiteY3" fmla="*/ 3486 h 416780"/>
                <a:gd name="connsiteX0" fmla="*/ 0 w 70825"/>
                <a:gd name="connsiteY0" fmla="*/ 416780 h 416780"/>
                <a:gd name="connsiteX1" fmla="*/ 16873 w 70825"/>
                <a:gd name="connsiteY1" fmla="*/ 398431 h 416780"/>
                <a:gd name="connsiteX2" fmla="*/ 53340 w 70825"/>
                <a:gd name="connsiteY2" fmla="*/ 39693 h 416780"/>
                <a:gd name="connsiteX3" fmla="*/ 70825 w 70825"/>
                <a:gd name="connsiteY3" fmla="*/ 3486 h 416780"/>
                <a:gd name="connsiteX0" fmla="*/ 0 w 70825"/>
                <a:gd name="connsiteY0" fmla="*/ 417699 h 417699"/>
                <a:gd name="connsiteX1" fmla="*/ 16873 w 70825"/>
                <a:gd name="connsiteY1" fmla="*/ 413687 h 417699"/>
                <a:gd name="connsiteX2" fmla="*/ 53340 w 70825"/>
                <a:gd name="connsiteY2" fmla="*/ 40612 h 417699"/>
                <a:gd name="connsiteX3" fmla="*/ 70825 w 70825"/>
                <a:gd name="connsiteY3" fmla="*/ 4405 h 417699"/>
                <a:gd name="connsiteX0" fmla="*/ 0 w 70825"/>
                <a:gd name="connsiteY0" fmla="*/ 431060 h 453893"/>
                <a:gd name="connsiteX1" fmla="*/ 16873 w 70825"/>
                <a:gd name="connsiteY1" fmla="*/ 427048 h 453893"/>
                <a:gd name="connsiteX2" fmla="*/ 53340 w 70825"/>
                <a:gd name="connsiteY2" fmla="*/ 32468 h 453893"/>
                <a:gd name="connsiteX3" fmla="*/ 70825 w 70825"/>
                <a:gd name="connsiteY3" fmla="*/ 17766 h 453893"/>
                <a:gd name="connsiteX0" fmla="*/ 0 w 70825"/>
                <a:gd name="connsiteY0" fmla="*/ 441576 h 465464"/>
                <a:gd name="connsiteX1" fmla="*/ 16873 w 70825"/>
                <a:gd name="connsiteY1" fmla="*/ 437564 h 465464"/>
                <a:gd name="connsiteX2" fmla="*/ 53340 w 70825"/>
                <a:gd name="connsiteY2" fmla="*/ 28648 h 465464"/>
                <a:gd name="connsiteX3" fmla="*/ 70825 w 70825"/>
                <a:gd name="connsiteY3" fmla="*/ 28282 h 465464"/>
                <a:gd name="connsiteX0" fmla="*/ 0 w 70825"/>
                <a:gd name="connsiteY0" fmla="*/ 413293 h 437181"/>
                <a:gd name="connsiteX1" fmla="*/ 16873 w 70825"/>
                <a:gd name="connsiteY1" fmla="*/ 409281 h 437181"/>
                <a:gd name="connsiteX2" fmla="*/ 53340 w 70825"/>
                <a:gd name="connsiteY2" fmla="*/ 365 h 437181"/>
                <a:gd name="connsiteX3" fmla="*/ 70825 w 70825"/>
                <a:gd name="connsiteY3" fmla="*/ -1 h 437181"/>
                <a:gd name="connsiteX0" fmla="*/ 0 w 70825"/>
                <a:gd name="connsiteY0" fmla="*/ 413293 h 415308"/>
                <a:gd name="connsiteX1" fmla="*/ 16873 w 70825"/>
                <a:gd name="connsiteY1" fmla="*/ 409281 h 415308"/>
                <a:gd name="connsiteX2" fmla="*/ 53340 w 70825"/>
                <a:gd name="connsiteY2" fmla="*/ 365 h 415308"/>
                <a:gd name="connsiteX3" fmla="*/ 70825 w 70825"/>
                <a:gd name="connsiteY3" fmla="*/ -1 h 415308"/>
                <a:gd name="connsiteX0" fmla="*/ 0 w 70825"/>
                <a:gd name="connsiteY0" fmla="*/ 413293 h 419925"/>
                <a:gd name="connsiteX1" fmla="*/ 16873 w 70825"/>
                <a:gd name="connsiteY1" fmla="*/ 409281 h 419925"/>
                <a:gd name="connsiteX2" fmla="*/ 53340 w 70825"/>
                <a:gd name="connsiteY2" fmla="*/ 365 h 419925"/>
                <a:gd name="connsiteX3" fmla="*/ 70825 w 70825"/>
                <a:gd name="connsiteY3" fmla="*/ -1 h 419925"/>
                <a:gd name="connsiteX0" fmla="*/ 0 w 70825"/>
                <a:gd name="connsiteY0" fmla="*/ 413293 h 417911"/>
                <a:gd name="connsiteX1" fmla="*/ 16873 w 70825"/>
                <a:gd name="connsiteY1" fmla="*/ 409281 h 417911"/>
                <a:gd name="connsiteX2" fmla="*/ 53340 w 70825"/>
                <a:gd name="connsiteY2" fmla="*/ 365 h 417911"/>
                <a:gd name="connsiteX3" fmla="*/ 70825 w 70825"/>
                <a:gd name="connsiteY3" fmla="*/ -1 h 417911"/>
                <a:gd name="connsiteX0" fmla="*/ 0 w 70825"/>
                <a:gd name="connsiteY0" fmla="*/ 418537 h 418538"/>
                <a:gd name="connsiteX1" fmla="*/ 17117 w 70825"/>
                <a:gd name="connsiteY1" fmla="*/ 9137 h 418538"/>
                <a:gd name="connsiteX2" fmla="*/ 53340 w 70825"/>
                <a:gd name="connsiteY2" fmla="*/ 5609 h 418538"/>
                <a:gd name="connsiteX3" fmla="*/ 70825 w 70825"/>
                <a:gd name="connsiteY3" fmla="*/ 5243 h 418538"/>
                <a:gd name="connsiteX0" fmla="*/ 0 w 70825"/>
                <a:gd name="connsiteY0" fmla="*/ 440867 h 440868"/>
                <a:gd name="connsiteX1" fmla="*/ 17117 w 70825"/>
                <a:gd name="connsiteY1" fmla="*/ 31467 h 440868"/>
                <a:gd name="connsiteX2" fmla="*/ 70825 w 70825"/>
                <a:gd name="connsiteY2" fmla="*/ 27573 h 440868"/>
                <a:gd name="connsiteX0" fmla="*/ 0 w 70825"/>
                <a:gd name="connsiteY0" fmla="*/ 413293 h 413294"/>
                <a:gd name="connsiteX1" fmla="*/ 17117 w 70825"/>
                <a:gd name="connsiteY1" fmla="*/ 3893 h 413294"/>
                <a:gd name="connsiteX2" fmla="*/ 70825 w 70825"/>
                <a:gd name="connsiteY2" fmla="*/ -1 h 413294"/>
                <a:gd name="connsiteX0" fmla="*/ 0 w 70825"/>
                <a:gd name="connsiteY0" fmla="*/ 413293 h 413294"/>
                <a:gd name="connsiteX1" fmla="*/ 17117 w 70825"/>
                <a:gd name="connsiteY1" fmla="*/ 3893 h 413294"/>
                <a:gd name="connsiteX2" fmla="*/ 70825 w 70825"/>
                <a:gd name="connsiteY2" fmla="*/ -1 h 41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25" h="413294">
                  <a:moveTo>
                    <a:pt x="0" y="413293"/>
                  </a:moveTo>
                  <a:cubicBezTo>
                    <a:pt x="8201" y="368694"/>
                    <a:pt x="5313" y="6589"/>
                    <a:pt x="17117" y="3893"/>
                  </a:cubicBezTo>
                  <a:cubicBezTo>
                    <a:pt x="28921" y="1197"/>
                    <a:pt x="59636" y="810"/>
                    <a:pt x="70825" y="-1"/>
                  </a:cubicBezTo>
                </a:path>
              </a:pathLst>
            </a:custGeom>
            <a:ln w="8382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Palatino" pitchFamily="2" charset="77"/>
                <a:ea typeface="Palatino" pitchFamily="2" charset="77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357643F-DA85-B34B-9625-D2E3149DB38E}"/>
              </a:ext>
            </a:extLst>
          </p:cNvPr>
          <p:cNvGrpSpPr/>
          <p:nvPr/>
        </p:nvGrpSpPr>
        <p:grpSpPr>
          <a:xfrm>
            <a:off x="2866910" y="1972721"/>
            <a:ext cx="1462522" cy="1482674"/>
            <a:chOff x="2866910" y="1972721"/>
            <a:chExt cx="1462522" cy="1482674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F90FC79A-D7FA-0E42-9A02-33DD0342D020}"/>
                </a:ext>
              </a:extLst>
            </p:cNvPr>
            <p:cNvSpPr/>
            <p:nvPr/>
          </p:nvSpPr>
          <p:spPr>
            <a:xfrm rot="5400000">
              <a:off x="3467243" y="1978271"/>
              <a:ext cx="264660" cy="356296"/>
            </a:xfrm>
            <a:prstGeom prst="trapezoid">
              <a:avLst>
                <a:gd name="adj" fmla="val 0"/>
              </a:avLst>
            </a:prstGeom>
            <a:ln w="8382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400" b="1" i="1" dirty="0">
                  <a:latin typeface="LM Roman 10" pitchFamily="2" charset="77"/>
                  <a:ea typeface="Palatino" pitchFamily="2" charset="77"/>
                </a:rPr>
                <a:t>W</a:t>
              </a:r>
              <a:r>
                <a:rPr lang="en-US" sz="1400" b="1" i="1" baseline="-25000" dirty="0">
                  <a:latin typeface="LM Roman 10" pitchFamily="2" charset="77"/>
                  <a:ea typeface="Palatino" pitchFamily="2" charset="77"/>
                </a:rPr>
                <a:t>y</a:t>
              </a:r>
              <a:endParaRPr lang="en-US" sz="1400" b="1" baseline="-25000" dirty="0">
                <a:latin typeface="LM Roman 10" pitchFamily="2" charset="77"/>
                <a:ea typeface="Palatino" pitchFamily="2" charset="77"/>
              </a:endParaRPr>
            </a:p>
          </p:txBody>
        </p:sp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6236B708-4C61-C646-B037-B8EDC760C935}"/>
                </a:ext>
              </a:extLst>
            </p:cNvPr>
            <p:cNvSpPr/>
            <p:nvPr/>
          </p:nvSpPr>
          <p:spPr>
            <a:xfrm rot="5400000">
              <a:off x="3458754" y="3096122"/>
              <a:ext cx="283476" cy="351151"/>
            </a:xfrm>
            <a:prstGeom prst="trapezoid">
              <a:avLst>
                <a:gd name="adj" fmla="val 0"/>
              </a:avLst>
            </a:prstGeom>
            <a:ln w="8382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400" b="1" i="1" dirty="0" err="1">
                  <a:latin typeface="LM Roman 10" pitchFamily="2" charset="77"/>
                  <a:ea typeface="Palatino" pitchFamily="2" charset="77"/>
                </a:rPr>
                <a:t>W</a:t>
              </a:r>
              <a:r>
                <a:rPr lang="en-US" sz="1400" b="1" i="1" baseline="-25000" dirty="0" err="1">
                  <a:latin typeface="LM Roman 10" pitchFamily="2" charset="77"/>
                  <a:ea typeface="Palatino" pitchFamily="2" charset="77"/>
                </a:rPr>
                <a:t>z</a:t>
              </a:r>
              <a:endParaRPr lang="en-US" sz="1400" b="1" baseline="-25000" dirty="0">
                <a:latin typeface="LM Roman 10" pitchFamily="2" charset="77"/>
                <a:ea typeface="Palatino" pitchFamily="2" charset="77"/>
              </a:endParaRPr>
            </a:p>
          </p:txBody>
        </p: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6137C0C7-876F-B544-A560-E84A65288E42}"/>
                </a:ext>
              </a:extLst>
            </p:cNvPr>
            <p:cNvCxnSpPr>
              <a:cxnSpLocks/>
              <a:stCxn id="26" idx="0"/>
              <a:endCxn id="57" idx="1"/>
            </p:cNvCxnSpPr>
            <p:nvPr/>
          </p:nvCxnSpPr>
          <p:spPr>
            <a:xfrm flipV="1">
              <a:off x="3776069" y="3271697"/>
              <a:ext cx="191463" cy="1"/>
            </a:xfrm>
            <a:prstGeom prst="straightConnector1">
              <a:avLst/>
            </a:prstGeom>
            <a:ln w="8382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7">
              <a:extLst>
                <a:ext uri="{FF2B5EF4-FFF2-40B4-BE49-F238E27FC236}">
                  <a16:creationId xmlns:a16="http://schemas.microsoft.com/office/drawing/2014/main" id="{7478CF08-CE93-E64D-B757-60D32F2A494E}"/>
                </a:ext>
              </a:extLst>
            </p:cNvPr>
            <p:cNvCxnSpPr>
              <a:cxnSpLocks/>
              <a:stCxn id="25" idx="0"/>
              <a:endCxn id="56" idx="1"/>
            </p:cNvCxnSpPr>
            <p:nvPr/>
          </p:nvCxnSpPr>
          <p:spPr>
            <a:xfrm>
              <a:off x="3777722" y="2156417"/>
              <a:ext cx="189809" cy="0"/>
            </a:xfrm>
            <a:prstGeom prst="straightConnector1">
              <a:avLst/>
            </a:prstGeom>
            <a:ln w="8382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3A48C6E-5D8A-0044-994A-BC3E178693A4}"/>
                </a:ext>
              </a:extLst>
            </p:cNvPr>
            <p:cNvCxnSpPr>
              <a:cxnSpLocks/>
              <a:stCxn id="12" idx="3"/>
              <a:endCxn id="26" idx="2"/>
            </p:cNvCxnSpPr>
            <p:nvPr/>
          </p:nvCxnSpPr>
          <p:spPr>
            <a:xfrm>
              <a:off x="2866910" y="3271697"/>
              <a:ext cx="558007" cy="1"/>
            </a:xfrm>
            <a:prstGeom prst="straightConnector1">
              <a:avLst/>
            </a:prstGeom>
            <a:ln w="8382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00A2885-60E7-9643-B68A-31288AA24444}"/>
                </a:ext>
              </a:extLst>
            </p:cNvPr>
            <p:cNvCxnSpPr>
              <a:cxnSpLocks/>
              <a:stCxn id="11" idx="3"/>
              <a:endCxn id="25" idx="2"/>
            </p:cNvCxnSpPr>
            <p:nvPr/>
          </p:nvCxnSpPr>
          <p:spPr>
            <a:xfrm>
              <a:off x="2866910" y="2156418"/>
              <a:ext cx="554513" cy="1"/>
            </a:xfrm>
            <a:prstGeom prst="straightConnector1">
              <a:avLst/>
            </a:prstGeom>
            <a:ln w="8382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2B49B395-7948-7443-9C9D-490AA3EFF46B}"/>
                    </a:ext>
                  </a:extLst>
                </p:cNvPr>
                <p:cNvSpPr/>
                <p:nvPr/>
              </p:nvSpPr>
              <p:spPr>
                <a:xfrm>
                  <a:off x="3967528" y="1972721"/>
                  <a:ext cx="361902" cy="367394"/>
                </a:xfrm>
                <a:prstGeom prst="roundRect">
                  <a:avLst/>
                </a:prstGeom>
                <a:ln w="8382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68471" tIns="22824" rIns="22824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acc>
                      </m:oMath>
                    </m:oMathPara>
                  </a14:m>
                  <a:endParaRPr lang="en-US" sz="1400" i="1" dirty="0">
                    <a:latin typeface="LM Roman 10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2B49B395-7948-7443-9C9D-490AA3EF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7528" y="1972721"/>
                  <a:ext cx="361902" cy="367394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8382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8A48ED34-B71D-624F-BF27-B5A21F5087F7}"/>
                    </a:ext>
                  </a:extLst>
                </p:cNvPr>
                <p:cNvSpPr/>
                <p:nvPr/>
              </p:nvSpPr>
              <p:spPr>
                <a:xfrm>
                  <a:off x="3967532" y="3088001"/>
                  <a:ext cx="361900" cy="367394"/>
                </a:xfrm>
                <a:prstGeom prst="roundRect">
                  <a:avLst/>
                </a:prstGeom>
                <a:ln w="8382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68471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acc>
                      </m:oMath>
                    </m:oMathPara>
                  </a14:m>
                  <a:endParaRPr lang="en-US" sz="1400" i="1" dirty="0">
                    <a:latin typeface="LM Roman 10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8A48ED34-B71D-624F-BF27-B5A21F5087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7532" y="3088001"/>
                  <a:ext cx="361900" cy="367394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8382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3E96828-DBBE-0042-A6B8-42A0599B461A}"/>
              </a:ext>
            </a:extLst>
          </p:cNvPr>
          <p:cNvSpPr txBox="1"/>
          <p:nvPr/>
        </p:nvSpPr>
        <p:spPr>
          <a:xfrm>
            <a:off x="2071783" y="975753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ea typeface="Palatino" pitchFamily="2" charset="77"/>
              </a:rPr>
              <a:t>Architecture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B98FEC-4940-0349-8E8F-762AECCA54AE}"/>
              </a:ext>
            </a:extLst>
          </p:cNvPr>
          <p:cNvSpPr txBox="1"/>
          <p:nvPr/>
        </p:nvSpPr>
        <p:spPr>
          <a:xfrm>
            <a:off x="5823872" y="991731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ea typeface="Palatino" pitchFamily="2" charset="77"/>
              </a:rPr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0E0360-7853-BF40-BF32-92FF62BB34FF}"/>
                  </a:ext>
                </a:extLst>
              </p:cNvPr>
              <p:cNvSpPr txBox="1"/>
              <p:nvPr/>
            </p:nvSpPr>
            <p:spPr>
              <a:xfrm rot="5400000">
                <a:off x="2551210" y="-428664"/>
                <a:ext cx="318164" cy="3539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0E0360-7853-BF40-BF32-92FF62BB3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51210" y="-428664"/>
                <a:ext cx="318164" cy="3539495"/>
              </a:xfrm>
              <a:prstGeom prst="rect">
                <a:avLst/>
              </a:prstGeom>
              <a:blipFill>
                <a:blip r:embed="rId10"/>
                <a:stretch>
                  <a:fillRect r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133EF-9368-154E-98BD-D95C968B2265}"/>
                  </a:ext>
                </a:extLst>
              </p:cNvPr>
              <p:cNvSpPr txBox="1"/>
              <p:nvPr/>
            </p:nvSpPr>
            <p:spPr>
              <a:xfrm rot="5400000">
                <a:off x="6105802" y="-359359"/>
                <a:ext cx="318164" cy="3404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133EF-9368-154E-98BD-D95C968B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105802" y="-359359"/>
                <a:ext cx="318164" cy="3404202"/>
              </a:xfrm>
              <a:prstGeom prst="rect">
                <a:avLst/>
              </a:prstGeom>
              <a:blipFill>
                <a:blip r:embed="rId11"/>
                <a:stretch>
                  <a:fillRect r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rapezoid 105">
            <a:extLst>
              <a:ext uri="{FF2B5EF4-FFF2-40B4-BE49-F238E27FC236}">
                <a16:creationId xmlns:a16="http://schemas.microsoft.com/office/drawing/2014/main" id="{C66EB345-AAE5-FA46-B949-314283CACE0C}"/>
              </a:ext>
            </a:extLst>
          </p:cNvPr>
          <p:cNvSpPr/>
          <p:nvPr/>
        </p:nvSpPr>
        <p:spPr>
          <a:xfrm rot="5400000">
            <a:off x="5928716" y="4000455"/>
            <a:ext cx="260365" cy="325456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1100" b="1" i="1" dirty="0">
                <a:latin typeface="Palatino" pitchFamily="2" charset="77"/>
                <a:ea typeface="Palatino" pitchFamily="2" charset="77"/>
              </a:rPr>
              <a:t>E</a:t>
            </a:r>
            <a:r>
              <a:rPr lang="en-US" sz="1100" b="1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A0C6452-DA1C-354D-915C-B3C2018850FE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6058898" y="3688220"/>
            <a:ext cx="0" cy="344782"/>
          </a:xfrm>
          <a:prstGeom prst="straightConnector1">
            <a:avLst/>
          </a:prstGeom>
          <a:ln w="10795" cap="rnd">
            <a:solidFill>
              <a:schemeClr val="accent4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EBA8BA4-15C9-494A-8D05-656396B5F00F}"/>
              </a:ext>
            </a:extLst>
          </p:cNvPr>
          <p:cNvGrpSpPr/>
          <p:nvPr/>
        </p:nvGrpSpPr>
        <p:grpSpPr>
          <a:xfrm>
            <a:off x="2874786" y="1440159"/>
            <a:ext cx="5013294" cy="2845067"/>
            <a:chOff x="2874786" y="1440159"/>
            <a:chExt cx="5013294" cy="284506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53C1C26-8319-7A4A-A558-C6D7E02479D0}"/>
                </a:ext>
              </a:extLst>
            </p:cNvPr>
            <p:cNvSpPr/>
            <p:nvPr/>
          </p:nvSpPr>
          <p:spPr>
            <a:xfrm>
              <a:off x="7122521" y="1440159"/>
              <a:ext cx="765559" cy="2235867"/>
            </a:xfrm>
            <a:prstGeom prst="roundRect">
              <a:avLst>
                <a:gd name="adj" fmla="val 8322"/>
              </a:avLst>
            </a:prstGeom>
            <a:solidFill>
              <a:srgbClr val="FFFAEC"/>
            </a:solidFill>
            <a:ln w="8382">
              <a:solidFill>
                <a:schemeClr val="accent4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29671" rtlCol="0" anchor="t"/>
            <a:lstStyle/>
            <a:p>
              <a:pPr algn="ctr"/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  <a:ea typeface="Palatino" pitchFamily="2" charset="77"/>
                  <a:cs typeface="Arial" panose="020B0604020202020204" pitchFamily="34" charset="0"/>
                </a:rPr>
                <a:t>Discr</a:t>
              </a: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ea typeface="Palatino" pitchFamily="2" charset="77"/>
                  <a:cs typeface="Arial" panose="020B0604020202020204" pitchFamily="34" charset="0"/>
                </a:rPr>
                <a:t>. 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334166FB-0CC3-BB48-9D7F-75D9CE82C85A}"/>
                    </a:ext>
                  </a:extLst>
                </p:cNvPr>
                <p:cNvSpPr/>
                <p:nvPr/>
              </p:nvSpPr>
              <p:spPr>
                <a:xfrm>
                  <a:off x="5429059" y="3308632"/>
                  <a:ext cx="421404" cy="367394"/>
                </a:xfrm>
                <a:prstGeom prst="roundRect">
                  <a:avLst/>
                </a:prstGeom>
                <a:solidFill>
                  <a:srgbClr val="ED4431"/>
                </a:solidFill>
                <a:ln w="8382">
                  <a:solidFill>
                    <a:srgbClr val="AE212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68471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adv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latin typeface="LM Roman 10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334166FB-0CC3-BB48-9D7F-75D9CE82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059" y="3308632"/>
                  <a:ext cx="421404" cy="367394"/>
                </a:xfrm>
                <a:prstGeom prst="roundRect">
                  <a:avLst/>
                </a:prstGeom>
                <a:blipFill>
                  <a:blip r:embed="rId12"/>
                  <a:stretch>
                    <a:fillRect l="-2778"/>
                  </a:stretch>
                </a:blipFill>
                <a:ln w="8382">
                  <a:solidFill>
                    <a:srgbClr val="AE212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B0F57943-6FB2-6D40-A890-600747AF5B61}"/>
                    </a:ext>
                  </a:extLst>
                </p:cNvPr>
                <p:cNvSpPr/>
                <p:nvPr/>
              </p:nvSpPr>
              <p:spPr>
                <a:xfrm>
                  <a:off x="6195521" y="3361823"/>
                  <a:ext cx="587286" cy="269138"/>
                </a:xfrm>
                <a:prstGeom prst="roundRect">
                  <a:avLst/>
                </a:prstGeom>
                <a:ln w="8382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adv</m:t>
                            </m:r>
                            <m: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accent4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B0F57943-6FB2-6D40-A890-600747AF5B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521" y="3361823"/>
                  <a:ext cx="587286" cy="269138"/>
                </a:xfrm>
                <a:prstGeom prst="roundRect">
                  <a:avLst/>
                </a:prstGeom>
                <a:blipFill>
                  <a:blip r:embed="rId13"/>
                  <a:stretch>
                    <a:fillRect l="-2083" b="-4348"/>
                  </a:stretch>
                </a:blipFill>
                <a:ln w="8382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9F93959-6215-7F47-ADBA-48A3CC1541CC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5850464" y="3492328"/>
              <a:ext cx="345058" cy="4063"/>
            </a:xfrm>
            <a:prstGeom prst="straightConnector1">
              <a:avLst/>
            </a:prstGeom>
            <a:ln w="8382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245A21BC-EC23-1044-ADD3-2522B0CBCD1B}"/>
                    </a:ext>
                  </a:extLst>
                </p:cNvPr>
                <p:cNvSpPr/>
                <p:nvPr/>
              </p:nvSpPr>
              <p:spPr>
                <a:xfrm>
                  <a:off x="6195521" y="1767889"/>
                  <a:ext cx="587286" cy="269138"/>
                </a:xfrm>
                <a:prstGeom prst="roundRect">
                  <a:avLst/>
                </a:prstGeom>
                <a:ln w="8382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adv</m:t>
                            </m:r>
                            <m: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accent4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245A21BC-EC23-1044-ADD3-2522B0CBCD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521" y="1767889"/>
                  <a:ext cx="587286" cy="269138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8382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4238D95D-CC8D-EF41-8E9D-E1B8BDABF8BE}"/>
                    </a:ext>
                  </a:extLst>
                </p:cNvPr>
                <p:cNvSpPr/>
                <p:nvPr/>
              </p:nvSpPr>
              <p:spPr>
                <a:xfrm>
                  <a:off x="5407063" y="1718762"/>
                  <a:ext cx="421404" cy="367394"/>
                </a:xfrm>
                <a:prstGeom prst="roundRect">
                  <a:avLst/>
                </a:prstGeom>
                <a:solidFill>
                  <a:srgbClr val="ED4431"/>
                </a:solidFill>
                <a:ln w="8382">
                  <a:solidFill>
                    <a:srgbClr val="AE212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68471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adv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latin typeface="Palatino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4238D95D-CC8D-EF41-8E9D-E1B8BDABF8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063" y="1718762"/>
                  <a:ext cx="421404" cy="367394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8382">
                  <a:solidFill>
                    <a:srgbClr val="AE212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DAF31B-130C-F247-8225-7782F98A488A}"/>
                </a:ext>
              </a:extLst>
            </p:cNvPr>
            <p:cNvCxnSpPr>
              <a:cxnSpLocks/>
              <a:stCxn id="31" idx="3"/>
              <a:endCxn id="30" idx="1"/>
            </p:cNvCxnSpPr>
            <p:nvPr/>
          </p:nvCxnSpPr>
          <p:spPr>
            <a:xfrm flipV="1">
              <a:off x="5828468" y="1902458"/>
              <a:ext cx="367054" cy="1"/>
            </a:xfrm>
            <a:prstGeom prst="straightConnector1">
              <a:avLst/>
            </a:prstGeom>
            <a:ln w="8382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12546582-A659-DA40-8648-C15DC0C70A7E}"/>
                </a:ext>
              </a:extLst>
            </p:cNvPr>
            <p:cNvSpPr/>
            <p:nvPr/>
          </p:nvSpPr>
          <p:spPr>
            <a:xfrm rot="5400000">
              <a:off x="4904170" y="1657081"/>
              <a:ext cx="283476" cy="490752"/>
            </a:xfrm>
            <a:prstGeom prst="trapezoid">
              <a:avLst>
                <a:gd name="adj" fmla="val 0"/>
              </a:avLst>
            </a:prstGeom>
            <a:solidFill>
              <a:schemeClr val="accent2"/>
            </a:solidFill>
            <a:ln w="8382">
              <a:solidFill>
                <a:schemeClr val="accent2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400" b="1" i="1" dirty="0" err="1">
                  <a:solidFill>
                    <a:srgbClr val="5C3016"/>
                  </a:solidFill>
                  <a:latin typeface="LM Roman 10" pitchFamily="2" charset="77"/>
                  <a:ea typeface="Palatino" pitchFamily="2" charset="77"/>
                </a:rPr>
                <a:t>C</a:t>
              </a:r>
              <a:r>
                <a:rPr lang="en-US" sz="1400" b="1" i="1" baseline="-25000" dirty="0" err="1">
                  <a:solidFill>
                    <a:srgbClr val="5C3016"/>
                  </a:solidFill>
                  <a:latin typeface="LM Roman 10" pitchFamily="2" charset="77"/>
                  <a:ea typeface="Palatino" pitchFamily="2" charset="77"/>
                </a:rPr>
                <a:t>z</a:t>
              </a:r>
              <a:endParaRPr lang="en-US" sz="1400" b="1" baseline="-25000" dirty="0">
                <a:solidFill>
                  <a:srgbClr val="5C3016"/>
                </a:solidFill>
                <a:latin typeface="LM Roman 10" pitchFamily="2" charset="77"/>
                <a:ea typeface="Palatino" pitchFamily="2" charset="77"/>
              </a:endParaRPr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BB010F85-9241-3049-9D99-DC9D3D0E59F2}"/>
                </a:ext>
              </a:extLst>
            </p:cNvPr>
            <p:cNvSpPr/>
            <p:nvPr/>
          </p:nvSpPr>
          <p:spPr>
            <a:xfrm rot="5400000">
              <a:off x="4932524" y="3242317"/>
              <a:ext cx="270967" cy="497941"/>
            </a:xfrm>
            <a:prstGeom prst="trapezoid">
              <a:avLst>
                <a:gd name="adj" fmla="val 0"/>
              </a:avLst>
            </a:prstGeom>
            <a:solidFill>
              <a:schemeClr val="accent2"/>
            </a:solidFill>
            <a:ln w="8382">
              <a:solidFill>
                <a:schemeClr val="accent2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400" b="1" i="1" dirty="0">
                  <a:solidFill>
                    <a:srgbClr val="5C3016"/>
                  </a:solidFill>
                  <a:latin typeface="LM Roman 10" pitchFamily="2" charset="77"/>
                  <a:ea typeface="Palatino" pitchFamily="2" charset="77"/>
                </a:rPr>
                <a:t>C</a:t>
              </a:r>
              <a:r>
                <a:rPr lang="en-US" sz="1400" b="1" i="1" baseline="-25000" dirty="0">
                  <a:solidFill>
                    <a:srgbClr val="5C3016"/>
                  </a:solidFill>
                  <a:latin typeface="LM Roman 10" pitchFamily="2" charset="77"/>
                  <a:ea typeface="Palatino" pitchFamily="2" charset="77"/>
                </a:rPr>
                <a:t>y</a:t>
              </a:r>
              <a:endParaRPr lang="en-US" sz="1400" b="1" baseline="-25000" dirty="0">
                <a:solidFill>
                  <a:srgbClr val="5C3016"/>
                </a:solidFill>
                <a:latin typeface="LM Roman 10" pitchFamily="2" charset="77"/>
                <a:ea typeface="Palatino" pitchFamily="2" charset="77"/>
              </a:endParaRPr>
            </a:p>
          </p:txBody>
        </p:sp>
        <p:cxnSp>
          <p:nvCxnSpPr>
            <p:cNvPr id="37" name="Curved Connector 37">
              <a:extLst>
                <a:ext uri="{FF2B5EF4-FFF2-40B4-BE49-F238E27FC236}">
                  <a16:creationId xmlns:a16="http://schemas.microsoft.com/office/drawing/2014/main" id="{6B871AB9-B0CC-B74F-9ABF-66E7B0125DC2}"/>
                </a:ext>
              </a:extLst>
            </p:cNvPr>
            <p:cNvCxnSpPr>
              <a:cxnSpLocks/>
              <a:stCxn id="34" idx="0"/>
              <a:endCxn id="27" idx="1"/>
            </p:cNvCxnSpPr>
            <p:nvPr/>
          </p:nvCxnSpPr>
          <p:spPr>
            <a:xfrm>
              <a:off x="5316978" y="3491288"/>
              <a:ext cx="112082" cy="1040"/>
            </a:xfrm>
            <a:prstGeom prst="straightConnector1">
              <a:avLst/>
            </a:prstGeom>
            <a:ln w="8382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7">
              <a:extLst>
                <a:ext uri="{FF2B5EF4-FFF2-40B4-BE49-F238E27FC236}">
                  <a16:creationId xmlns:a16="http://schemas.microsoft.com/office/drawing/2014/main" id="{2314D8FE-3A24-5745-A5E9-5E047696B8B6}"/>
                </a:ext>
              </a:extLst>
            </p:cNvPr>
            <p:cNvCxnSpPr>
              <a:cxnSpLocks/>
              <a:stCxn id="33" idx="0"/>
              <a:endCxn id="31" idx="1"/>
            </p:cNvCxnSpPr>
            <p:nvPr/>
          </p:nvCxnSpPr>
          <p:spPr>
            <a:xfrm>
              <a:off x="5291286" y="1902455"/>
              <a:ext cx="115778" cy="4"/>
            </a:xfrm>
            <a:prstGeom prst="straightConnector1">
              <a:avLst/>
            </a:prstGeom>
            <a:ln w="8382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CA1237D3-777F-1B4E-A7F5-7EFDC8FB485D}"/>
                    </a:ext>
                  </a:extLst>
                </p:cNvPr>
                <p:cNvSpPr/>
                <p:nvPr/>
              </p:nvSpPr>
              <p:spPr>
                <a:xfrm>
                  <a:off x="7208935" y="3173262"/>
                  <a:ext cx="587286" cy="269138"/>
                </a:xfrm>
                <a:prstGeom prst="roundRect">
                  <a:avLst/>
                </a:prstGeom>
                <a:solidFill>
                  <a:srgbClr val="ED9B31"/>
                </a:solidFill>
                <a:ln w="8382">
                  <a:solidFill>
                    <a:srgbClr val="AA6F2C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disc</m:t>
                            </m:r>
                            <m:r>
                              <a:rPr lang="en-US" sz="14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accent2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CA1237D3-777F-1B4E-A7F5-7EFDC8FB4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935" y="3173262"/>
                  <a:ext cx="587286" cy="269138"/>
                </a:xfrm>
                <a:prstGeom prst="roundRect">
                  <a:avLst/>
                </a:prstGeom>
                <a:blipFill>
                  <a:blip r:embed="rId16"/>
                  <a:stretch>
                    <a:fillRect l="-4167" b="-4348"/>
                  </a:stretch>
                </a:blipFill>
                <a:ln w="8382">
                  <a:solidFill>
                    <a:srgbClr val="AA6F2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1ABA9D8C-7BEB-AC4A-8517-C2B7C8876E61}"/>
                    </a:ext>
                  </a:extLst>
                </p:cNvPr>
                <p:cNvSpPr/>
                <p:nvPr/>
              </p:nvSpPr>
              <p:spPr>
                <a:xfrm>
                  <a:off x="7208935" y="1960302"/>
                  <a:ext cx="587286" cy="269138"/>
                </a:xfrm>
                <a:prstGeom prst="roundRect">
                  <a:avLst/>
                </a:prstGeom>
                <a:solidFill>
                  <a:srgbClr val="ED9B31"/>
                </a:solidFill>
                <a:ln w="8382">
                  <a:solidFill>
                    <a:srgbClr val="AA6F2C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disc</m:t>
                            </m:r>
                            <m:r>
                              <a:rPr lang="en-US" sz="140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accent2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1ABA9D8C-7BEB-AC4A-8517-C2B7C8876E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935" y="1960302"/>
                  <a:ext cx="587286" cy="269138"/>
                </a:xfrm>
                <a:prstGeom prst="roundRect">
                  <a:avLst/>
                </a:prstGeom>
                <a:blipFill>
                  <a:blip r:embed="rId17"/>
                  <a:stretch>
                    <a:fillRect l="-4167"/>
                  </a:stretch>
                </a:blipFill>
                <a:ln w="8382">
                  <a:solidFill>
                    <a:srgbClr val="AA6F2C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D9829D1-B8AF-184A-8650-71A2A1CEEA04}"/>
                </a:ext>
              </a:extLst>
            </p:cNvPr>
            <p:cNvSpPr/>
            <p:nvPr/>
          </p:nvSpPr>
          <p:spPr>
            <a:xfrm>
              <a:off x="2874786" y="1904739"/>
              <a:ext cx="1925748" cy="189823"/>
            </a:xfrm>
            <a:custGeom>
              <a:avLst/>
              <a:gdLst>
                <a:gd name="connsiteX0" fmla="*/ 0 w 339305"/>
                <a:gd name="connsiteY0" fmla="*/ 0 h 6963"/>
                <a:gd name="connsiteX1" fmla="*/ 339305 w 339305"/>
                <a:gd name="connsiteY1" fmla="*/ 5751 h 6963"/>
                <a:gd name="connsiteX0" fmla="*/ 0 w 46441"/>
                <a:gd name="connsiteY0" fmla="*/ 1304968 h 1305104"/>
                <a:gd name="connsiteX1" fmla="*/ 46441 w 46441"/>
                <a:gd name="connsiteY1" fmla="*/ 0 h 1305104"/>
                <a:gd name="connsiteX0" fmla="*/ 0 w 46441"/>
                <a:gd name="connsiteY0" fmla="*/ 1304968 h 1304968"/>
                <a:gd name="connsiteX1" fmla="*/ 46441 w 46441"/>
                <a:gd name="connsiteY1" fmla="*/ 0 h 1304968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407 w 70170"/>
                <a:gd name="connsiteY1" fmla="*/ 2477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9427 w 80252"/>
                <a:gd name="connsiteY0" fmla="*/ 446862 h 446862"/>
                <a:gd name="connsiteX1" fmla="*/ 34395 w 80252"/>
                <a:gd name="connsiteY1" fmla="*/ 11097 h 446862"/>
                <a:gd name="connsiteX2" fmla="*/ 80252 w 80252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25" h="446862">
                  <a:moveTo>
                    <a:pt x="0" y="446862"/>
                  </a:moveTo>
                  <a:cubicBezTo>
                    <a:pt x="10169" y="420965"/>
                    <a:pt x="15129" y="12618"/>
                    <a:pt x="26184" y="11097"/>
                  </a:cubicBezTo>
                  <a:cubicBezTo>
                    <a:pt x="37239" y="9576"/>
                    <a:pt x="62970" y="8259"/>
                    <a:pt x="70825" y="0"/>
                  </a:cubicBezTo>
                </a:path>
              </a:pathLst>
            </a:custGeom>
            <a:ln w="8382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930D750-BCED-9D4E-9BF6-2EDD9E10C2E4}"/>
                </a:ext>
              </a:extLst>
            </p:cNvPr>
            <p:cNvSpPr/>
            <p:nvPr/>
          </p:nvSpPr>
          <p:spPr>
            <a:xfrm flipV="1">
              <a:off x="2876702" y="3307829"/>
              <a:ext cx="1925748" cy="175553"/>
            </a:xfrm>
            <a:custGeom>
              <a:avLst/>
              <a:gdLst>
                <a:gd name="connsiteX0" fmla="*/ 0 w 339305"/>
                <a:gd name="connsiteY0" fmla="*/ 0 h 6963"/>
                <a:gd name="connsiteX1" fmla="*/ 339305 w 339305"/>
                <a:gd name="connsiteY1" fmla="*/ 5751 h 6963"/>
                <a:gd name="connsiteX0" fmla="*/ 0 w 46441"/>
                <a:gd name="connsiteY0" fmla="*/ 1304968 h 1305104"/>
                <a:gd name="connsiteX1" fmla="*/ 46441 w 46441"/>
                <a:gd name="connsiteY1" fmla="*/ 0 h 1305104"/>
                <a:gd name="connsiteX0" fmla="*/ 0 w 46441"/>
                <a:gd name="connsiteY0" fmla="*/ 1304968 h 1304968"/>
                <a:gd name="connsiteX1" fmla="*/ 46441 w 46441"/>
                <a:gd name="connsiteY1" fmla="*/ 0 h 1304968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407 w 70170"/>
                <a:gd name="connsiteY1" fmla="*/ 2477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9427 w 80252"/>
                <a:gd name="connsiteY0" fmla="*/ 446862 h 446862"/>
                <a:gd name="connsiteX1" fmla="*/ 34395 w 80252"/>
                <a:gd name="connsiteY1" fmla="*/ 11097 h 446862"/>
                <a:gd name="connsiteX2" fmla="*/ 80252 w 80252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25" h="446862">
                  <a:moveTo>
                    <a:pt x="0" y="446862"/>
                  </a:moveTo>
                  <a:cubicBezTo>
                    <a:pt x="10169" y="420965"/>
                    <a:pt x="15129" y="12618"/>
                    <a:pt x="26184" y="11097"/>
                  </a:cubicBezTo>
                  <a:cubicBezTo>
                    <a:pt x="37239" y="9576"/>
                    <a:pt x="62970" y="8259"/>
                    <a:pt x="70825" y="0"/>
                  </a:cubicBezTo>
                </a:path>
              </a:pathLst>
            </a:custGeom>
            <a:ln w="8382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E41009E-2A3B-C349-95E9-1DB741BED9EF}"/>
                </a:ext>
              </a:extLst>
            </p:cNvPr>
            <p:cNvSpPr/>
            <p:nvPr/>
          </p:nvSpPr>
          <p:spPr>
            <a:xfrm>
              <a:off x="5850463" y="3314931"/>
              <a:ext cx="1365318" cy="101245"/>
            </a:xfrm>
            <a:custGeom>
              <a:avLst/>
              <a:gdLst>
                <a:gd name="connsiteX0" fmla="*/ 0 w 339305"/>
                <a:gd name="connsiteY0" fmla="*/ 0 h 6963"/>
                <a:gd name="connsiteX1" fmla="*/ 339305 w 339305"/>
                <a:gd name="connsiteY1" fmla="*/ 5751 h 6963"/>
                <a:gd name="connsiteX0" fmla="*/ 0 w 46441"/>
                <a:gd name="connsiteY0" fmla="*/ 1304968 h 1305104"/>
                <a:gd name="connsiteX1" fmla="*/ 46441 w 46441"/>
                <a:gd name="connsiteY1" fmla="*/ 0 h 1305104"/>
                <a:gd name="connsiteX0" fmla="*/ 0 w 46441"/>
                <a:gd name="connsiteY0" fmla="*/ 1304968 h 1304968"/>
                <a:gd name="connsiteX1" fmla="*/ 46441 w 46441"/>
                <a:gd name="connsiteY1" fmla="*/ 0 h 1304968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407 w 70170"/>
                <a:gd name="connsiteY1" fmla="*/ 2477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9427 w 80252"/>
                <a:gd name="connsiteY0" fmla="*/ 446862 h 446862"/>
                <a:gd name="connsiteX1" fmla="*/ 34395 w 80252"/>
                <a:gd name="connsiteY1" fmla="*/ 11097 h 446862"/>
                <a:gd name="connsiteX2" fmla="*/ 80252 w 80252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56703 w 70825"/>
                <a:gd name="connsiteY1" fmla="*/ 2637 h 446862"/>
                <a:gd name="connsiteX2" fmla="*/ 70825 w 70825"/>
                <a:gd name="connsiteY2" fmla="*/ 0 h 446862"/>
                <a:gd name="connsiteX0" fmla="*/ 0 w 71008"/>
                <a:gd name="connsiteY0" fmla="*/ 447693 h 447693"/>
                <a:gd name="connsiteX1" fmla="*/ 56703 w 71008"/>
                <a:gd name="connsiteY1" fmla="*/ 3468 h 447693"/>
                <a:gd name="connsiteX2" fmla="*/ 70825 w 71008"/>
                <a:gd name="connsiteY2" fmla="*/ 831 h 447693"/>
                <a:gd name="connsiteX0" fmla="*/ 0 w 70825"/>
                <a:gd name="connsiteY0" fmla="*/ 472977 h 477409"/>
                <a:gd name="connsiteX1" fmla="*/ 16078 w 70825"/>
                <a:gd name="connsiteY1" fmla="*/ 429453 h 477409"/>
                <a:gd name="connsiteX2" fmla="*/ 56703 w 70825"/>
                <a:gd name="connsiteY2" fmla="*/ 28752 h 477409"/>
                <a:gd name="connsiteX3" fmla="*/ 70825 w 70825"/>
                <a:gd name="connsiteY3" fmla="*/ 26115 h 477409"/>
                <a:gd name="connsiteX0" fmla="*/ 0 w 70825"/>
                <a:gd name="connsiteY0" fmla="*/ 472977 h 472977"/>
                <a:gd name="connsiteX1" fmla="*/ 16078 w 70825"/>
                <a:gd name="connsiteY1" fmla="*/ 429453 h 472977"/>
                <a:gd name="connsiteX2" fmla="*/ 56703 w 70825"/>
                <a:gd name="connsiteY2" fmla="*/ 28752 h 472977"/>
                <a:gd name="connsiteX3" fmla="*/ 70825 w 70825"/>
                <a:gd name="connsiteY3" fmla="*/ 26115 h 472977"/>
                <a:gd name="connsiteX0" fmla="*/ 0 w 70825"/>
                <a:gd name="connsiteY0" fmla="*/ 472977 h 477409"/>
                <a:gd name="connsiteX1" fmla="*/ 16078 w 70825"/>
                <a:gd name="connsiteY1" fmla="*/ 429453 h 477409"/>
                <a:gd name="connsiteX2" fmla="*/ 56703 w 70825"/>
                <a:gd name="connsiteY2" fmla="*/ 28752 h 477409"/>
                <a:gd name="connsiteX3" fmla="*/ 70825 w 70825"/>
                <a:gd name="connsiteY3" fmla="*/ 26115 h 477409"/>
                <a:gd name="connsiteX0" fmla="*/ 0 w 70825"/>
                <a:gd name="connsiteY0" fmla="*/ 472977 h 472977"/>
                <a:gd name="connsiteX1" fmla="*/ 16078 w 70825"/>
                <a:gd name="connsiteY1" fmla="*/ 429453 h 472977"/>
                <a:gd name="connsiteX2" fmla="*/ 56703 w 70825"/>
                <a:gd name="connsiteY2" fmla="*/ 28752 h 472977"/>
                <a:gd name="connsiteX3" fmla="*/ 70825 w 70825"/>
                <a:gd name="connsiteY3" fmla="*/ 26115 h 472977"/>
                <a:gd name="connsiteX0" fmla="*/ 0 w 70825"/>
                <a:gd name="connsiteY0" fmla="*/ 474221 h 474221"/>
                <a:gd name="connsiteX1" fmla="*/ 16774 w 70825"/>
                <a:gd name="connsiteY1" fmla="*/ 447481 h 474221"/>
                <a:gd name="connsiteX2" fmla="*/ 56703 w 70825"/>
                <a:gd name="connsiteY2" fmla="*/ 29996 h 474221"/>
                <a:gd name="connsiteX3" fmla="*/ 70825 w 70825"/>
                <a:gd name="connsiteY3" fmla="*/ 27359 h 474221"/>
                <a:gd name="connsiteX0" fmla="*/ 0 w 70825"/>
                <a:gd name="connsiteY0" fmla="*/ 440653 h 475350"/>
                <a:gd name="connsiteX1" fmla="*/ 16774 w 70825"/>
                <a:gd name="connsiteY1" fmla="*/ 447481 h 475350"/>
                <a:gd name="connsiteX2" fmla="*/ 56703 w 70825"/>
                <a:gd name="connsiteY2" fmla="*/ 29996 h 475350"/>
                <a:gd name="connsiteX3" fmla="*/ 70825 w 70825"/>
                <a:gd name="connsiteY3" fmla="*/ 27359 h 475350"/>
                <a:gd name="connsiteX0" fmla="*/ 0 w 70825"/>
                <a:gd name="connsiteY0" fmla="*/ 440653 h 477034"/>
                <a:gd name="connsiteX1" fmla="*/ 16774 w 70825"/>
                <a:gd name="connsiteY1" fmla="*/ 447481 h 477034"/>
                <a:gd name="connsiteX2" fmla="*/ 56703 w 70825"/>
                <a:gd name="connsiteY2" fmla="*/ 29996 h 477034"/>
                <a:gd name="connsiteX3" fmla="*/ 70825 w 70825"/>
                <a:gd name="connsiteY3" fmla="*/ 27359 h 477034"/>
                <a:gd name="connsiteX0" fmla="*/ 0 w 70825"/>
                <a:gd name="connsiteY0" fmla="*/ 438788 h 457649"/>
                <a:gd name="connsiteX1" fmla="*/ 16774 w 70825"/>
                <a:gd name="connsiteY1" fmla="*/ 420440 h 457649"/>
                <a:gd name="connsiteX2" fmla="*/ 56703 w 70825"/>
                <a:gd name="connsiteY2" fmla="*/ 28131 h 457649"/>
                <a:gd name="connsiteX3" fmla="*/ 70825 w 70825"/>
                <a:gd name="connsiteY3" fmla="*/ 25494 h 457649"/>
                <a:gd name="connsiteX0" fmla="*/ 0 w 70825"/>
                <a:gd name="connsiteY0" fmla="*/ 438788 h 441698"/>
                <a:gd name="connsiteX1" fmla="*/ 16774 w 70825"/>
                <a:gd name="connsiteY1" fmla="*/ 420440 h 441698"/>
                <a:gd name="connsiteX2" fmla="*/ 56703 w 70825"/>
                <a:gd name="connsiteY2" fmla="*/ 28131 h 441698"/>
                <a:gd name="connsiteX3" fmla="*/ 70825 w 70825"/>
                <a:gd name="connsiteY3" fmla="*/ 25494 h 441698"/>
                <a:gd name="connsiteX0" fmla="*/ 0 w 70825"/>
                <a:gd name="connsiteY0" fmla="*/ 438788 h 440145"/>
                <a:gd name="connsiteX1" fmla="*/ 16774 w 70825"/>
                <a:gd name="connsiteY1" fmla="*/ 420440 h 440145"/>
                <a:gd name="connsiteX2" fmla="*/ 56703 w 70825"/>
                <a:gd name="connsiteY2" fmla="*/ 28131 h 440145"/>
                <a:gd name="connsiteX3" fmla="*/ 70825 w 70825"/>
                <a:gd name="connsiteY3" fmla="*/ 25494 h 440145"/>
                <a:gd name="connsiteX0" fmla="*/ 0 w 70825"/>
                <a:gd name="connsiteY0" fmla="*/ 416782 h 433279"/>
                <a:gd name="connsiteX1" fmla="*/ 16774 w 70825"/>
                <a:gd name="connsiteY1" fmla="*/ 398434 h 433279"/>
                <a:gd name="connsiteX2" fmla="*/ 53340 w 70825"/>
                <a:gd name="connsiteY2" fmla="*/ 39695 h 433279"/>
                <a:gd name="connsiteX3" fmla="*/ 70825 w 70825"/>
                <a:gd name="connsiteY3" fmla="*/ 3488 h 433279"/>
                <a:gd name="connsiteX0" fmla="*/ 0 w 70825"/>
                <a:gd name="connsiteY0" fmla="*/ 413294 h 429791"/>
                <a:gd name="connsiteX1" fmla="*/ 16774 w 70825"/>
                <a:gd name="connsiteY1" fmla="*/ 394946 h 429791"/>
                <a:gd name="connsiteX2" fmla="*/ 53340 w 70825"/>
                <a:gd name="connsiteY2" fmla="*/ 36207 h 429791"/>
                <a:gd name="connsiteX3" fmla="*/ 70825 w 70825"/>
                <a:gd name="connsiteY3" fmla="*/ 0 h 429791"/>
                <a:gd name="connsiteX0" fmla="*/ 0 w 70825"/>
                <a:gd name="connsiteY0" fmla="*/ 413294 h 422137"/>
                <a:gd name="connsiteX1" fmla="*/ 16774 w 70825"/>
                <a:gd name="connsiteY1" fmla="*/ 394946 h 422137"/>
                <a:gd name="connsiteX2" fmla="*/ 53340 w 70825"/>
                <a:gd name="connsiteY2" fmla="*/ 36207 h 422137"/>
                <a:gd name="connsiteX3" fmla="*/ 70825 w 70825"/>
                <a:gd name="connsiteY3" fmla="*/ 0 h 422137"/>
                <a:gd name="connsiteX0" fmla="*/ 0 w 70825"/>
                <a:gd name="connsiteY0" fmla="*/ 413294 h 413294"/>
                <a:gd name="connsiteX1" fmla="*/ 16774 w 70825"/>
                <a:gd name="connsiteY1" fmla="*/ 394946 h 413294"/>
                <a:gd name="connsiteX2" fmla="*/ 53340 w 70825"/>
                <a:gd name="connsiteY2" fmla="*/ 36207 h 413294"/>
                <a:gd name="connsiteX3" fmla="*/ 70825 w 70825"/>
                <a:gd name="connsiteY3" fmla="*/ 0 h 413294"/>
                <a:gd name="connsiteX0" fmla="*/ 0 w 70825"/>
                <a:gd name="connsiteY0" fmla="*/ 413294 h 413294"/>
                <a:gd name="connsiteX1" fmla="*/ 16774 w 70825"/>
                <a:gd name="connsiteY1" fmla="*/ 394946 h 413294"/>
                <a:gd name="connsiteX2" fmla="*/ 53340 w 70825"/>
                <a:gd name="connsiteY2" fmla="*/ 36207 h 413294"/>
                <a:gd name="connsiteX3" fmla="*/ 70825 w 70825"/>
                <a:gd name="connsiteY3" fmla="*/ 0 h 413294"/>
                <a:gd name="connsiteX0" fmla="*/ 0 w 70825"/>
                <a:gd name="connsiteY0" fmla="*/ 416780 h 416780"/>
                <a:gd name="connsiteX1" fmla="*/ 16873 w 70825"/>
                <a:gd name="connsiteY1" fmla="*/ 398431 h 416780"/>
                <a:gd name="connsiteX2" fmla="*/ 53340 w 70825"/>
                <a:gd name="connsiteY2" fmla="*/ 39693 h 416780"/>
                <a:gd name="connsiteX3" fmla="*/ 70825 w 70825"/>
                <a:gd name="connsiteY3" fmla="*/ 3486 h 416780"/>
                <a:gd name="connsiteX0" fmla="*/ 0 w 70825"/>
                <a:gd name="connsiteY0" fmla="*/ 416780 h 416780"/>
                <a:gd name="connsiteX1" fmla="*/ 16873 w 70825"/>
                <a:gd name="connsiteY1" fmla="*/ 398431 h 416780"/>
                <a:gd name="connsiteX2" fmla="*/ 53340 w 70825"/>
                <a:gd name="connsiteY2" fmla="*/ 39693 h 416780"/>
                <a:gd name="connsiteX3" fmla="*/ 70825 w 70825"/>
                <a:gd name="connsiteY3" fmla="*/ 3486 h 416780"/>
                <a:gd name="connsiteX0" fmla="*/ 0 w 70825"/>
                <a:gd name="connsiteY0" fmla="*/ 417699 h 417699"/>
                <a:gd name="connsiteX1" fmla="*/ 16873 w 70825"/>
                <a:gd name="connsiteY1" fmla="*/ 413687 h 417699"/>
                <a:gd name="connsiteX2" fmla="*/ 53340 w 70825"/>
                <a:gd name="connsiteY2" fmla="*/ 40612 h 417699"/>
                <a:gd name="connsiteX3" fmla="*/ 70825 w 70825"/>
                <a:gd name="connsiteY3" fmla="*/ 4405 h 417699"/>
                <a:gd name="connsiteX0" fmla="*/ 0 w 70825"/>
                <a:gd name="connsiteY0" fmla="*/ 431060 h 453893"/>
                <a:gd name="connsiteX1" fmla="*/ 16873 w 70825"/>
                <a:gd name="connsiteY1" fmla="*/ 427048 h 453893"/>
                <a:gd name="connsiteX2" fmla="*/ 53340 w 70825"/>
                <a:gd name="connsiteY2" fmla="*/ 32468 h 453893"/>
                <a:gd name="connsiteX3" fmla="*/ 70825 w 70825"/>
                <a:gd name="connsiteY3" fmla="*/ 17766 h 453893"/>
                <a:gd name="connsiteX0" fmla="*/ 0 w 70825"/>
                <a:gd name="connsiteY0" fmla="*/ 441576 h 465464"/>
                <a:gd name="connsiteX1" fmla="*/ 16873 w 70825"/>
                <a:gd name="connsiteY1" fmla="*/ 437564 h 465464"/>
                <a:gd name="connsiteX2" fmla="*/ 53340 w 70825"/>
                <a:gd name="connsiteY2" fmla="*/ 28648 h 465464"/>
                <a:gd name="connsiteX3" fmla="*/ 70825 w 70825"/>
                <a:gd name="connsiteY3" fmla="*/ 28282 h 465464"/>
                <a:gd name="connsiteX0" fmla="*/ 0 w 70825"/>
                <a:gd name="connsiteY0" fmla="*/ 413293 h 437181"/>
                <a:gd name="connsiteX1" fmla="*/ 16873 w 70825"/>
                <a:gd name="connsiteY1" fmla="*/ 409281 h 437181"/>
                <a:gd name="connsiteX2" fmla="*/ 53340 w 70825"/>
                <a:gd name="connsiteY2" fmla="*/ 365 h 437181"/>
                <a:gd name="connsiteX3" fmla="*/ 70825 w 70825"/>
                <a:gd name="connsiteY3" fmla="*/ -1 h 437181"/>
                <a:gd name="connsiteX0" fmla="*/ 0 w 70825"/>
                <a:gd name="connsiteY0" fmla="*/ 413293 h 415308"/>
                <a:gd name="connsiteX1" fmla="*/ 16873 w 70825"/>
                <a:gd name="connsiteY1" fmla="*/ 409281 h 415308"/>
                <a:gd name="connsiteX2" fmla="*/ 53340 w 70825"/>
                <a:gd name="connsiteY2" fmla="*/ 365 h 415308"/>
                <a:gd name="connsiteX3" fmla="*/ 70825 w 70825"/>
                <a:gd name="connsiteY3" fmla="*/ -1 h 415308"/>
                <a:gd name="connsiteX0" fmla="*/ 0 w 70825"/>
                <a:gd name="connsiteY0" fmla="*/ 413293 h 419925"/>
                <a:gd name="connsiteX1" fmla="*/ 16873 w 70825"/>
                <a:gd name="connsiteY1" fmla="*/ 409281 h 419925"/>
                <a:gd name="connsiteX2" fmla="*/ 53340 w 70825"/>
                <a:gd name="connsiteY2" fmla="*/ 365 h 419925"/>
                <a:gd name="connsiteX3" fmla="*/ 70825 w 70825"/>
                <a:gd name="connsiteY3" fmla="*/ -1 h 419925"/>
                <a:gd name="connsiteX0" fmla="*/ 0 w 70825"/>
                <a:gd name="connsiteY0" fmla="*/ 413293 h 417911"/>
                <a:gd name="connsiteX1" fmla="*/ 16873 w 70825"/>
                <a:gd name="connsiteY1" fmla="*/ 409281 h 417911"/>
                <a:gd name="connsiteX2" fmla="*/ 53340 w 70825"/>
                <a:gd name="connsiteY2" fmla="*/ 365 h 417911"/>
                <a:gd name="connsiteX3" fmla="*/ 70825 w 70825"/>
                <a:gd name="connsiteY3" fmla="*/ -1 h 417911"/>
                <a:gd name="connsiteX0" fmla="*/ 0 w 70825"/>
                <a:gd name="connsiteY0" fmla="*/ 418537 h 418538"/>
                <a:gd name="connsiteX1" fmla="*/ 17117 w 70825"/>
                <a:gd name="connsiteY1" fmla="*/ 9137 h 418538"/>
                <a:gd name="connsiteX2" fmla="*/ 53340 w 70825"/>
                <a:gd name="connsiteY2" fmla="*/ 5609 h 418538"/>
                <a:gd name="connsiteX3" fmla="*/ 70825 w 70825"/>
                <a:gd name="connsiteY3" fmla="*/ 5243 h 418538"/>
                <a:gd name="connsiteX0" fmla="*/ 0 w 70825"/>
                <a:gd name="connsiteY0" fmla="*/ 440867 h 440868"/>
                <a:gd name="connsiteX1" fmla="*/ 17117 w 70825"/>
                <a:gd name="connsiteY1" fmla="*/ 31467 h 440868"/>
                <a:gd name="connsiteX2" fmla="*/ 70825 w 70825"/>
                <a:gd name="connsiteY2" fmla="*/ 27573 h 440868"/>
                <a:gd name="connsiteX0" fmla="*/ 0 w 70825"/>
                <a:gd name="connsiteY0" fmla="*/ 413293 h 413294"/>
                <a:gd name="connsiteX1" fmla="*/ 17117 w 70825"/>
                <a:gd name="connsiteY1" fmla="*/ 3893 h 413294"/>
                <a:gd name="connsiteX2" fmla="*/ 70825 w 70825"/>
                <a:gd name="connsiteY2" fmla="*/ -1 h 413294"/>
                <a:gd name="connsiteX0" fmla="*/ 0 w 70825"/>
                <a:gd name="connsiteY0" fmla="*/ 413293 h 413294"/>
                <a:gd name="connsiteX1" fmla="*/ 17117 w 70825"/>
                <a:gd name="connsiteY1" fmla="*/ 3893 h 413294"/>
                <a:gd name="connsiteX2" fmla="*/ 70825 w 70825"/>
                <a:gd name="connsiteY2" fmla="*/ -1 h 41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25" h="413294">
                  <a:moveTo>
                    <a:pt x="0" y="413293"/>
                  </a:moveTo>
                  <a:cubicBezTo>
                    <a:pt x="8201" y="368694"/>
                    <a:pt x="5313" y="6589"/>
                    <a:pt x="17117" y="3893"/>
                  </a:cubicBezTo>
                  <a:cubicBezTo>
                    <a:pt x="28921" y="1197"/>
                    <a:pt x="59636" y="810"/>
                    <a:pt x="70825" y="-1"/>
                  </a:cubicBezTo>
                </a:path>
              </a:pathLst>
            </a:custGeom>
            <a:ln w="8382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BFDF34E-3A64-844A-9D3A-28664CC217A8}"/>
                </a:ext>
              </a:extLst>
            </p:cNvPr>
            <p:cNvSpPr/>
            <p:nvPr/>
          </p:nvSpPr>
          <p:spPr>
            <a:xfrm flipV="1">
              <a:off x="5828467" y="1966622"/>
              <a:ext cx="1380469" cy="127998"/>
            </a:xfrm>
            <a:custGeom>
              <a:avLst/>
              <a:gdLst>
                <a:gd name="connsiteX0" fmla="*/ 0 w 339305"/>
                <a:gd name="connsiteY0" fmla="*/ 0 h 6963"/>
                <a:gd name="connsiteX1" fmla="*/ 339305 w 339305"/>
                <a:gd name="connsiteY1" fmla="*/ 5751 h 6963"/>
                <a:gd name="connsiteX0" fmla="*/ 0 w 46441"/>
                <a:gd name="connsiteY0" fmla="*/ 1304968 h 1305104"/>
                <a:gd name="connsiteX1" fmla="*/ 46441 w 46441"/>
                <a:gd name="connsiteY1" fmla="*/ 0 h 1305104"/>
                <a:gd name="connsiteX0" fmla="*/ 0 w 46441"/>
                <a:gd name="connsiteY0" fmla="*/ 1304968 h 1304968"/>
                <a:gd name="connsiteX1" fmla="*/ 46441 w 46441"/>
                <a:gd name="connsiteY1" fmla="*/ 0 h 1304968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70170 w 70170"/>
                <a:gd name="connsiteY1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238 w 70170"/>
                <a:gd name="connsiteY1" fmla="*/ 66072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407 w 70170"/>
                <a:gd name="connsiteY1" fmla="*/ 2477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170"/>
                <a:gd name="connsiteY0" fmla="*/ 437742 h 437742"/>
                <a:gd name="connsiteX1" fmla="*/ 24313 w 70170"/>
                <a:gd name="connsiteY1" fmla="*/ 11097 h 437742"/>
                <a:gd name="connsiteX2" fmla="*/ 70170 w 70170"/>
                <a:gd name="connsiteY2" fmla="*/ 0 h 437742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0 w 70825"/>
                <a:gd name="connsiteY0" fmla="*/ 469958 h 469958"/>
                <a:gd name="connsiteX1" fmla="*/ 24968 w 70825"/>
                <a:gd name="connsiteY1" fmla="*/ 34193 h 469958"/>
                <a:gd name="connsiteX2" fmla="*/ 70825 w 70825"/>
                <a:gd name="connsiteY2" fmla="*/ 23096 h 469958"/>
                <a:gd name="connsiteX0" fmla="*/ 9427 w 80252"/>
                <a:gd name="connsiteY0" fmla="*/ 446862 h 446862"/>
                <a:gd name="connsiteX1" fmla="*/ 34395 w 80252"/>
                <a:gd name="connsiteY1" fmla="*/ 11097 h 446862"/>
                <a:gd name="connsiteX2" fmla="*/ 80252 w 80252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4968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26184 w 70825"/>
                <a:gd name="connsiteY1" fmla="*/ 11097 h 446862"/>
                <a:gd name="connsiteX2" fmla="*/ 70825 w 70825"/>
                <a:gd name="connsiteY2" fmla="*/ 0 h 446862"/>
                <a:gd name="connsiteX0" fmla="*/ 0 w 70825"/>
                <a:gd name="connsiteY0" fmla="*/ 446862 h 446862"/>
                <a:gd name="connsiteX1" fmla="*/ 56703 w 70825"/>
                <a:gd name="connsiteY1" fmla="*/ 2637 h 446862"/>
                <a:gd name="connsiteX2" fmla="*/ 70825 w 70825"/>
                <a:gd name="connsiteY2" fmla="*/ 0 h 446862"/>
                <a:gd name="connsiteX0" fmla="*/ 0 w 71008"/>
                <a:gd name="connsiteY0" fmla="*/ 447693 h 447693"/>
                <a:gd name="connsiteX1" fmla="*/ 56703 w 71008"/>
                <a:gd name="connsiteY1" fmla="*/ 3468 h 447693"/>
                <a:gd name="connsiteX2" fmla="*/ 70825 w 71008"/>
                <a:gd name="connsiteY2" fmla="*/ 831 h 447693"/>
                <a:gd name="connsiteX0" fmla="*/ 0 w 70825"/>
                <a:gd name="connsiteY0" fmla="*/ 472977 h 477409"/>
                <a:gd name="connsiteX1" fmla="*/ 16078 w 70825"/>
                <a:gd name="connsiteY1" fmla="*/ 429453 h 477409"/>
                <a:gd name="connsiteX2" fmla="*/ 56703 w 70825"/>
                <a:gd name="connsiteY2" fmla="*/ 28752 h 477409"/>
                <a:gd name="connsiteX3" fmla="*/ 70825 w 70825"/>
                <a:gd name="connsiteY3" fmla="*/ 26115 h 477409"/>
                <a:gd name="connsiteX0" fmla="*/ 0 w 70825"/>
                <a:gd name="connsiteY0" fmla="*/ 472977 h 472977"/>
                <a:gd name="connsiteX1" fmla="*/ 16078 w 70825"/>
                <a:gd name="connsiteY1" fmla="*/ 429453 h 472977"/>
                <a:gd name="connsiteX2" fmla="*/ 56703 w 70825"/>
                <a:gd name="connsiteY2" fmla="*/ 28752 h 472977"/>
                <a:gd name="connsiteX3" fmla="*/ 70825 w 70825"/>
                <a:gd name="connsiteY3" fmla="*/ 26115 h 472977"/>
                <a:gd name="connsiteX0" fmla="*/ 0 w 70825"/>
                <a:gd name="connsiteY0" fmla="*/ 472977 h 477409"/>
                <a:gd name="connsiteX1" fmla="*/ 16078 w 70825"/>
                <a:gd name="connsiteY1" fmla="*/ 429453 h 477409"/>
                <a:gd name="connsiteX2" fmla="*/ 56703 w 70825"/>
                <a:gd name="connsiteY2" fmla="*/ 28752 h 477409"/>
                <a:gd name="connsiteX3" fmla="*/ 70825 w 70825"/>
                <a:gd name="connsiteY3" fmla="*/ 26115 h 477409"/>
                <a:gd name="connsiteX0" fmla="*/ 0 w 70825"/>
                <a:gd name="connsiteY0" fmla="*/ 472977 h 472977"/>
                <a:gd name="connsiteX1" fmla="*/ 16078 w 70825"/>
                <a:gd name="connsiteY1" fmla="*/ 429453 h 472977"/>
                <a:gd name="connsiteX2" fmla="*/ 56703 w 70825"/>
                <a:gd name="connsiteY2" fmla="*/ 28752 h 472977"/>
                <a:gd name="connsiteX3" fmla="*/ 70825 w 70825"/>
                <a:gd name="connsiteY3" fmla="*/ 26115 h 472977"/>
                <a:gd name="connsiteX0" fmla="*/ 0 w 70825"/>
                <a:gd name="connsiteY0" fmla="*/ 474221 h 474221"/>
                <a:gd name="connsiteX1" fmla="*/ 16774 w 70825"/>
                <a:gd name="connsiteY1" fmla="*/ 447481 h 474221"/>
                <a:gd name="connsiteX2" fmla="*/ 56703 w 70825"/>
                <a:gd name="connsiteY2" fmla="*/ 29996 h 474221"/>
                <a:gd name="connsiteX3" fmla="*/ 70825 w 70825"/>
                <a:gd name="connsiteY3" fmla="*/ 27359 h 474221"/>
                <a:gd name="connsiteX0" fmla="*/ 0 w 70825"/>
                <a:gd name="connsiteY0" fmla="*/ 440653 h 475350"/>
                <a:gd name="connsiteX1" fmla="*/ 16774 w 70825"/>
                <a:gd name="connsiteY1" fmla="*/ 447481 h 475350"/>
                <a:gd name="connsiteX2" fmla="*/ 56703 w 70825"/>
                <a:gd name="connsiteY2" fmla="*/ 29996 h 475350"/>
                <a:gd name="connsiteX3" fmla="*/ 70825 w 70825"/>
                <a:gd name="connsiteY3" fmla="*/ 27359 h 475350"/>
                <a:gd name="connsiteX0" fmla="*/ 0 w 70825"/>
                <a:gd name="connsiteY0" fmla="*/ 440653 h 477034"/>
                <a:gd name="connsiteX1" fmla="*/ 16774 w 70825"/>
                <a:gd name="connsiteY1" fmla="*/ 447481 h 477034"/>
                <a:gd name="connsiteX2" fmla="*/ 56703 w 70825"/>
                <a:gd name="connsiteY2" fmla="*/ 29996 h 477034"/>
                <a:gd name="connsiteX3" fmla="*/ 70825 w 70825"/>
                <a:gd name="connsiteY3" fmla="*/ 27359 h 477034"/>
                <a:gd name="connsiteX0" fmla="*/ 0 w 70825"/>
                <a:gd name="connsiteY0" fmla="*/ 438788 h 457649"/>
                <a:gd name="connsiteX1" fmla="*/ 16774 w 70825"/>
                <a:gd name="connsiteY1" fmla="*/ 420440 h 457649"/>
                <a:gd name="connsiteX2" fmla="*/ 56703 w 70825"/>
                <a:gd name="connsiteY2" fmla="*/ 28131 h 457649"/>
                <a:gd name="connsiteX3" fmla="*/ 70825 w 70825"/>
                <a:gd name="connsiteY3" fmla="*/ 25494 h 457649"/>
                <a:gd name="connsiteX0" fmla="*/ 0 w 70825"/>
                <a:gd name="connsiteY0" fmla="*/ 438788 h 441698"/>
                <a:gd name="connsiteX1" fmla="*/ 16774 w 70825"/>
                <a:gd name="connsiteY1" fmla="*/ 420440 h 441698"/>
                <a:gd name="connsiteX2" fmla="*/ 56703 w 70825"/>
                <a:gd name="connsiteY2" fmla="*/ 28131 h 441698"/>
                <a:gd name="connsiteX3" fmla="*/ 70825 w 70825"/>
                <a:gd name="connsiteY3" fmla="*/ 25494 h 441698"/>
                <a:gd name="connsiteX0" fmla="*/ 0 w 70825"/>
                <a:gd name="connsiteY0" fmla="*/ 438788 h 440145"/>
                <a:gd name="connsiteX1" fmla="*/ 16774 w 70825"/>
                <a:gd name="connsiteY1" fmla="*/ 420440 h 440145"/>
                <a:gd name="connsiteX2" fmla="*/ 56703 w 70825"/>
                <a:gd name="connsiteY2" fmla="*/ 28131 h 440145"/>
                <a:gd name="connsiteX3" fmla="*/ 70825 w 70825"/>
                <a:gd name="connsiteY3" fmla="*/ 25494 h 440145"/>
                <a:gd name="connsiteX0" fmla="*/ 0 w 70825"/>
                <a:gd name="connsiteY0" fmla="*/ 416782 h 433279"/>
                <a:gd name="connsiteX1" fmla="*/ 16774 w 70825"/>
                <a:gd name="connsiteY1" fmla="*/ 398434 h 433279"/>
                <a:gd name="connsiteX2" fmla="*/ 53340 w 70825"/>
                <a:gd name="connsiteY2" fmla="*/ 39695 h 433279"/>
                <a:gd name="connsiteX3" fmla="*/ 70825 w 70825"/>
                <a:gd name="connsiteY3" fmla="*/ 3488 h 433279"/>
                <a:gd name="connsiteX0" fmla="*/ 0 w 70825"/>
                <a:gd name="connsiteY0" fmla="*/ 413294 h 429791"/>
                <a:gd name="connsiteX1" fmla="*/ 16774 w 70825"/>
                <a:gd name="connsiteY1" fmla="*/ 394946 h 429791"/>
                <a:gd name="connsiteX2" fmla="*/ 53340 w 70825"/>
                <a:gd name="connsiteY2" fmla="*/ 36207 h 429791"/>
                <a:gd name="connsiteX3" fmla="*/ 70825 w 70825"/>
                <a:gd name="connsiteY3" fmla="*/ 0 h 429791"/>
                <a:gd name="connsiteX0" fmla="*/ 0 w 70825"/>
                <a:gd name="connsiteY0" fmla="*/ 413294 h 422137"/>
                <a:gd name="connsiteX1" fmla="*/ 16774 w 70825"/>
                <a:gd name="connsiteY1" fmla="*/ 394946 h 422137"/>
                <a:gd name="connsiteX2" fmla="*/ 53340 w 70825"/>
                <a:gd name="connsiteY2" fmla="*/ 36207 h 422137"/>
                <a:gd name="connsiteX3" fmla="*/ 70825 w 70825"/>
                <a:gd name="connsiteY3" fmla="*/ 0 h 422137"/>
                <a:gd name="connsiteX0" fmla="*/ 0 w 70825"/>
                <a:gd name="connsiteY0" fmla="*/ 413294 h 413294"/>
                <a:gd name="connsiteX1" fmla="*/ 16774 w 70825"/>
                <a:gd name="connsiteY1" fmla="*/ 394946 h 413294"/>
                <a:gd name="connsiteX2" fmla="*/ 53340 w 70825"/>
                <a:gd name="connsiteY2" fmla="*/ 36207 h 413294"/>
                <a:gd name="connsiteX3" fmla="*/ 70825 w 70825"/>
                <a:gd name="connsiteY3" fmla="*/ 0 h 413294"/>
                <a:gd name="connsiteX0" fmla="*/ 0 w 70825"/>
                <a:gd name="connsiteY0" fmla="*/ 413294 h 413294"/>
                <a:gd name="connsiteX1" fmla="*/ 16774 w 70825"/>
                <a:gd name="connsiteY1" fmla="*/ 394946 h 413294"/>
                <a:gd name="connsiteX2" fmla="*/ 53340 w 70825"/>
                <a:gd name="connsiteY2" fmla="*/ 36207 h 413294"/>
                <a:gd name="connsiteX3" fmla="*/ 70825 w 70825"/>
                <a:gd name="connsiteY3" fmla="*/ 0 h 413294"/>
                <a:gd name="connsiteX0" fmla="*/ 0 w 70825"/>
                <a:gd name="connsiteY0" fmla="*/ 416780 h 416780"/>
                <a:gd name="connsiteX1" fmla="*/ 16873 w 70825"/>
                <a:gd name="connsiteY1" fmla="*/ 398431 h 416780"/>
                <a:gd name="connsiteX2" fmla="*/ 53340 w 70825"/>
                <a:gd name="connsiteY2" fmla="*/ 39693 h 416780"/>
                <a:gd name="connsiteX3" fmla="*/ 70825 w 70825"/>
                <a:gd name="connsiteY3" fmla="*/ 3486 h 416780"/>
                <a:gd name="connsiteX0" fmla="*/ 0 w 70825"/>
                <a:gd name="connsiteY0" fmla="*/ 416780 h 416780"/>
                <a:gd name="connsiteX1" fmla="*/ 16873 w 70825"/>
                <a:gd name="connsiteY1" fmla="*/ 398431 h 416780"/>
                <a:gd name="connsiteX2" fmla="*/ 53340 w 70825"/>
                <a:gd name="connsiteY2" fmla="*/ 39693 h 416780"/>
                <a:gd name="connsiteX3" fmla="*/ 70825 w 70825"/>
                <a:gd name="connsiteY3" fmla="*/ 3486 h 416780"/>
                <a:gd name="connsiteX0" fmla="*/ 0 w 70825"/>
                <a:gd name="connsiteY0" fmla="*/ 417699 h 417699"/>
                <a:gd name="connsiteX1" fmla="*/ 16873 w 70825"/>
                <a:gd name="connsiteY1" fmla="*/ 413687 h 417699"/>
                <a:gd name="connsiteX2" fmla="*/ 53340 w 70825"/>
                <a:gd name="connsiteY2" fmla="*/ 40612 h 417699"/>
                <a:gd name="connsiteX3" fmla="*/ 70825 w 70825"/>
                <a:gd name="connsiteY3" fmla="*/ 4405 h 417699"/>
                <a:gd name="connsiteX0" fmla="*/ 0 w 70825"/>
                <a:gd name="connsiteY0" fmla="*/ 431060 h 453893"/>
                <a:gd name="connsiteX1" fmla="*/ 16873 w 70825"/>
                <a:gd name="connsiteY1" fmla="*/ 427048 h 453893"/>
                <a:gd name="connsiteX2" fmla="*/ 53340 w 70825"/>
                <a:gd name="connsiteY2" fmla="*/ 32468 h 453893"/>
                <a:gd name="connsiteX3" fmla="*/ 70825 w 70825"/>
                <a:gd name="connsiteY3" fmla="*/ 17766 h 453893"/>
                <a:gd name="connsiteX0" fmla="*/ 0 w 70825"/>
                <a:gd name="connsiteY0" fmla="*/ 441576 h 465464"/>
                <a:gd name="connsiteX1" fmla="*/ 16873 w 70825"/>
                <a:gd name="connsiteY1" fmla="*/ 437564 h 465464"/>
                <a:gd name="connsiteX2" fmla="*/ 53340 w 70825"/>
                <a:gd name="connsiteY2" fmla="*/ 28648 h 465464"/>
                <a:gd name="connsiteX3" fmla="*/ 70825 w 70825"/>
                <a:gd name="connsiteY3" fmla="*/ 28282 h 465464"/>
                <a:gd name="connsiteX0" fmla="*/ 0 w 70825"/>
                <a:gd name="connsiteY0" fmla="*/ 413293 h 437181"/>
                <a:gd name="connsiteX1" fmla="*/ 16873 w 70825"/>
                <a:gd name="connsiteY1" fmla="*/ 409281 h 437181"/>
                <a:gd name="connsiteX2" fmla="*/ 53340 w 70825"/>
                <a:gd name="connsiteY2" fmla="*/ 365 h 437181"/>
                <a:gd name="connsiteX3" fmla="*/ 70825 w 70825"/>
                <a:gd name="connsiteY3" fmla="*/ -1 h 437181"/>
                <a:gd name="connsiteX0" fmla="*/ 0 w 70825"/>
                <a:gd name="connsiteY0" fmla="*/ 413293 h 415308"/>
                <a:gd name="connsiteX1" fmla="*/ 16873 w 70825"/>
                <a:gd name="connsiteY1" fmla="*/ 409281 h 415308"/>
                <a:gd name="connsiteX2" fmla="*/ 53340 w 70825"/>
                <a:gd name="connsiteY2" fmla="*/ 365 h 415308"/>
                <a:gd name="connsiteX3" fmla="*/ 70825 w 70825"/>
                <a:gd name="connsiteY3" fmla="*/ -1 h 415308"/>
                <a:gd name="connsiteX0" fmla="*/ 0 w 70825"/>
                <a:gd name="connsiteY0" fmla="*/ 413293 h 419925"/>
                <a:gd name="connsiteX1" fmla="*/ 16873 w 70825"/>
                <a:gd name="connsiteY1" fmla="*/ 409281 h 419925"/>
                <a:gd name="connsiteX2" fmla="*/ 53340 w 70825"/>
                <a:gd name="connsiteY2" fmla="*/ 365 h 419925"/>
                <a:gd name="connsiteX3" fmla="*/ 70825 w 70825"/>
                <a:gd name="connsiteY3" fmla="*/ -1 h 419925"/>
                <a:gd name="connsiteX0" fmla="*/ 0 w 70825"/>
                <a:gd name="connsiteY0" fmla="*/ 413293 h 417911"/>
                <a:gd name="connsiteX1" fmla="*/ 16873 w 70825"/>
                <a:gd name="connsiteY1" fmla="*/ 409281 h 417911"/>
                <a:gd name="connsiteX2" fmla="*/ 53340 w 70825"/>
                <a:gd name="connsiteY2" fmla="*/ 365 h 417911"/>
                <a:gd name="connsiteX3" fmla="*/ 70825 w 70825"/>
                <a:gd name="connsiteY3" fmla="*/ -1 h 417911"/>
                <a:gd name="connsiteX0" fmla="*/ 0 w 70825"/>
                <a:gd name="connsiteY0" fmla="*/ 418537 h 418538"/>
                <a:gd name="connsiteX1" fmla="*/ 17117 w 70825"/>
                <a:gd name="connsiteY1" fmla="*/ 9137 h 418538"/>
                <a:gd name="connsiteX2" fmla="*/ 53340 w 70825"/>
                <a:gd name="connsiteY2" fmla="*/ 5609 h 418538"/>
                <a:gd name="connsiteX3" fmla="*/ 70825 w 70825"/>
                <a:gd name="connsiteY3" fmla="*/ 5243 h 418538"/>
                <a:gd name="connsiteX0" fmla="*/ 0 w 70825"/>
                <a:gd name="connsiteY0" fmla="*/ 440867 h 440868"/>
                <a:gd name="connsiteX1" fmla="*/ 17117 w 70825"/>
                <a:gd name="connsiteY1" fmla="*/ 31467 h 440868"/>
                <a:gd name="connsiteX2" fmla="*/ 70825 w 70825"/>
                <a:gd name="connsiteY2" fmla="*/ 27573 h 440868"/>
                <a:gd name="connsiteX0" fmla="*/ 0 w 70825"/>
                <a:gd name="connsiteY0" fmla="*/ 413293 h 413294"/>
                <a:gd name="connsiteX1" fmla="*/ 17117 w 70825"/>
                <a:gd name="connsiteY1" fmla="*/ 3893 h 413294"/>
                <a:gd name="connsiteX2" fmla="*/ 70825 w 70825"/>
                <a:gd name="connsiteY2" fmla="*/ -1 h 413294"/>
                <a:gd name="connsiteX0" fmla="*/ 0 w 70825"/>
                <a:gd name="connsiteY0" fmla="*/ 413293 h 413294"/>
                <a:gd name="connsiteX1" fmla="*/ 17117 w 70825"/>
                <a:gd name="connsiteY1" fmla="*/ 3893 h 413294"/>
                <a:gd name="connsiteX2" fmla="*/ 70825 w 70825"/>
                <a:gd name="connsiteY2" fmla="*/ -1 h 41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25" h="413294">
                  <a:moveTo>
                    <a:pt x="0" y="413293"/>
                  </a:moveTo>
                  <a:cubicBezTo>
                    <a:pt x="8201" y="368694"/>
                    <a:pt x="5313" y="6589"/>
                    <a:pt x="17117" y="3893"/>
                  </a:cubicBezTo>
                  <a:cubicBezTo>
                    <a:pt x="28921" y="1197"/>
                    <a:pt x="59636" y="810"/>
                    <a:pt x="70825" y="-1"/>
                  </a:cubicBezTo>
                </a:path>
              </a:pathLst>
            </a:custGeom>
            <a:ln w="8382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07" name="Trapezoid 106">
              <a:extLst>
                <a:ext uri="{FF2B5EF4-FFF2-40B4-BE49-F238E27FC236}">
                  <a16:creationId xmlns:a16="http://schemas.microsoft.com/office/drawing/2014/main" id="{65432FB3-913F-4042-9867-FD5DF3960887}"/>
                </a:ext>
              </a:extLst>
            </p:cNvPr>
            <p:cNvSpPr/>
            <p:nvPr/>
          </p:nvSpPr>
          <p:spPr>
            <a:xfrm rot="5400000">
              <a:off x="7065466" y="3992316"/>
              <a:ext cx="260365" cy="325456"/>
            </a:xfrm>
            <a:prstGeom prst="trapezoid">
              <a:avLst>
                <a:gd name="adj" fmla="val 0"/>
              </a:avLst>
            </a:prstGeom>
            <a:solidFill>
              <a:schemeClr val="accent2"/>
            </a:solidFill>
            <a:ln w="8382">
              <a:solidFill>
                <a:schemeClr val="accent2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lIns="0" tIns="0" rIns="0" bIns="0" rtlCol="0" anchor="ctr" anchorCtr="1"/>
            <a:lstStyle/>
            <a:p>
              <a:pPr algn="ctr"/>
              <a:r>
                <a:rPr lang="en-US" sz="1100" b="1" i="1" dirty="0">
                  <a:solidFill>
                    <a:srgbClr val="5C3016"/>
                  </a:solidFill>
                  <a:latin typeface="Palatino" pitchFamily="2" charset="77"/>
                  <a:ea typeface="Palatino" pitchFamily="2" charset="77"/>
                </a:rPr>
                <a:t>C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CFD24E9-F83B-C54A-8630-B6166D41FA88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7195648" y="3688219"/>
              <a:ext cx="0" cy="336642"/>
            </a:xfrm>
            <a:prstGeom prst="straightConnector1">
              <a:avLst/>
            </a:prstGeom>
            <a:ln w="10795" cap="rnd">
              <a:solidFill>
                <a:schemeClr val="accent4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9B77962B-547B-3E48-9D4E-440EC1CBEAC9}"/>
              </a:ext>
            </a:extLst>
          </p:cNvPr>
          <p:cNvSpPr txBox="1"/>
          <p:nvPr/>
        </p:nvSpPr>
        <p:spPr>
          <a:xfrm>
            <a:off x="5780239" y="3713611"/>
            <a:ext cx="1722054" cy="23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00" dirty="0">
                <a:ea typeface="Palatino" pitchFamily="2" charset="77"/>
              </a:rPr>
              <a:t>Loss propagated 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837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52249">
        <p:fade/>
      </p:transition>
    </mc:Choice>
    <mc:Fallback xmlns="">
      <p:transition advTm="1522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2DE6-F0EC-BA49-BB47-6185A0EB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Baselines generalization</a:t>
            </a:r>
          </a:p>
        </p:txBody>
      </p:sp>
      <p:sp>
        <p:nvSpPr>
          <p:cNvPr id="113" name="Content Placeholder 112">
            <a:extLst>
              <a:ext uri="{FF2B5EF4-FFF2-40B4-BE49-F238E27FC236}">
                <a16:creationId xmlns:a16="http://schemas.microsoft.com/office/drawing/2014/main" id="{7DAB32D7-EE2B-2747-9DF5-76F7BAFE9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4808923"/>
            <a:ext cx="8071606" cy="14357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DualDis generalizes many baselines </a:t>
            </a:r>
            <a:r>
              <a:rPr lang="en-US" sz="2000" i="0" dirty="0"/>
              <a:t>→ fair models comparison</a:t>
            </a:r>
            <a:r>
              <a:rPr lang="en-US" sz="2000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B93FE-BD72-5E43-9E98-660AE281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9D7340-EE74-5F4B-A7F7-CAA4BBDDF217}"/>
              </a:ext>
            </a:extLst>
          </p:cNvPr>
          <p:cNvSpPr/>
          <p:nvPr/>
        </p:nvSpPr>
        <p:spPr>
          <a:xfrm>
            <a:off x="3718321" y="1867537"/>
            <a:ext cx="1271758" cy="2284018"/>
          </a:xfrm>
          <a:prstGeom prst="roundRect">
            <a:avLst>
              <a:gd name="adj" fmla="val 5377"/>
            </a:avLst>
          </a:prstGeom>
          <a:solidFill>
            <a:srgbClr val="FDF5F0"/>
          </a:solidFill>
          <a:ln w="8382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Adv. classifiers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ED4D8D-8445-DD44-8B22-6332C90B0A79}"/>
              </a:ext>
            </a:extLst>
          </p:cNvPr>
          <p:cNvSpPr/>
          <p:nvPr/>
        </p:nvSpPr>
        <p:spPr>
          <a:xfrm>
            <a:off x="5068422" y="1866044"/>
            <a:ext cx="954342" cy="2235867"/>
          </a:xfrm>
          <a:prstGeom prst="roundRect">
            <a:avLst>
              <a:gd name="adj" fmla="val 8322"/>
            </a:avLst>
          </a:prstGeom>
          <a:solidFill>
            <a:srgbClr val="FFFAEC"/>
          </a:solidFill>
          <a:ln w="8382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Main loss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3C1C26-8319-7A4A-A558-C6D7E02479D0}"/>
              </a:ext>
            </a:extLst>
          </p:cNvPr>
          <p:cNvSpPr/>
          <p:nvPr/>
        </p:nvSpPr>
        <p:spPr>
          <a:xfrm>
            <a:off x="6181977" y="1866044"/>
            <a:ext cx="765559" cy="2235867"/>
          </a:xfrm>
          <a:prstGeom prst="roundRect">
            <a:avLst>
              <a:gd name="adj" fmla="val 8322"/>
            </a:avLst>
          </a:prstGeom>
          <a:solidFill>
            <a:srgbClr val="FFFAEC"/>
          </a:solidFill>
          <a:ln w="8382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rtlCol="0" anchor="t"/>
          <a:lstStyle/>
          <a:p>
            <a:pPr algn="ctr"/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Discr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. loss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FD8D5D-EF1F-7D42-A1BD-CAAE6385C468}"/>
              </a:ext>
            </a:extLst>
          </p:cNvPr>
          <p:cNvSpPr/>
          <p:nvPr/>
        </p:nvSpPr>
        <p:spPr>
          <a:xfrm>
            <a:off x="1087682" y="3439930"/>
            <a:ext cx="2389542" cy="711625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bIns="0" rtlCol="0" anchor="b"/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Attributes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4004CB-E08C-BB45-8A90-6BEFD4F01E8E}"/>
              </a:ext>
            </a:extLst>
          </p:cNvPr>
          <p:cNvSpPr/>
          <p:nvPr/>
        </p:nvSpPr>
        <p:spPr>
          <a:xfrm>
            <a:off x="1080458" y="2051290"/>
            <a:ext cx="2389542" cy="779939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rtlCol="0" anchor="t"/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Identity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0AF3B2-FE97-1B4C-BDB8-3A7D8120C5E1}"/>
              </a:ext>
            </a:extLst>
          </p:cNvPr>
          <p:cNvSpPr/>
          <p:nvPr/>
        </p:nvSpPr>
        <p:spPr>
          <a:xfrm>
            <a:off x="69432" y="2970416"/>
            <a:ext cx="347705" cy="359137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LM Roman 10" pitchFamily="2" charset="77"/>
                <a:ea typeface="Palatino" pitchFamily="2" charset="77"/>
              </a:rPr>
              <a:t>x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04DE32-9177-CE49-A2D6-8B08A63B7152}"/>
              </a:ext>
            </a:extLst>
          </p:cNvPr>
          <p:cNvSpPr/>
          <p:nvPr/>
        </p:nvSpPr>
        <p:spPr>
          <a:xfrm>
            <a:off x="1635814" y="2376498"/>
            <a:ext cx="290552" cy="4116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84E2A-3F90-D54A-9B8A-595DECF546C5}"/>
              </a:ext>
            </a:extLst>
          </p:cNvPr>
          <p:cNvSpPr/>
          <p:nvPr/>
        </p:nvSpPr>
        <p:spPr>
          <a:xfrm>
            <a:off x="1635814" y="3491779"/>
            <a:ext cx="290552" cy="4116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4E0DE9EF-DABA-A940-9B4F-B29808D1384A}"/>
              </a:ext>
            </a:extLst>
          </p:cNvPr>
          <p:cNvSpPr/>
          <p:nvPr/>
        </p:nvSpPr>
        <p:spPr>
          <a:xfrm rot="5400000">
            <a:off x="1105444" y="2408846"/>
            <a:ext cx="463840" cy="349565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>
            <a:noAutofit/>
          </a:bodyPr>
          <a:lstStyle/>
          <a:p>
            <a:pPr algn="ctr"/>
            <a:r>
              <a:rPr lang="en-US" sz="1400" b="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19FB1737-22EE-C749-9664-ED2EDE986377}"/>
              </a:ext>
            </a:extLst>
          </p:cNvPr>
          <p:cNvSpPr/>
          <p:nvPr/>
        </p:nvSpPr>
        <p:spPr>
          <a:xfrm rot="5400000">
            <a:off x="1105445" y="3522800"/>
            <a:ext cx="463840" cy="349565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>
            <a:noAutofit/>
          </a:bodyPr>
          <a:lstStyle/>
          <a:p>
            <a:pPr algn="ctr"/>
            <a:r>
              <a:rPr lang="en-US" sz="1400" b="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452A730-1E70-0642-8B33-EF2E0DD2E8E4}"/>
              </a:ext>
            </a:extLst>
          </p:cNvPr>
          <p:cNvCxnSpPr>
            <a:cxnSpLocks/>
            <a:stCxn id="21" idx="0"/>
            <a:endCxn id="13" idx="2"/>
          </p:cNvCxnSpPr>
          <p:nvPr/>
        </p:nvCxnSpPr>
        <p:spPr>
          <a:xfrm flipV="1">
            <a:off x="968846" y="2583629"/>
            <a:ext cx="193735" cy="566177"/>
          </a:xfrm>
          <a:prstGeom prst="curvedConnector3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1528FE-8563-EF42-8553-1D5850E703B3}"/>
              </a:ext>
            </a:extLst>
          </p:cNvPr>
          <p:cNvCxnSpPr>
            <a:cxnSpLocks/>
            <a:stCxn id="13" idx="0"/>
            <a:endCxn id="11" idx="1"/>
          </p:cNvCxnSpPr>
          <p:nvPr/>
        </p:nvCxnSpPr>
        <p:spPr>
          <a:xfrm flipV="1">
            <a:off x="1512147" y="2582301"/>
            <a:ext cx="123667" cy="1328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5DDAD7-283E-F048-AF7D-2A63DA634E94}"/>
              </a:ext>
            </a:extLst>
          </p:cNvPr>
          <p:cNvCxnSpPr>
            <a:cxnSpLocks/>
            <a:stCxn id="14" idx="0"/>
            <a:endCxn id="12" idx="1"/>
          </p:cNvCxnSpPr>
          <p:nvPr/>
        </p:nvCxnSpPr>
        <p:spPr>
          <a:xfrm flipV="1">
            <a:off x="1512148" y="3697582"/>
            <a:ext cx="123666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apezoid 17">
            <a:extLst>
              <a:ext uri="{FF2B5EF4-FFF2-40B4-BE49-F238E27FC236}">
                <a16:creationId xmlns:a16="http://schemas.microsoft.com/office/drawing/2014/main" id="{DF9F8AB5-8D71-2348-8E8D-436BA0B1AF9A}"/>
              </a:ext>
            </a:extLst>
          </p:cNvPr>
          <p:cNvSpPr/>
          <p:nvPr/>
        </p:nvSpPr>
        <p:spPr>
          <a:xfrm rot="16200000">
            <a:off x="2376465" y="2874210"/>
            <a:ext cx="548157" cy="511593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i="1" dirty="0">
                <a:latin typeface="LM Roman 10" pitchFamily="2" charset="77"/>
                <a:ea typeface="Palatino" pitchFamily="2" charset="77"/>
              </a:rPr>
              <a:t>D</a:t>
            </a:r>
            <a:endParaRPr lang="en-US" sz="1400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D02287-69CC-2145-8839-030E7FC9E42D}"/>
              </a:ext>
            </a:extLst>
          </p:cNvPr>
          <p:cNvCxnSpPr>
            <a:cxnSpLocks/>
            <a:stCxn id="43" idx="3"/>
            <a:endCxn id="18" idx="0"/>
          </p:cNvCxnSpPr>
          <p:nvPr/>
        </p:nvCxnSpPr>
        <p:spPr>
          <a:xfrm flipV="1">
            <a:off x="2251770" y="3130002"/>
            <a:ext cx="142979" cy="786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BD8717-91FC-0746-98E0-1E8516BCF50B}"/>
              </a:ext>
            </a:extLst>
          </p:cNvPr>
          <p:cNvCxnSpPr>
            <a:cxnSpLocks/>
            <a:stCxn id="18" idx="2"/>
            <a:endCxn id="55" idx="1"/>
          </p:cNvCxnSpPr>
          <p:nvPr/>
        </p:nvCxnSpPr>
        <p:spPr>
          <a:xfrm flipV="1">
            <a:off x="2906341" y="3130004"/>
            <a:ext cx="116574" cy="2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063300AB-A6BB-CE4E-B188-839C7FD94506}"/>
              </a:ext>
            </a:extLst>
          </p:cNvPr>
          <p:cNvSpPr/>
          <p:nvPr/>
        </p:nvSpPr>
        <p:spPr>
          <a:xfrm rot="5400000">
            <a:off x="494190" y="2949227"/>
            <a:ext cx="548157" cy="401157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b="1" i="1" dirty="0">
                <a:latin typeface="LM Roman 10" pitchFamily="2" charset="77"/>
                <a:ea typeface="Palatino" pitchFamily="2" charset="77"/>
              </a:rPr>
              <a:t>E</a:t>
            </a:r>
            <a:endParaRPr lang="en-US" sz="1400" b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8DEB4F-B7D3-9B4D-9A59-315856AB31BA}"/>
              </a:ext>
            </a:extLst>
          </p:cNvPr>
          <p:cNvCxnSpPr>
            <a:cxnSpLocks/>
            <a:stCxn id="10" idx="3"/>
            <a:endCxn id="21" idx="2"/>
          </p:cNvCxnSpPr>
          <p:nvPr/>
        </p:nvCxnSpPr>
        <p:spPr>
          <a:xfrm flipV="1">
            <a:off x="417132" y="3149806"/>
            <a:ext cx="150557" cy="184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8E2C6B65-8BAC-354B-9A89-9F495C732090}"/>
                  </a:ext>
                </a:extLst>
              </p:cNvPr>
              <p:cNvSpPr/>
              <p:nvPr/>
            </p:nvSpPr>
            <p:spPr>
              <a:xfrm>
                <a:off x="5254977" y="2592257"/>
                <a:ext cx="587286" cy="269138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8E2C6B65-8BAC-354B-9A89-9F495C732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977" y="2592257"/>
                <a:ext cx="587286" cy="269138"/>
              </a:xfrm>
              <a:prstGeom prst="roundRect">
                <a:avLst/>
              </a:prstGeom>
              <a:blipFill>
                <a:blip r:embed="rId4"/>
                <a:stretch>
                  <a:fillRect b="-4545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BE31386-7BBA-EC41-B92C-CA6B6B7C8BC7}"/>
                  </a:ext>
                </a:extLst>
              </p:cNvPr>
              <p:cNvSpPr/>
              <p:nvPr/>
            </p:nvSpPr>
            <p:spPr>
              <a:xfrm>
                <a:off x="5254977" y="3389225"/>
                <a:ext cx="587286" cy="269138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BE31386-7BBA-EC41-B92C-CA6B6B7C8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977" y="3389225"/>
                <a:ext cx="587286" cy="2691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rapezoid 24">
            <a:extLst>
              <a:ext uri="{FF2B5EF4-FFF2-40B4-BE49-F238E27FC236}">
                <a16:creationId xmlns:a16="http://schemas.microsoft.com/office/drawing/2014/main" id="{F90FC79A-D7FA-0E42-9A02-33DD0342D020}"/>
              </a:ext>
            </a:extLst>
          </p:cNvPr>
          <p:cNvSpPr/>
          <p:nvPr/>
        </p:nvSpPr>
        <p:spPr>
          <a:xfrm rot="5400000">
            <a:off x="2526699" y="2404156"/>
            <a:ext cx="264660" cy="356296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400" b="1" i="1" dirty="0">
                <a:latin typeface="LM Roman 10" pitchFamily="2" charset="77"/>
                <a:ea typeface="Palatino" pitchFamily="2" charset="77"/>
              </a:rPr>
              <a:t>W</a:t>
            </a:r>
            <a:r>
              <a:rPr lang="en-US" sz="1400" b="1" i="1" baseline="-25000" dirty="0">
                <a:latin typeface="LM Roman 10" pitchFamily="2" charset="77"/>
                <a:ea typeface="Palatino" pitchFamily="2" charset="77"/>
              </a:rPr>
              <a:t>y</a:t>
            </a:r>
            <a:endParaRPr lang="en-US" sz="1400" b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6236B708-4C61-C646-B037-B8EDC760C935}"/>
              </a:ext>
            </a:extLst>
          </p:cNvPr>
          <p:cNvSpPr/>
          <p:nvPr/>
        </p:nvSpPr>
        <p:spPr>
          <a:xfrm rot="5400000">
            <a:off x="2518210" y="3522007"/>
            <a:ext cx="283476" cy="351151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400" b="1" i="1" dirty="0" err="1">
                <a:latin typeface="LM Roman 10" pitchFamily="2" charset="77"/>
                <a:ea typeface="Palatino" pitchFamily="2" charset="77"/>
              </a:rPr>
              <a:t>W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400" b="1" baseline="-25000" dirty="0">
              <a:latin typeface="LM Roman 10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34166FB-0CC3-BB48-9D7F-75D9CE82C85A}"/>
                  </a:ext>
                </a:extLst>
              </p:cNvPr>
              <p:cNvSpPr/>
              <p:nvPr/>
            </p:nvSpPr>
            <p:spPr>
              <a:xfrm>
                <a:off x="4488515" y="3734517"/>
                <a:ext cx="421404" cy="367394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adv</m:t>
                          </m:r>
                        </m:sub>
                      </m:sSub>
                    </m:oMath>
                  </m:oMathPara>
                </a14:m>
                <a:endParaRPr lang="en-US" sz="1400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34166FB-0CC3-BB48-9D7F-75D9CE82C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515" y="3734517"/>
                <a:ext cx="421404" cy="367394"/>
              </a:xfrm>
              <a:prstGeom prst="roundRect">
                <a:avLst/>
              </a:prstGeom>
              <a:blipFill>
                <a:blip r:embed="rId6"/>
                <a:stretch>
                  <a:fillRect l="-2778"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B0F57943-6FB2-6D40-A890-600747AF5B61}"/>
                  </a:ext>
                </a:extLst>
              </p:cNvPr>
              <p:cNvSpPr/>
              <p:nvPr/>
            </p:nvSpPr>
            <p:spPr>
              <a:xfrm>
                <a:off x="5254977" y="3787708"/>
                <a:ext cx="587286" cy="269138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B0F57943-6FB2-6D40-A890-600747AF5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977" y="3787708"/>
                <a:ext cx="587286" cy="269138"/>
              </a:xfrm>
              <a:prstGeom prst="roundRect">
                <a:avLst/>
              </a:prstGeom>
              <a:blipFill>
                <a:blip r:embed="rId7"/>
                <a:stretch>
                  <a:fillRect l="-2083" b="-4348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F93959-6215-7F47-ADBA-48A3CC1541CC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909920" y="3918213"/>
            <a:ext cx="345058" cy="4063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245A21BC-EC23-1044-ADD3-2522B0CBCD1B}"/>
                  </a:ext>
                </a:extLst>
              </p:cNvPr>
              <p:cNvSpPr/>
              <p:nvPr/>
            </p:nvSpPr>
            <p:spPr>
              <a:xfrm>
                <a:off x="5254977" y="2193774"/>
                <a:ext cx="587286" cy="269138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245A21BC-EC23-1044-ADD3-2522B0CB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977" y="2193774"/>
                <a:ext cx="587286" cy="269138"/>
              </a:xfrm>
              <a:prstGeom prst="roundRect">
                <a:avLst/>
              </a:prstGeom>
              <a:blipFill>
                <a:blip r:embed="rId8"/>
                <a:stretch>
                  <a:fillRect l="-2083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238D95D-CC8D-EF41-8E9D-E1B8BDABF8BE}"/>
                  </a:ext>
                </a:extLst>
              </p:cNvPr>
              <p:cNvSpPr/>
              <p:nvPr/>
            </p:nvSpPr>
            <p:spPr>
              <a:xfrm>
                <a:off x="4466519" y="2144647"/>
                <a:ext cx="421404" cy="367394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adv</m:t>
                          </m:r>
                        </m:sub>
                      </m:sSub>
                    </m:oMath>
                  </m:oMathPara>
                </a14:m>
                <a:endParaRPr lang="en-US" sz="1400" i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238D95D-CC8D-EF41-8E9D-E1B8BDABF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519" y="2144647"/>
                <a:ext cx="421404" cy="36739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DAF31B-130C-F247-8225-7782F98A488A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4887924" y="2328343"/>
            <a:ext cx="367054" cy="1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rapezoid 32">
            <a:extLst>
              <a:ext uri="{FF2B5EF4-FFF2-40B4-BE49-F238E27FC236}">
                <a16:creationId xmlns:a16="http://schemas.microsoft.com/office/drawing/2014/main" id="{12546582-A659-DA40-8648-C15DC0C70A7E}"/>
              </a:ext>
            </a:extLst>
          </p:cNvPr>
          <p:cNvSpPr/>
          <p:nvPr/>
        </p:nvSpPr>
        <p:spPr>
          <a:xfrm rot="5400000">
            <a:off x="3963626" y="2082966"/>
            <a:ext cx="283476" cy="490752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400" b="1" i="1" dirty="0" err="1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C</a:t>
            </a:r>
            <a:r>
              <a:rPr lang="en-US" sz="1400" b="1" i="1" baseline="-25000" dirty="0" err="1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z</a:t>
            </a:r>
            <a:endParaRPr lang="en-US" sz="1400" b="1" baseline="-25000" dirty="0">
              <a:solidFill>
                <a:srgbClr val="5C3016"/>
              </a:solidFill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BB010F85-9241-3049-9D99-DC9D3D0E59F2}"/>
              </a:ext>
            </a:extLst>
          </p:cNvPr>
          <p:cNvSpPr/>
          <p:nvPr/>
        </p:nvSpPr>
        <p:spPr>
          <a:xfrm rot="5400000">
            <a:off x="3991980" y="3668202"/>
            <a:ext cx="270967" cy="497941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400" b="1" i="1" dirty="0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C</a:t>
            </a:r>
            <a:r>
              <a:rPr lang="en-US" sz="1400" b="1" i="1" baseline="-25000" dirty="0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y</a:t>
            </a:r>
            <a:endParaRPr lang="en-US" sz="1400" b="1" baseline="-25000" dirty="0">
              <a:solidFill>
                <a:srgbClr val="5C3016"/>
              </a:solidFill>
              <a:latin typeface="LM Roman 10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A6C8ACB-98A5-5B46-A100-CB5F61DD2AFB}"/>
                  </a:ext>
                </a:extLst>
              </p:cNvPr>
              <p:cNvSpPr/>
              <p:nvPr/>
            </p:nvSpPr>
            <p:spPr>
              <a:xfrm>
                <a:off x="5254977" y="2990741"/>
                <a:ext cx="587286" cy="269138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rec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A6C8ACB-98A5-5B46-A100-CB5F61DD2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977" y="2990741"/>
                <a:ext cx="587286" cy="26913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F3AB7C-2999-3C40-B3FD-4440604D051B}"/>
              </a:ext>
            </a:extLst>
          </p:cNvPr>
          <p:cNvCxnSpPr>
            <a:cxnSpLocks/>
            <a:stCxn id="55" idx="3"/>
            <a:endCxn id="35" idx="1"/>
          </p:cNvCxnSpPr>
          <p:nvPr/>
        </p:nvCxnSpPr>
        <p:spPr>
          <a:xfrm flipV="1">
            <a:off x="3392956" y="3125311"/>
            <a:ext cx="1862021" cy="4692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urved Connector 37">
            <a:extLst>
              <a:ext uri="{FF2B5EF4-FFF2-40B4-BE49-F238E27FC236}">
                <a16:creationId xmlns:a16="http://schemas.microsoft.com/office/drawing/2014/main" id="{6B871AB9-B0CC-B74F-9ABF-66E7B0125DC2}"/>
              </a:ext>
            </a:extLst>
          </p:cNvPr>
          <p:cNvCxnSpPr>
            <a:cxnSpLocks/>
            <a:stCxn id="34" idx="0"/>
            <a:endCxn id="27" idx="1"/>
          </p:cNvCxnSpPr>
          <p:nvPr/>
        </p:nvCxnSpPr>
        <p:spPr>
          <a:xfrm>
            <a:off x="4376434" y="3917173"/>
            <a:ext cx="112082" cy="1040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6137C0C7-876F-B544-A560-E84A65288E42}"/>
              </a:ext>
            </a:extLst>
          </p:cNvPr>
          <p:cNvCxnSpPr>
            <a:cxnSpLocks/>
            <a:stCxn id="26" idx="0"/>
            <a:endCxn id="57" idx="1"/>
          </p:cNvCxnSpPr>
          <p:nvPr/>
        </p:nvCxnSpPr>
        <p:spPr>
          <a:xfrm flipV="1">
            <a:off x="2835525" y="3697582"/>
            <a:ext cx="191463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7">
            <a:extLst>
              <a:ext uri="{FF2B5EF4-FFF2-40B4-BE49-F238E27FC236}">
                <a16:creationId xmlns:a16="http://schemas.microsoft.com/office/drawing/2014/main" id="{2314D8FE-3A24-5745-A5E9-5E047696B8B6}"/>
              </a:ext>
            </a:extLst>
          </p:cNvPr>
          <p:cNvCxnSpPr>
            <a:cxnSpLocks/>
            <a:stCxn id="33" idx="0"/>
            <a:endCxn id="31" idx="1"/>
          </p:cNvCxnSpPr>
          <p:nvPr/>
        </p:nvCxnSpPr>
        <p:spPr>
          <a:xfrm>
            <a:off x="4350742" y="2328340"/>
            <a:ext cx="115778" cy="4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urved Connector 37">
            <a:extLst>
              <a:ext uri="{FF2B5EF4-FFF2-40B4-BE49-F238E27FC236}">
                <a16:creationId xmlns:a16="http://schemas.microsoft.com/office/drawing/2014/main" id="{7478CF08-CE93-E64D-B757-60D32F2A494E}"/>
              </a:ext>
            </a:extLst>
          </p:cNvPr>
          <p:cNvCxnSpPr>
            <a:cxnSpLocks/>
            <a:stCxn id="25" idx="0"/>
            <a:endCxn id="56" idx="1"/>
          </p:cNvCxnSpPr>
          <p:nvPr/>
        </p:nvCxnSpPr>
        <p:spPr>
          <a:xfrm>
            <a:off x="2837178" y="2582302"/>
            <a:ext cx="189809" cy="0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A48C6E-5D8A-0044-994A-BC3E178693A4}"/>
              </a:ext>
            </a:extLst>
          </p:cNvPr>
          <p:cNvCxnSpPr>
            <a:cxnSpLocks/>
            <a:stCxn id="12" idx="3"/>
            <a:endCxn id="26" idx="2"/>
          </p:cNvCxnSpPr>
          <p:nvPr/>
        </p:nvCxnSpPr>
        <p:spPr>
          <a:xfrm>
            <a:off x="1926366" y="3697582"/>
            <a:ext cx="558007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00A2885-60E7-9643-B68A-31288AA24444}"/>
              </a:ext>
            </a:extLst>
          </p:cNvPr>
          <p:cNvCxnSpPr>
            <a:cxnSpLocks/>
            <a:stCxn id="11" idx="3"/>
            <a:endCxn id="25" idx="2"/>
          </p:cNvCxnSpPr>
          <p:nvPr/>
        </p:nvCxnSpPr>
        <p:spPr>
          <a:xfrm>
            <a:off x="1926366" y="2582303"/>
            <a:ext cx="554513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F438CB0-5096-E04E-B663-6DD5B77AE401}"/>
              </a:ext>
            </a:extLst>
          </p:cNvPr>
          <p:cNvSpPr/>
          <p:nvPr/>
        </p:nvSpPr>
        <p:spPr>
          <a:xfrm>
            <a:off x="1961217" y="2867514"/>
            <a:ext cx="290552" cy="526555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LM Roman 10" pitchFamily="2" charset="77"/>
                <a:ea typeface="Palatino" pitchFamily="2" charset="77"/>
              </a:rPr>
              <a:t>h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B13854A-D5E4-784A-92F6-F193DE19FC56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1793279" y="2775915"/>
            <a:ext cx="162473" cy="186851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180BDAD1-D426-5940-959D-B8E1721FCE1E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1785593" y="3309432"/>
            <a:ext cx="177845" cy="186850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CA1237D3-777F-1B4E-A7F5-7EFDC8FB485D}"/>
                  </a:ext>
                </a:extLst>
              </p:cNvPr>
              <p:cNvSpPr/>
              <p:nvPr/>
            </p:nvSpPr>
            <p:spPr>
              <a:xfrm>
                <a:off x="6268391" y="3599146"/>
                <a:ext cx="587286" cy="269138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rgbClr val="AA6F2C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CA1237D3-777F-1B4E-A7F5-7EFDC8FB4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391" y="3599146"/>
                <a:ext cx="587286" cy="269138"/>
              </a:xfrm>
              <a:prstGeom prst="roundRect">
                <a:avLst/>
              </a:prstGeom>
              <a:blipFill>
                <a:blip r:embed="rId11"/>
                <a:stretch>
                  <a:fillRect l="-4167"/>
                </a:stretch>
              </a:blipFill>
              <a:ln w="8382">
                <a:solidFill>
                  <a:srgbClr val="AA6F2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1ABA9D8C-7BEB-AC4A-8517-C2B7C8876E61}"/>
                  </a:ext>
                </a:extLst>
              </p:cNvPr>
              <p:cNvSpPr/>
              <p:nvPr/>
            </p:nvSpPr>
            <p:spPr>
              <a:xfrm>
                <a:off x="6268391" y="2386187"/>
                <a:ext cx="587286" cy="269138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rgbClr val="AA6F2C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40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1ABA9D8C-7BEB-AC4A-8517-C2B7C8876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391" y="2386187"/>
                <a:ext cx="587286" cy="269138"/>
              </a:xfrm>
              <a:prstGeom prst="roundRect">
                <a:avLst/>
              </a:prstGeom>
              <a:blipFill>
                <a:blip r:embed="rId12"/>
                <a:stretch>
                  <a:fillRect l="-2083"/>
                </a:stretch>
              </a:blipFill>
              <a:ln w="8382">
                <a:solidFill>
                  <a:srgbClr val="AA6F2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>
            <a:extLst>
              <a:ext uri="{FF2B5EF4-FFF2-40B4-BE49-F238E27FC236}">
                <a16:creationId xmlns:a16="http://schemas.microsoft.com/office/drawing/2014/main" id="{4D9829D1-B8AF-184A-8650-71A2A1CEEA04}"/>
              </a:ext>
            </a:extLst>
          </p:cNvPr>
          <p:cNvSpPr/>
          <p:nvPr/>
        </p:nvSpPr>
        <p:spPr>
          <a:xfrm>
            <a:off x="1934242" y="2330624"/>
            <a:ext cx="1925748" cy="189823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C930D750-BCED-9D4E-9BF6-2EDD9E10C2E4}"/>
              </a:ext>
            </a:extLst>
          </p:cNvPr>
          <p:cNvSpPr/>
          <p:nvPr/>
        </p:nvSpPr>
        <p:spPr>
          <a:xfrm flipV="1">
            <a:off x="1936158" y="3733714"/>
            <a:ext cx="1925748" cy="175553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F4B81D5F-526D-274E-A229-1EC631FC4F4F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>
            <a:off x="968846" y="3149806"/>
            <a:ext cx="193736" cy="547777"/>
          </a:xfrm>
          <a:prstGeom prst="curvedConnector3">
            <a:avLst>
              <a:gd name="adj1" fmla="val 50000"/>
            </a:avLst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B8EE2BA0-D935-BE43-BEBB-208C078979D0}"/>
              </a:ext>
            </a:extLst>
          </p:cNvPr>
          <p:cNvSpPr/>
          <p:nvPr/>
        </p:nvSpPr>
        <p:spPr>
          <a:xfrm>
            <a:off x="3391692" y="3531687"/>
            <a:ext cx="1858538" cy="144964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8C58F34-9D8B-0B46-A8DC-4F4881BC190A}"/>
              </a:ext>
            </a:extLst>
          </p:cNvPr>
          <p:cNvSpPr/>
          <p:nvPr/>
        </p:nvSpPr>
        <p:spPr>
          <a:xfrm flipV="1">
            <a:off x="3391692" y="2563014"/>
            <a:ext cx="1858538" cy="153643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EE41009E-2A3B-C349-95E9-1DB741BED9EF}"/>
              </a:ext>
            </a:extLst>
          </p:cNvPr>
          <p:cNvSpPr/>
          <p:nvPr/>
        </p:nvSpPr>
        <p:spPr>
          <a:xfrm>
            <a:off x="4909919" y="3740815"/>
            <a:ext cx="1365318" cy="101245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9BFDF34E-3A64-844A-9D3A-28664CC217A8}"/>
              </a:ext>
            </a:extLst>
          </p:cNvPr>
          <p:cNvSpPr/>
          <p:nvPr/>
        </p:nvSpPr>
        <p:spPr>
          <a:xfrm flipV="1">
            <a:off x="4887923" y="2392507"/>
            <a:ext cx="1380469" cy="127998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E4BC7382-FD27-7E4B-9A56-3146F46E1423}"/>
                  </a:ext>
                </a:extLst>
              </p:cNvPr>
              <p:cNvSpPr/>
              <p:nvPr/>
            </p:nvSpPr>
            <p:spPr>
              <a:xfrm>
                <a:off x="3022915" y="2950434"/>
                <a:ext cx="370041" cy="359137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647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1400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E4BC7382-FD27-7E4B-9A56-3146F46E1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915" y="2950434"/>
                <a:ext cx="370041" cy="35913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B49B395-7948-7443-9C9D-490AA3EFF46B}"/>
                  </a:ext>
                </a:extLst>
              </p:cNvPr>
              <p:cNvSpPr/>
              <p:nvPr/>
            </p:nvSpPr>
            <p:spPr>
              <a:xfrm>
                <a:off x="3026984" y="2398606"/>
                <a:ext cx="361902" cy="367394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68471" tIns="22824" rIns="22824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1400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B49B395-7948-7443-9C9D-490AA3EF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984" y="2398606"/>
                <a:ext cx="361902" cy="367394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8A48ED34-B71D-624F-BF27-B5A21F5087F7}"/>
                  </a:ext>
                </a:extLst>
              </p:cNvPr>
              <p:cNvSpPr/>
              <p:nvPr/>
            </p:nvSpPr>
            <p:spPr>
              <a:xfrm>
                <a:off x="3026988" y="3513885"/>
                <a:ext cx="361900" cy="367394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acc>
                    </m:oMath>
                  </m:oMathPara>
                </a14:m>
                <a:endParaRPr lang="en-US" sz="1400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8A48ED34-B71D-624F-BF27-B5A21F508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988" y="3513885"/>
                <a:ext cx="361900" cy="367394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D3E96828-DBBE-0042-A6B8-42A0599B461A}"/>
              </a:ext>
            </a:extLst>
          </p:cNvPr>
          <p:cNvSpPr txBox="1"/>
          <p:nvPr/>
        </p:nvSpPr>
        <p:spPr>
          <a:xfrm>
            <a:off x="1200168" y="1439216"/>
            <a:ext cx="1136850" cy="307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a typeface="Palatino" pitchFamily="2" charset="77"/>
              </a:rPr>
              <a:t>Architecture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B98FEC-4940-0349-8E8F-762AECCA54AE}"/>
              </a:ext>
            </a:extLst>
          </p:cNvPr>
          <p:cNvSpPr txBox="1"/>
          <p:nvPr/>
        </p:nvSpPr>
        <p:spPr>
          <a:xfrm>
            <a:off x="4930617" y="1455194"/>
            <a:ext cx="803425" cy="307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a typeface="Palatino" pitchFamily="2" charset="77"/>
              </a:rPr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0E0360-7853-BF40-BF32-92FF62BB34FF}"/>
                  </a:ext>
                </a:extLst>
              </p:cNvPr>
              <p:cNvSpPr txBox="1"/>
              <p:nvPr/>
            </p:nvSpPr>
            <p:spPr>
              <a:xfrm rot="5400000">
                <a:off x="1610666" y="-2779"/>
                <a:ext cx="318164" cy="3539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0E0360-7853-BF40-BF32-92FF62BB3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610666" y="-2779"/>
                <a:ext cx="318164" cy="3539495"/>
              </a:xfrm>
              <a:prstGeom prst="rect">
                <a:avLst/>
              </a:prstGeom>
              <a:blipFill>
                <a:blip r:embed="rId16"/>
                <a:stretch>
                  <a:fillRect r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133EF-9368-154E-98BD-D95C968B2265}"/>
                  </a:ext>
                </a:extLst>
              </p:cNvPr>
              <p:cNvSpPr txBox="1"/>
              <p:nvPr/>
            </p:nvSpPr>
            <p:spPr>
              <a:xfrm rot="5400000">
                <a:off x="5165258" y="66525"/>
                <a:ext cx="318164" cy="3404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133EF-9368-154E-98BD-D95C968B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65258" y="66525"/>
                <a:ext cx="318164" cy="3404202"/>
              </a:xfrm>
              <a:prstGeom prst="rect">
                <a:avLst/>
              </a:prstGeom>
              <a:blipFill>
                <a:blip r:embed="rId17"/>
                <a:stretch>
                  <a:fillRect r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4C58F69-92B6-5144-B3EE-CD8596427C23}"/>
              </a:ext>
            </a:extLst>
          </p:cNvPr>
          <p:cNvCxnSpPr>
            <a:cxnSpLocks/>
          </p:cNvCxnSpPr>
          <p:nvPr/>
        </p:nvCxnSpPr>
        <p:spPr>
          <a:xfrm flipV="1">
            <a:off x="5850139" y="2310022"/>
            <a:ext cx="2812482" cy="1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4D2D650-0CD9-284C-9D95-7BA48B3D0337}"/>
              </a:ext>
            </a:extLst>
          </p:cNvPr>
          <p:cNvCxnSpPr>
            <a:cxnSpLocks/>
          </p:cNvCxnSpPr>
          <p:nvPr/>
        </p:nvCxnSpPr>
        <p:spPr>
          <a:xfrm>
            <a:off x="6863552" y="2499106"/>
            <a:ext cx="1799069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FCA9EC-469F-BE49-9626-C72030B72104}"/>
              </a:ext>
            </a:extLst>
          </p:cNvPr>
          <p:cNvCxnSpPr>
            <a:cxnSpLocks/>
            <a:endCxn id="84" idx="6"/>
          </p:cNvCxnSpPr>
          <p:nvPr/>
        </p:nvCxnSpPr>
        <p:spPr>
          <a:xfrm flipV="1">
            <a:off x="5847969" y="2717692"/>
            <a:ext cx="2875269" cy="6544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F96CD1B-31AB-A043-9CBF-986FACF6571A}"/>
              </a:ext>
            </a:extLst>
          </p:cNvPr>
          <p:cNvCxnSpPr>
            <a:cxnSpLocks/>
            <a:endCxn id="86" idx="6"/>
          </p:cNvCxnSpPr>
          <p:nvPr/>
        </p:nvCxnSpPr>
        <p:spPr>
          <a:xfrm flipV="1">
            <a:off x="5847969" y="3121262"/>
            <a:ext cx="2875269" cy="230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2D5573A-53C7-7D4A-9E87-6A3BB0C39C8E}"/>
              </a:ext>
            </a:extLst>
          </p:cNvPr>
          <p:cNvCxnSpPr>
            <a:cxnSpLocks/>
          </p:cNvCxnSpPr>
          <p:nvPr/>
        </p:nvCxnSpPr>
        <p:spPr>
          <a:xfrm>
            <a:off x="5847969" y="3524458"/>
            <a:ext cx="2814652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F8841FB-D695-5548-9074-CF37BB4F6A8C}"/>
              </a:ext>
            </a:extLst>
          </p:cNvPr>
          <p:cNvCxnSpPr>
            <a:cxnSpLocks/>
          </p:cNvCxnSpPr>
          <p:nvPr/>
        </p:nvCxnSpPr>
        <p:spPr>
          <a:xfrm>
            <a:off x="6863552" y="3726485"/>
            <a:ext cx="1799069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3A5490C-2A89-3240-9542-69B126C3E214}"/>
              </a:ext>
            </a:extLst>
          </p:cNvPr>
          <p:cNvCxnSpPr>
            <a:cxnSpLocks/>
          </p:cNvCxnSpPr>
          <p:nvPr/>
        </p:nvCxnSpPr>
        <p:spPr>
          <a:xfrm>
            <a:off x="5847969" y="3925101"/>
            <a:ext cx="2814652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CDC0346-4E70-BC47-A5B9-54B3FCFD4A3E}"/>
              </a:ext>
            </a:extLst>
          </p:cNvPr>
          <p:cNvSpPr/>
          <p:nvPr/>
        </p:nvSpPr>
        <p:spPr>
          <a:xfrm>
            <a:off x="7908252" y="2661996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9533039-F37A-CB4D-8C5C-ABCEEF3242D0}"/>
              </a:ext>
            </a:extLst>
          </p:cNvPr>
          <p:cNvSpPr/>
          <p:nvPr/>
        </p:nvSpPr>
        <p:spPr>
          <a:xfrm>
            <a:off x="7908252" y="3065566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17F471-7498-EF4D-8178-F3A62E44A5A2}"/>
              </a:ext>
            </a:extLst>
          </p:cNvPr>
          <p:cNvSpPr/>
          <p:nvPr/>
        </p:nvSpPr>
        <p:spPr>
          <a:xfrm>
            <a:off x="8370995" y="2661996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9E26189-F1D8-E046-987A-286FABB0061A}"/>
              </a:ext>
            </a:extLst>
          </p:cNvPr>
          <p:cNvSpPr/>
          <p:nvPr/>
        </p:nvSpPr>
        <p:spPr>
          <a:xfrm>
            <a:off x="8370995" y="3065566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BFADF99-F0E0-4745-9D49-BDAD6524DB97}"/>
              </a:ext>
            </a:extLst>
          </p:cNvPr>
          <p:cNvSpPr/>
          <p:nvPr/>
        </p:nvSpPr>
        <p:spPr>
          <a:xfrm>
            <a:off x="8370995" y="2445483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D704E0A-BF3F-0446-95C1-CE15FD296725}"/>
              </a:ext>
            </a:extLst>
          </p:cNvPr>
          <p:cNvSpPr/>
          <p:nvPr/>
        </p:nvSpPr>
        <p:spPr>
          <a:xfrm>
            <a:off x="7154691" y="2661995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0A74FA7-E870-FC4C-8342-37889610B369}"/>
              </a:ext>
            </a:extLst>
          </p:cNvPr>
          <p:cNvSpPr/>
          <p:nvPr/>
        </p:nvSpPr>
        <p:spPr>
          <a:xfrm>
            <a:off x="7154691" y="3658798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3B63841-D92E-CA45-9A23-4D4223793AF6}"/>
              </a:ext>
            </a:extLst>
          </p:cNvPr>
          <p:cNvSpPr/>
          <p:nvPr/>
        </p:nvSpPr>
        <p:spPr>
          <a:xfrm>
            <a:off x="7154691" y="3065565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EA2149C-1605-E941-B3EC-A165E879CF6A}"/>
              </a:ext>
            </a:extLst>
          </p:cNvPr>
          <p:cNvSpPr/>
          <p:nvPr/>
        </p:nvSpPr>
        <p:spPr>
          <a:xfrm>
            <a:off x="7154691" y="3462718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3148FE-CF47-8148-8290-2C0201B4C028}"/>
              </a:ext>
            </a:extLst>
          </p:cNvPr>
          <p:cNvSpPr/>
          <p:nvPr/>
        </p:nvSpPr>
        <p:spPr>
          <a:xfrm>
            <a:off x="7154691" y="2445482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68640EF-6FF8-6C40-BD66-BC87464B56F1}"/>
              </a:ext>
            </a:extLst>
          </p:cNvPr>
          <p:cNvSpPr/>
          <p:nvPr/>
        </p:nvSpPr>
        <p:spPr>
          <a:xfrm>
            <a:off x="7154691" y="2248682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631F84-B427-144B-85CE-06D8F329987A}"/>
              </a:ext>
            </a:extLst>
          </p:cNvPr>
          <p:cNvSpPr/>
          <p:nvPr/>
        </p:nvSpPr>
        <p:spPr>
          <a:xfrm>
            <a:off x="8370995" y="2248683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66439F5-9D32-BD4F-B5DF-F2A7C86D8233}"/>
              </a:ext>
            </a:extLst>
          </p:cNvPr>
          <p:cNvSpPr/>
          <p:nvPr/>
        </p:nvSpPr>
        <p:spPr>
          <a:xfrm>
            <a:off x="7154691" y="3867671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A3D12B5-40E1-9742-B716-3FE337C65B0D}"/>
              </a:ext>
            </a:extLst>
          </p:cNvPr>
          <p:cNvSpPr/>
          <p:nvPr/>
        </p:nvSpPr>
        <p:spPr>
          <a:xfrm>
            <a:off x="8611846" y="2661996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2AD16D2-ABE5-864E-A81B-62682E458B2E}"/>
              </a:ext>
            </a:extLst>
          </p:cNvPr>
          <p:cNvSpPr/>
          <p:nvPr/>
        </p:nvSpPr>
        <p:spPr>
          <a:xfrm>
            <a:off x="8611846" y="3658799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ADBD5A0-62F5-0B44-850B-928F462CD069}"/>
              </a:ext>
            </a:extLst>
          </p:cNvPr>
          <p:cNvSpPr/>
          <p:nvPr/>
        </p:nvSpPr>
        <p:spPr>
          <a:xfrm>
            <a:off x="8611846" y="3065566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021697B-F111-A64B-B402-35F6557B8A8E}"/>
              </a:ext>
            </a:extLst>
          </p:cNvPr>
          <p:cNvSpPr/>
          <p:nvPr/>
        </p:nvSpPr>
        <p:spPr>
          <a:xfrm>
            <a:off x="8611846" y="3867672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BA34CF-3912-E64C-8719-7EC112BC7A7A}"/>
              </a:ext>
            </a:extLst>
          </p:cNvPr>
          <p:cNvSpPr txBox="1"/>
          <p:nvPr/>
        </p:nvSpPr>
        <p:spPr>
          <a:xfrm rot="18600000">
            <a:off x="7634191" y="1526415"/>
            <a:ext cx="120363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ea typeface="Palatino" pitchFamily="2" charset="77"/>
              </a:rPr>
              <a:t>HybridNet</a:t>
            </a:r>
            <a:endParaRPr lang="en-US" sz="1400" dirty="0">
              <a:ea typeface="Palatino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DC41A1-B9CC-9E44-806D-64EB5D6549B6}"/>
              </a:ext>
            </a:extLst>
          </p:cNvPr>
          <p:cNvSpPr txBox="1"/>
          <p:nvPr/>
        </p:nvSpPr>
        <p:spPr>
          <a:xfrm rot="18600000">
            <a:off x="8125186" y="1526415"/>
            <a:ext cx="120363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MTAN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CBAE5E-11F2-A745-AD22-D1058DA21697}"/>
              </a:ext>
            </a:extLst>
          </p:cNvPr>
          <p:cNvSpPr txBox="1"/>
          <p:nvPr/>
        </p:nvSpPr>
        <p:spPr>
          <a:xfrm rot="18600000">
            <a:off x="6913324" y="1530800"/>
            <a:ext cx="120363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ea typeface="Palatino" pitchFamily="2" charset="77"/>
              </a:rPr>
              <a:t>DualDis</a:t>
            </a:r>
            <a:endParaRPr lang="en-US" sz="1400" dirty="0">
              <a:ea typeface="Palatino" pitchFamily="2" charset="7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86698BC-479F-504A-8C71-A7A45EE6320C}"/>
              </a:ext>
            </a:extLst>
          </p:cNvPr>
          <p:cNvSpPr txBox="1"/>
          <p:nvPr/>
        </p:nvSpPr>
        <p:spPr>
          <a:xfrm rot="18600000">
            <a:off x="8369925" y="1526415"/>
            <a:ext cx="120363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Adv. on 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9DC6AF-AD1E-424A-87F6-D5350BA4F88E}"/>
              </a:ext>
            </a:extLst>
          </p:cNvPr>
          <p:cNvSpPr txBox="1"/>
          <p:nvPr/>
        </p:nvSpPr>
        <p:spPr>
          <a:xfrm rot="18600000">
            <a:off x="7368021" y="1530801"/>
            <a:ext cx="120363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a typeface="Palatino" pitchFamily="2" charset="77"/>
              </a:rPr>
              <a:t>Multi-task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8DCFAB5-FE81-E342-AA20-0C8A1A7AECE4}"/>
              </a:ext>
            </a:extLst>
          </p:cNvPr>
          <p:cNvSpPr/>
          <p:nvPr/>
        </p:nvSpPr>
        <p:spPr>
          <a:xfrm>
            <a:off x="7665598" y="2662628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CB810C6-056F-2549-8755-139B1FDAB0B7}"/>
              </a:ext>
            </a:extLst>
          </p:cNvPr>
          <p:cNvSpPr/>
          <p:nvPr/>
        </p:nvSpPr>
        <p:spPr>
          <a:xfrm>
            <a:off x="7665598" y="3463350"/>
            <a:ext cx="111392" cy="1113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latin typeface="Palatino" pitchFamily="2" charset="77"/>
              <a:ea typeface="Palatino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78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00550">
        <p:fade/>
      </p:transition>
    </mc:Choice>
    <mc:Fallback xmlns="">
      <p:transition advTm="1005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1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4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7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0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3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5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7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5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6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8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9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2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7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8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3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9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2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4" grpId="1" animBg="1"/>
      <p:bldP spid="24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43" grpId="0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1" grpId="0" animBg="1"/>
      <p:bldP spid="51" grpId="1" animBg="1"/>
      <p:bldP spid="51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7" grpId="0" animBg="1"/>
      <p:bldP spid="57" grpId="1" animBg="1"/>
      <p:bldP spid="57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4547-7190-4F47-8667-7D049FE6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r>
              <a:rPr lang="en-US" sz="2200" dirty="0"/>
              <a:t> –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B40D6-6642-1745-A2FC-51BBC0F5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32</a:t>
            </a:fld>
            <a:endParaRPr lang="fr-FR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B9B834-81DB-FF4B-94BA-F045BE873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442470"/>
              </p:ext>
            </p:extLst>
          </p:nvPr>
        </p:nvGraphicFramePr>
        <p:xfrm>
          <a:off x="420129" y="2714007"/>
          <a:ext cx="8316097" cy="2545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28308">
                  <a:extLst>
                    <a:ext uri="{9D8B030D-6E8A-4147-A177-3AD203B41FA5}">
                      <a16:colId xmlns:a16="http://schemas.microsoft.com/office/drawing/2014/main" val="1152912880"/>
                    </a:ext>
                  </a:extLst>
                </a:gridCol>
                <a:gridCol w="851820">
                  <a:extLst>
                    <a:ext uri="{9D8B030D-6E8A-4147-A177-3AD203B41FA5}">
                      <a16:colId xmlns:a16="http://schemas.microsoft.com/office/drawing/2014/main" val="3168742084"/>
                    </a:ext>
                  </a:extLst>
                </a:gridCol>
                <a:gridCol w="1639106">
                  <a:extLst>
                    <a:ext uri="{9D8B030D-6E8A-4147-A177-3AD203B41FA5}">
                      <a16:colId xmlns:a16="http://schemas.microsoft.com/office/drawing/2014/main" val="637065156"/>
                    </a:ext>
                  </a:extLst>
                </a:gridCol>
                <a:gridCol w="1832701">
                  <a:extLst>
                    <a:ext uri="{9D8B030D-6E8A-4147-A177-3AD203B41FA5}">
                      <a16:colId xmlns:a16="http://schemas.microsoft.com/office/drawing/2014/main" val="3855130325"/>
                    </a:ext>
                  </a:extLst>
                </a:gridCol>
                <a:gridCol w="2764162">
                  <a:extLst>
                    <a:ext uri="{9D8B030D-6E8A-4147-A177-3AD203B41FA5}">
                      <a16:colId xmlns:a16="http://schemas.microsoft.com/office/drawing/2014/main" val="2560297867"/>
                    </a:ext>
                  </a:extLst>
                </a:gridCol>
              </a:tblGrid>
              <a:tr h="41205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Classes (#)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. (#)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12705"/>
                  </a:ext>
                </a:extLst>
              </a:tr>
              <a:tr h="711210">
                <a:tc>
                  <a:txBody>
                    <a:bodyPr/>
                    <a:lstStyle/>
                    <a:p>
                      <a:r>
                        <a:rPr lang="en-US" dirty="0" err="1"/>
                        <a:t>CelebA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  <a:p>
                      <a:r>
                        <a:rPr lang="en-US" dirty="0"/>
                        <a:t>(2000)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Style</a:t>
                      </a:r>
                    </a:p>
                    <a:p>
                      <a:r>
                        <a:rPr lang="en-US" dirty="0"/>
                        <a:t>(40)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096752"/>
                  </a:ext>
                </a:extLst>
              </a:tr>
              <a:tr h="711210">
                <a:tc>
                  <a:txBody>
                    <a:bodyPr/>
                    <a:lstStyle/>
                    <a:p>
                      <a:r>
                        <a:rPr lang="en-US" dirty="0"/>
                        <a:t>Yale-B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  <a:p>
                      <a:r>
                        <a:rPr lang="en-US" dirty="0"/>
                        <a:t>(38)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Lighting</a:t>
                      </a:r>
                    </a:p>
                    <a:p>
                      <a:r>
                        <a:rPr lang="en-US" dirty="0"/>
                        <a:t>(14)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554483"/>
                  </a:ext>
                </a:extLst>
              </a:tr>
              <a:tr h="711210">
                <a:tc>
                  <a:txBody>
                    <a:bodyPr/>
                    <a:lstStyle/>
                    <a:p>
                      <a:r>
                        <a:rPr lang="en-US" dirty="0"/>
                        <a:t>NORB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  <a:p>
                      <a:r>
                        <a:rPr lang="en-US" dirty="0"/>
                        <a:t>(5)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Lighting + pose</a:t>
                      </a:r>
                    </a:p>
                    <a:p>
                      <a:r>
                        <a:rPr lang="en-US" dirty="0"/>
                        <a:t>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70099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1D6C76C-66E1-7744-A878-C7BC9FB2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743" y="3227297"/>
            <a:ext cx="2880000" cy="55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74CDA-CB51-4D4A-A23D-A3290704D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743" y="4601131"/>
            <a:ext cx="2880000" cy="565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909567-D968-F84B-B50A-70E900AE3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743" y="3915249"/>
            <a:ext cx="2880000" cy="5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44865">
        <p:fade/>
      </p:transition>
    </mc:Choice>
    <mc:Fallback xmlns="">
      <p:transition advTm="44865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933A92-B476-BB43-8A84-EE138CD4A9E8}"/>
              </a:ext>
            </a:extLst>
          </p:cNvPr>
          <p:cNvSpPr/>
          <p:nvPr/>
        </p:nvSpPr>
        <p:spPr>
          <a:xfrm>
            <a:off x="1181268" y="2455383"/>
            <a:ext cx="1577018" cy="625274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bIns="0" rtlCol="0" anchor="b"/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Attributes branch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3117F5-E464-BF45-90F1-32AA9B45E473}"/>
              </a:ext>
            </a:extLst>
          </p:cNvPr>
          <p:cNvSpPr/>
          <p:nvPr/>
        </p:nvSpPr>
        <p:spPr>
          <a:xfrm>
            <a:off x="1174347" y="1235246"/>
            <a:ext cx="1577018" cy="685299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rtlCol="0" anchor="t"/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rPr>
              <a:t>Identity branch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C2193BA2-777C-0745-9B6A-98E1672EB3DA}"/>
              </a:ext>
            </a:extLst>
          </p:cNvPr>
          <p:cNvSpPr/>
          <p:nvPr/>
        </p:nvSpPr>
        <p:spPr>
          <a:xfrm flipV="1">
            <a:off x="1984850" y="1701822"/>
            <a:ext cx="3327684" cy="888714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195412"/>
              <a:gd name="connsiteY0" fmla="*/ 1943245 h 1943245"/>
              <a:gd name="connsiteX1" fmla="*/ 26184 w 195412"/>
              <a:gd name="connsiteY1" fmla="*/ 1507480 h 1943245"/>
              <a:gd name="connsiteX2" fmla="*/ 195412 w 195412"/>
              <a:gd name="connsiteY2" fmla="*/ 0 h 1943245"/>
              <a:gd name="connsiteX0" fmla="*/ 0 w 195412"/>
              <a:gd name="connsiteY0" fmla="*/ 1943245 h 1943245"/>
              <a:gd name="connsiteX1" fmla="*/ 26184 w 195412"/>
              <a:gd name="connsiteY1" fmla="*/ 1507480 h 1943245"/>
              <a:gd name="connsiteX2" fmla="*/ 195412 w 195412"/>
              <a:gd name="connsiteY2" fmla="*/ 0 h 1943245"/>
              <a:gd name="connsiteX0" fmla="*/ 0 w 195412"/>
              <a:gd name="connsiteY0" fmla="*/ 1943245 h 1943245"/>
              <a:gd name="connsiteX1" fmla="*/ 195412 w 195412"/>
              <a:gd name="connsiteY1" fmla="*/ 0 h 1943245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1963466 h 2118846"/>
              <a:gd name="connsiteX1" fmla="*/ 84584 w 91188"/>
              <a:gd name="connsiteY1" fmla="*/ 1963518 h 2118846"/>
              <a:gd name="connsiteX2" fmla="*/ 91188 w 91188"/>
              <a:gd name="connsiteY2" fmla="*/ 0 h 2118846"/>
              <a:gd name="connsiteX0" fmla="*/ 0 w 91188"/>
              <a:gd name="connsiteY0" fmla="*/ 1963466 h 2118846"/>
              <a:gd name="connsiteX1" fmla="*/ 84584 w 91188"/>
              <a:gd name="connsiteY1" fmla="*/ 1963518 h 2118846"/>
              <a:gd name="connsiteX2" fmla="*/ 91188 w 91188"/>
              <a:gd name="connsiteY2" fmla="*/ 0 h 2118846"/>
              <a:gd name="connsiteX0" fmla="*/ 0 w 91411"/>
              <a:gd name="connsiteY0" fmla="*/ 1963466 h 2125125"/>
              <a:gd name="connsiteX1" fmla="*/ 84584 w 91411"/>
              <a:gd name="connsiteY1" fmla="*/ 1963518 h 2125125"/>
              <a:gd name="connsiteX2" fmla="*/ 91188 w 91411"/>
              <a:gd name="connsiteY2" fmla="*/ 0 h 2125125"/>
              <a:gd name="connsiteX0" fmla="*/ 0 w 91231"/>
              <a:gd name="connsiteY0" fmla="*/ 1963466 h 1963466"/>
              <a:gd name="connsiteX1" fmla="*/ 83192 w 91231"/>
              <a:gd name="connsiteY1" fmla="*/ 1623133 h 1963466"/>
              <a:gd name="connsiteX2" fmla="*/ 91188 w 91231"/>
              <a:gd name="connsiteY2" fmla="*/ 0 h 1963466"/>
              <a:gd name="connsiteX0" fmla="*/ 0 w 91199"/>
              <a:gd name="connsiteY0" fmla="*/ 1963466 h 1963466"/>
              <a:gd name="connsiteX1" fmla="*/ 83192 w 91199"/>
              <a:gd name="connsiteY1" fmla="*/ 1623133 h 1963466"/>
              <a:gd name="connsiteX2" fmla="*/ 91188 w 91199"/>
              <a:gd name="connsiteY2" fmla="*/ 0 h 1963466"/>
              <a:gd name="connsiteX0" fmla="*/ 0 w 91188"/>
              <a:gd name="connsiteY0" fmla="*/ 1963466 h 1963466"/>
              <a:gd name="connsiteX1" fmla="*/ 83192 w 91188"/>
              <a:gd name="connsiteY1" fmla="*/ 1623133 h 1963466"/>
              <a:gd name="connsiteX2" fmla="*/ 91188 w 91188"/>
              <a:gd name="connsiteY2" fmla="*/ 0 h 1963466"/>
              <a:gd name="connsiteX0" fmla="*/ 0 w 91657"/>
              <a:gd name="connsiteY0" fmla="*/ 1963466 h 1963466"/>
              <a:gd name="connsiteX1" fmla="*/ 87965 w 91657"/>
              <a:gd name="connsiteY1" fmla="*/ 1391441 h 1963466"/>
              <a:gd name="connsiteX2" fmla="*/ 91188 w 91657"/>
              <a:gd name="connsiteY2" fmla="*/ 0 h 1963466"/>
              <a:gd name="connsiteX0" fmla="*/ 0 w 91188"/>
              <a:gd name="connsiteY0" fmla="*/ 1963466 h 1963466"/>
              <a:gd name="connsiteX1" fmla="*/ 87965 w 91188"/>
              <a:gd name="connsiteY1" fmla="*/ 1391441 h 1963466"/>
              <a:gd name="connsiteX2" fmla="*/ 91188 w 91188"/>
              <a:gd name="connsiteY2" fmla="*/ 0 h 1963466"/>
              <a:gd name="connsiteX0" fmla="*/ 0 w 91188"/>
              <a:gd name="connsiteY0" fmla="*/ 1963466 h 1963466"/>
              <a:gd name="connsiteX1" fmla="*/ 89009 w 91188"/>
              <a:gd name="connsiteY1" fmla="*/ 1391441 h 1963466"/>
              <a:gd name="connsiteX2" fmla="*/ 91188 w 91188"/>
              <a:gd name="connsiteY2" fmla="*/ 0 h 1963466"/>
              <a:gd name="connsiteX0" fmla="*/ 0 w 91221"/>
              <a:gd name="connsiteY0" fmla="*/ 1963466 h 1963466"/>
              <a:gd name="connsiteX1" fmla="*/ 89009 w 91221"/>
              <a:gd name="connsiteY1" fmla="*/ 1391441 h 1963466"/>
              <a:gd name="connsiteX2" fmla="*/ 91188 w 91221"/>
              <a:gd name="connsiteY2" fmla="*/ 0 h 1963466"/>
              <a:gd name="connsiteX0" fmla="*/ 0 w 91246"/>
              <a:gd name="connsiteY0" fmla="*/ 1963466 h 1963466"/>
              <a:gd name="connsiteX1" fmla="*/ 89009 w 91246"/>
              <a:gd name="connsiteY1" fmla="*/ 1391441 h 1963466"/>
              <a:gd name="connsiteX2" fmla="*/ 91188 w 91246"/>
              <a:gd name="connsiteY2" fmla="*/ 0 h 1963466"/>
              <a:gd name="connsiteX0" fmla="*/ 0 w 93877"/>
              <a:gd name="connsiteY0" fmla="*/ 1963466 h 1963466"/>
              <a:gd name="connsiteX1" fmla="*/ 33710 w 93877"/>
              <a:gd name="connsiteY1" fmla="*/ 1637226 h 1963466"/>
              <a:gd name="connsiteX2" fmla="*/ 89009 w 93877"/>
              <a:gd name="connsiteY2" fmla="*/ 1391441 h 1963466"/>
              <a:gd name="connsiteX3" fmla="*/ 91188 w 93877"/>
              <a:gd name="connsiteY3" fmla="*/ 0 h 1963466"/>
              <a:gd name="connsiteX0" fmla="*/ 0 w 93877"/>
              <a:gd name="connsiteY0" fmla="*/ 1963466 h 1963466"/>
              <a:gd name="connsiteX1" fmla="*/ 33710 w 93877"/>
              <a:gd name="connsiteY1" fmla="*/ 1637226 h 1963466"/>
              <a:gd name="connsiteX2" fmla="*/ 89009 w 93877"/>
              <a:gd name="connsiteY2" fmla="*/ 1391441 h 1963466"/>
              <a:gd name="connsiteX3" fmla="*/ 91188 w 93877"/>
              <a:gd name="connsiteY3" fmla="*/ 0 h 1963466"/>
              <a:gd name="connsiteX0" fmla="*/ 0 w 93877"/>
              <a:gd name="connsiteY0" fmla="*/ 1963466 h 1963466"/>
              <a:gd name="connsiteX1" fmla="*/ 33710 w 93877"/>
              <a:gd name="connsiteY1" fmla="*/ 1637226 h 1963466"/>
              <a:gd name="connsiteX2" fmla="*/ 89009 w 93877"/>
              <a:gd name="connsiteY2" fmla="*/ 1391441 h 1963466"/>
              <a:gd name="connsiteX3" fmla="*/ 91188 w 93877"/>
              <a:gd name="connsiteY3" fmla="*/ 0 h 1963466"/>
              <a:gd name="connsiteX0" fmla="*/ 0 w 93877"/>
              <a:gd name="connsiteY0" fmla="*/ 1963466 h 1963466"/>
              <a:gd name="connsiteX1" fmla="*/ 33710 w 93877"/>
              <a:gd name="connsiteY1" fmla="*/ 1637226 h 1963466"/>
              <a:gd name="connsiteX2" fmla="*/ 89009 w 93877"/>
              <a:gd name="connsiteY2" fmla="*/ 1391441 h 1963466"/>
              <a:gd name="connsiteX3" fmla="*/ 91188 w 93877"/>
              <a:gd name="connsiteY3" fmla="*/ 0 h 1963466"/>
              <a:gd name="connsiteX0" fmla="*/ 0 w 93877"/>
              <a:gd name="connsiteY0" fmla="*/ 1963466 h 1963466"/>
              <a:gd name="connsiteX1" fmla="*/ 33710 w 93877"/>
              <a:gd name="connsiteY1" fmla="*/ 1637226 h 1963466"/>
              <a:gd name="connsiteX2" fmla="*/ 89009 w 93877"/>
              <a:gd name="connsiteY2" fmla="*/ 1391441 h 1963466"/>
              <a:gd name="connsiteX3" fmla="*/ 91188 w 93877"/>
              <a:gd name="connsiteY3" fmla="*/ 0 h 1963466"/>
              <a:gd name="connsiteX0" fmla="*/ 0 w 91188"/>
              <a:gd name="connsiteY0" fmla="*/ 1963466 h 1963466"/>
              <a:gd name="connsiteX1" fmla="*/ 33710 w 91188"/>
              <a:gd name="connsiteY1" fmla="*/ 1637226 h 1963466"/>
              <a:gd name="connsiteX2" fmla="*/ 89009 w 91188"/>
              <a:gd name="connsiteY2" fmla="*/ 1391441 h 1963466"/>
              <a:gd name="connsiteX3" fmla="*/ 91188 w 91188"/>
              <a:gd name="connsiteY3" fmla="*/ 0 h 1963466"/>
              <a:gd name="connsiteX0" fmla="*/ 0 w 93855"/>
              <a:gd name="connsiteY0" fmla="*/ 1963466 h 1963466"/>
              <a:gd name="connsiteX1" fmla="*/ 34011 w 93855"/>
              <a:gd name="connsiteY1" fmla="*/ 1542077 h 1963466"/>
              <a:gd name="connsiteX2" fmla="*/ 89009 w 93855"/>
              <a:gd name="connsiteY2" fmla="*/ 1391441 h 1963466"/>
              <a:gd name="connsiteX3" fmla="*/ 91188 w 93855"/>
              <a:gd name="connsiteY3" fmla="*/ 0 h 1963466"/>
              <a:gd name="connsiteX0" fmla="*/ 0 w 91188"/>
              <a:gd name="connsiteY0" fmla="*/ 1963466 h 1963466"/>
              <a:gd name="connsiteX1" fmla="*/ 34011 w 91188"/>
              <a:gd name="connsiteY1" fmla="*/ 1542077 h 1963466"/>
              <a:gd name="connsiteX2" fmla="*/ 89009 w 91188"/>
              <a:gd name="connsiteY2" fmla="*/ 1391441 h 1963466"/>
              <a:gd name="connsiteX3" fmla="*/ 91188 w 91188"/>
              <a:gd name="connsiteY3" fmla="*/ 0 h 1963466"/>
              <a:gd name="connsiteX0" fmla="*/ 0 w 93855"/>
              <a:gd name="connsiteY0" fmla="*/ 2101705 h 2101705"/>
              <a:gd name="connsiteX1" fmla="*/ 34011 w 93855"/>
              <a:gd name="connsiteY1" fmla="*/ 1680316 h 2101705"/>
              <a:gd name="connsiteX2" fmla="*/ 89009 w 93855"/>
              <a:gd name="connsiteY2" fmla="*/ 1529680 h 2101705"/>
              <a:gd name="connsiteX3" fmla="*/ 91188 w 93855"/>
              <a:gd name="connsiteY3" fmla="*/ 0 h 2101705"/>
              <a:gd name="connsiteX0" fmla="*/ 0 w 91188"/>
              <a:gd name="connsiteY0" fmla="*/ 2101705 h 2101705"/>
              <a:gd name="connsiteX1" fmla="*/ 34011 w 91188"/>
              <a:gd name="connsiteY1" fmla="*/ 1680316 h 2101705"/>
              <a:gd name="connsiteX2" fmla="*/ 89009 w 91188"/>
              <a:gd name="connsiteY2" fmla="*/ 1529680 h 2101705"/>
              <a:gd name="connsiteX3" fmla="*/ 91188 w 91188"/>
              <a:gd name="connsiteY3" fmla="*/ 0 h 2101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88" h="2101705">
                <a:moveTo>
                  <a:pt x="0" y="2101705"/>
                </a:moveTo>
                <a:cubicBezTo>
                  <a:pt x="14071" y="2064633"/>
                  <a:pt x="22484" y="1697804"/>
                  <a:pt x="34011" y="1680316"/>
                </a:cubicBezTo>
                <a:cubicBezTo>
                  <a:pt x="45538" y="1662828"/>
                  <a:pt x="87146" y="1612250"/>
                  <a:pt x="89009" y="1529680"/>
                </a:cubicBezTo>
                <a:cubicBezTo>
                  <a:pt x="90872" y="1447110"/>
                  <a:pt x="91050" y="626723"/>
                  <a:pt x="91188" y="0"/>
                </a:cubicBezTo>
              </a:path>
            </a:pathLst>
          </a:custGeom>
          <a:ln w="12700" cap="rnd">
            <a:solidFill>
              <a:schemeClr val="accent1">
                <a:lumMod val="75000"/>
              </a:schemeClr>
            </a:solidFill>
            <a:prstDash val="solid"/>
            <a:round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7B333A26-4DDF-F54C-A057-DC6DE6FBFBD3}"/>
              </a:ext>
            </a:extLst>
          </p:cNvPr>
          <p:cNvSpPr/>
          <p:nvPr/>
        </p:nvSpPr>
        <p:spPr>
          <a:xfrm flipV="1">
            <a:off x="4725909" y="1910754"/>
            <a:ext cx="3513911" cy="687734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195412"/>
              <a:gd name="connsiteY0" fmla="*/ 1943245 h 1943245"/>
              <a:gd name="connsiteX1" fmla="*/ 26184 w 195412"/>
              <a:gd name="connsiteY1" fmla="*/ 1507480 h 1943245"/>
              <a:gd name="connsiteX2" fmla="*/ 195412 w 195412"/>
              <a:gd name="connsiteY2" fmla="*/ 0 h 1943245"/>
              <a:gd name="connsiteX0" fmla="*/ 0 w 195412"/>
              <a:gd name="connsiteY0" fmla="*/ 1943245 h 1943245"/>
              <a:gd name="connsiteX1" fmla="*/ 26184 w 195412"/>
              <a:gd name="connsiteY1" fmla="*/ 1507480 h 1943245"/>
              <a:gd name="connsiteX2" fmla="*/ 195412 w 195412"/>
              <a:gd name="connsiteY2" fmla="*/ 0 h 1943245"/>
              <a:gd name="connsiteX0" fmla="*/ 0 w 195412"/>
              <a:gd name="connsiteY0" fmla="*/ 1943245 h 1943245"/>
              <a:gd name="connsiteX1" fmla="*/ 195412 w 195412"/>
              <a:gd name="connsiteY1" fmla="*/ 0 h 1943245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1963466 h 2003592"/>
              <a:gd name="connsiteX1" fmla="*/ 91188 w 91188"/>
              <a:gd name="connsiteY1" fmla="*/ 0 h 2003592"/>
              <a:gd name="connsiteX0" fmla="*/ 0 w 50939"/>
              <a:gd name="connsiteY0" fmla="*/ 1705600 h 1814881"/>
              <a:gd name="connsiteX1" fmla="*/ 50939 w 50939"/>
              <a:gd name="connsiteY1" fmla="*/ 0 h 1814881"/>
              <a:gd name="connsiteX0" fmla="*/ 0 w 50939"/>
              <a:gd name="connsiteY0" fmla="*/ 1705600 h 1715211"/>
              <a:gd name="connsiteX1" fmla="*/ 50939 w 50939"/>
              <a:gd name="connsiteY1" fmla="*/ 0 h 1715211"/>
              <a:gd name="connsiteX0" fmla="*/ 0 w 50939"/>
              <a:gd name="connsiteY0" fmla="*/ 1705600 h 1705600"/>
              <a:gd name="connsiteX1" fmla="*/ 50939 w 50939"/>
              <a:gd name="connsiteY1" fmla="*/ 0 h 1705600"/>
              <a:gd name="connsiteX0" fmla="*/ 0 w 50939"/>
              <a:gd name="connsiteY0" fmla="*/ 1456904 h 1456904"/>
              <a:gd name="connsiteX1" fmla="*/ 50939 w 50939"/>
              <a:gd name="connsiteY1" fmla="*/ 0 h 1456904"/>
              <a:gd name="connsiteX0" fmla="*/ 0 w 50939"/>
              <a:gd name="connsiteY0" fmla="*/ 1456904 h 1457188"/>
              <a:gd name="connsiteX1" fmla="*/ 50939 w 50939"/>
              <a:gd name="connsiteY1" fmla="*/ 0 h 1457188"/>
              <a:gd name="connsiteX0" fmla="*/ 0 w 51472"/>
              <a:gd name="connsiteY0" fmla="*/ 1448021 h 1449677"/>
              <a:gd name="connsiteX1" fmla="*/ 51472 w 51472"/>
              <a:gd name="connsiteY1" fmla="*/ 0 h 1449677"/>
              <a:gd name="connsiteX0" fmla="*/ 0 w 51472"/>
              <a:gd name="connsiteY0" fmla="*/ 1448021 h 1448021"/>
              <a:gd name="connsiteX1" fmla="*/ 50491 w 51472"/>
              <a:gd name="connsiteY1" fmla="*/ 1345046 h 1448021"/>
              <a:gd name="connsiteX2" fmla="*/ 51472 w 51472"/>
              <a:gd name="connsiteY2" fmla="*/ 0 h 1448021"/>
              <a:gd name="connsiteX0" fmla="*/ 0 w 51472"/>
              <a:gd name="connsiteY0" fmla="*/ 1448021 h 1448021"/>
              <a:gd name="connsiteX1" fmla="*/ 50491 w 51472"/>
              <a:gd name="connsiteY1" fmla="*/ 1345046 h 1448021"/>
              <a:gd name="connsiteX2" fmla="*/ 51472 w 51472"/>
              <a:gd name="connsiteY2" fmla="*/ 0 h 1448021"/>
              <a:gd name="connsiteX0" fmla="*/ 0 w 51472"/>
              <a:gd name="connsiteY0" fmla="*/ 1448021 h 1530328"/>
              <a:gd name="connsiteX1" fmla="*/ 50491 w 51472"/>
              <a:gd name="connsiteY1" fmla="*/ 1345046 h 1530328"/>
              <a:gd name="connsiteX2" fmla="*/ 51472 w 51472"/>
              <a:gd name="connsiteY2" fmla="*/ 0 h 1530328"/>
              <a:gd name="connsiteX0" fmla="*/ 0 w 51474"/>
              <a:gd name="connsiteY0" fmla="*/ 1448021 h 1530328"/>
              <a:gd name="connsiteX1" fmla="*/ 50491 w 51474"/>
              <a:gd name="connsiteY1" fmla="*/ 1345046 h 1530328"/>
              <a:gd name="connsiteX2" fmla="*/ 51472 w 51474"/>
              <a:gd name="connsiteY2" fmla="*/ 0 h 1530328"/>
              <a:gd name="connsiteX0" fmla="*/ 0 w 51474"/>
              <a:gd name="connsiteY0" fmla="*/ 1448021 h 1479102"/>
              <a:gd name="connsiteX1" fmla="*/ 50491 w 51474"/>
              <a:gd name="connsiteY1" fmla="*/ 1345046 h 1479102"/>
              <a:gd name="connsiteX2" fmla="*/ 51472 w 51474"/>
              <a:gd name="connsiteY2" fmla="*/ 0 h 1479102"/>
              <a:gd name="connsiteX0" fmla="*/ 0 w 51472"/>
              <a:gd name="connsiteY0" fmla="*/ 1448021 h 1465197"/>
              <a:gd name="connsiteX1" fmla="*/ 50491 w 51472"/>
              <a:gd name="connsiteY1" fmla="*/ 1345046 h 1465197"/>
              <a:gd name="connsiteX2" fmla="*/ 51472 w 51472"/>
              <a:gd name="connsiteY2" fmla="*/ 0 h 1465197"/>
              <a:gd name="connsiteX0" fmla="*/ 0 w 54350"/>
              <a:gd name="connsiteY0" fmla="*/ 1670071 h 1720479"/>
              <a:gd name="connsiteX1" fmla="*/ 50491 w 54350"/>
              <a:gd name="connsiteY1" fmla="*/ 1567096 h 1720479"/>
              <a:gd name="connsiteX2" fmla="*/ 51152 w 54350"/>
              <a:gd name="connsiteY2" fmla="*/ 0 h 1720479"/>
              <a:gd name="connsiteX0" fmla="*/ 0 w 54502"/>
              <a:gd name="connsiteY0" fmla="*/ 1670071 h 1720479"/>
              <a:gd name="connsiteX1" fmla="*/ 50491 w 54502"/>
              <a:gd name="connsiteY1" fmla="*/ 1567096 h 1720479"/>
              <a:gd name="connsiteX2" fmla="*/ 51152 w 54502"/>
              <a:gd name="connsiteY2" fmla="*/ 0 h 1720479"/>
              <a:gd name="connsiteX0" fmla="*/ 0 w 51229"/>
              <a:gd name="connsiteY0" fmla="*/ 1670071 h 1675518"/>
              <a:gd name="connsiteX1" fmla="*/ 50491 w 51229"/>
              <a:gd name="connsiteY1" fmla="*/ 1567096 h 1675518"/>
              <a:gd name="connsiteX2" fmla="*/ 51152 w 51229"/>
              <a:gd name="connsiteY2" fmla="*/ 0 h 1675518"/>
              <a:gd name="connsiteX0" fmla="*/ 0 w 51287"/>
              <a:gd name="connsiteY0" fmla="*/ 1670071 h 1672711"/>
              <a:gd name="connsiteX1" fmla="*/ 50491 w 51287"/>
              <a:gd name="connsiteY1" fmla="*/ 1567096 h 1672711"/>
              <a:gd name="connsiteX2" fmla="*/ 51152 w 51287"/>
              <a:gd name="connsiteY2" fmla="*/ 0 h 1672711"/>
              <a:gd name="connsiteX0" fmla="*/ 0 w 51388"/>
              <a:gd name="connsiteY0" fmla="*/ 1670071 h 1670071"/>
              <a:gd name="connsiteX1" fmla="*/ 50491 w 51388"/>
              <a:gd name="connsiteY1" fmla="*/ 1567096 h 1670071"/>
              <a:gd name="connsiteX2" fmla="*/ 51152 w 51388"/>
              <a:gd name="connsiteY2" fmla="*/ 0 h 1670071"/>
              <a:gd name="connsiteX0" fmla="*/ 0 w 51227"/>
              <a:gd name="connsiteY0" fmla="*/ 1670071 h 1670071"/>
              <a:gd name="connsiteX1" fmla="*/ 49958 w 51227"/>
              <a:gd name="connsiteY1" fmla="*/ 1567096 h 1670071"/>
              <a:gd name="connsiteX2" fmla="*/ 51152 w 51227"/>
              <a:gd name="connsiteY2" fmla="*/ 0 h 167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27" h="1670071">
                <a:moveTo>
                  <a:pt x="0" y="1670071"/>
                </a:moveTo>
                <a:cubicBezTo>
                  <a:pt x="4816" y="1657349"/>
                  <a:pt x="48631" y="1694447"/>
                  <a:pt x="49958" y="1567096"/>
                </a:cubicBezTo>
                <a:cubicBezTo>
                  <a:pt x="51285" y="1439745"/>
                  <a:pt x="51332" y="785057"/>
                  <a:pt x="51152" y="0"/>
                </a:cubicBezTo>
              </a:path>
            </a:pathLst>
          </a:custGeom>
          <a:ln w="12700" cap="rnd">
            <a:solidFill>
              <a:schemeClr val="accent1">
                <a:lumMod val="75000"/>
              </a:schemeClr>
            </a:solidFill>
            <a:prstDash val="solid"/>
            <a:round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7F8904F6-1B4A-E045-8B73-6E05B41C5F1A}"/>
              </a:ext>
            </a:extLst>
          </p:cNvPr>
          <p:cNvSpPr/>
          <p:nvPr/>
        </p:nvSpPr>
        <p:spPr>
          <a:xfrm>
            <a:off x="1989475" y="2389881"/>
            <a:ext cx="4109303" cy="296695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195412"/>
              <a:gd name="connsiteY0" fmla="*/ 1943245 h 1943245"/>
              <a:gd name="connsiteX1" fmla="*/ 26184 w 195412"/>
              <a:gd name="connsiteY1" fmla="*/ 1507480 h 1943245"/>
              <a:gd name="connsiteX2" fmla="*/ 195412 w 195412"/>
              <a:gd name="connsiteY2" fmla="*/ 0 h 1943245"/>
              <a:gd name="connsiteX0" fmla="*/ 0 w 195412"/>
              <a:gd name="connsiteY0" fmla="*/ 1943245 h 1943245"/>
              <a:gd name="connsiteX1" fmla="*/ 26184 w 195412"/>
              <a:gd name="connsiteY1" fmla="*/ 1507480 h 1943245"/>
              <a:gd name="connsiteX2" fmla="*/ 195412 w 195412"/>
              <a:gd name="connsiteY2" fmla="*/ 0 h 1943245"/>
              <a:gd name="connsiteX0" fmla="*/ 0 w 195412"/>
              <a:gd name="connsiteY0" fmla="*/ 1943245 h 1943245"/>
              <a:gd name="connsiteX1" fmla="*/ 195412 w 195412"/>
              <a:gd name="connsiteY1" fmla="*/ 0 h 1943245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4658924 h 4658924"/>
              <a:gd name="connsiteX1" fmla="*/ 91188 w 91188"/>
              <a:gd name="connsiteY1" fmla="*/ 2695458 h 4658924"/>
              <a:gd name="connsiteX0" fmla="*/ 0 w 91188"/>
              <a:gd name="connsiteY0" fmla="*/ 4891137 h 4891137"/>
              <a:gd name="connsiteX1" fmla="*/ 26065 w 91188"/>
              <a:gd name="connsiteY1" fmla="*/ 2538979 h 4891137"/>
              <a:gd name="connsiteX2" fmla="*/ 91188 w 91188"/>
              <a:gd name="connsiteY2" fmla="*/ 2927671 h 4891137"/>
              <a:gd name="connsiteX0" fmla="*/ 0 w 91188"/>
              <a:gd name="connsiteY0" fmla="*/ 4891137 h 4891137"/>
              <a:gd name="connsiteX1" fmla="*/ 26065 w 91188"/>
              <a:gd name="connsiteY1" fmla="*/ 2538979 h 4891137"/>
              <a:gd name="connsiteX2" fmla="*/ 91188 w 91188"/>
              <a:gd name="connsiteY2" fmla="*/ 2927671 h 4891137"/>
              <a:gd name="connsiteX0" fmla="*/ 0 w 91188"/>
              <a:gd name="connsiteY0" fmla="*/ 5165391 h 5165391"/>
              <a:gd name="connsiteX1" fmla="*/ 26065 w 91188"/>
              <a:gd name="connsiteY1" fmla="*/ 2813233 h 5165391"/>
              <a:gd name="connsiteX2" fmla="*/ 91188 w 91188"/>
              <a:gd name="connsiteY2" fmla="*/ 3201925 h 5165391"/>
              <a:gd name="connsiteX0" fmla="*/ 0 w 91188"/>
              <a:gd name="connsiteY0" fmla="*/ 5165391 h 5165391"/>
              <a:gd name="connsiteX1" fmla="*/ 26065 w 91188"/>
              <a:gd name="connsiteY1" fmla="*/ 2813233 h 5165391"/>
              <a:gd name="connsiteX2" fmla="*/ 91188 w 91188"/>
              <a:gd name="connsiteY2" fmla="*/ 3201925 h 5165391"/>
              <a:gd name="connsiteX0" fmla="*/ 0 w 91281"/>
              <a:gd name="connsiteY0" fmla="*/ 4819281 h 4819281"/>
              <a:gd name="connsiteX1" fmla="*/ 26065 w 91281"/>
              <a:gd name="connsiteY1" fmla="*/ 2467123 h 4819281"/>
              <a:gd name="connsiteX2" fmla="*/ 91281 w 91281"/>
              <a:gd name="connsiteY2" fmla="*/ 3476273 h 4819281"/>
              <a:gd name="connsiteX0" fmla="*/ 0 w 94839"/>
              <a:gd name="connsiteY0" fmla="*/ 4045869 h 4045869"/>
              <a:gd name="connsiteX1" fmla="*/ 26065 w 94839"/>
              <a:gd name="connsiteY1" fmla="*/ 1693711 h 4045869"/>
              <a:gd name="connsiteX2" fmla="*/ 90828 w 94839"/>
              <a:gd name="connsiteY2" fmla="*/ 16292 h 4045869"/>
              <a:gd name="connsiteX3" fmla="*/ 91281 w 94839"/>
              <a:gd name="connsiteY3" fmla="*/ 2702861 h 4045869"/>
              <a:gd name="connsiteX0" fmla="*/ 0 w 91435"/>
              <a:gd name="connsiteY0" fmla="*/ 4045869 h 4045869"/>
              <a:gd name="connsiteX1" fmla="*/ 26065 w 91435"/>
              <a:gd name="connsiteY1" fmla="*/ 1693711 h 4045869"/>
              <a:gd name="connsiteX2" fmla="*/ 90828 w 91435"/>
              <a:gd name="connsiteY2" fmla="*/ 16292 h 4045869"/>
              <a:gd name="connsiteX3" fmla="*/ 91281 w 91435"/>
              <a:gd name="connsiteY3" fmla="*/ 2702861 h 4045869"/>
              <a:gd name="connsiteX0" fmla="*/ 0 w 91435"/>
              <a:gd name="connsiteY0" fmla="*/ 4226165 h 4226165"/>
              <a:gd name="connsiteX1" fmla="*/ 26065 w 91435"/>
              <a:gd name="connsiteY1" fmla="*/ 1874007 h 4226165"/>
              <a:gd name="connsiteX2" fmla="*/ 90828 w 91435"/>
              <a:gd name="connsiteY2" fmla="*/ 196588 h 4226165"/>
              <a:gd name="connsiteX3" fmla="*/ 91281 w 91435"/>
              <a:gd name="connsiteY3" fmla="*/ 2883157 h 4226165"/>
              <a:gd name="connsiteX0" fmla="*/ 0 w 92155"/>
              <a:gd name="connsiteY0" fmla="*/ 4226165 h 4226165"/>
              <a:gd name="connsiteX1" fmla="*/ 26065 w 92155"/>
              <a:gd name="connsiteY1" fmla="*/ 1874007 h 4226165"/>
              <a:gd name="connsiteX2" fmla="*/ 90828 w 92155"/>
              <a:gd name="connsiteY2" fmla="*/ 196588 h 4226165"/>
              <a:gd name="connsiteX3" fmla="*/ 91281 w 92155"/>
              <a:gd name="connsiteY3" fmla="*/ 2883157 h 4226165"/>
              <a:gd name="connsiteX0" fmla="*/ 0 w 91678"/>
              <a:gd name="connsiteY0" fmla="*/ 4149297 h 4149297"/>
              <a:gd name="connsiteX1" fmla="*/ 26065 w 91678"/>
              <a:gd name="connsiteY1" fmla="*/ 1797139 h 4149297"/>
              <a:gd name="connsiteX2" fmla="*/ 90828 w 91678"/>
              <a:gd name="connsiteY2" fmla="*/ 119720 h 4149297"/>
              <a:gd name="connsiteX3" fmla="*/ 91281 w 91678"/>
              <a:gd name="connsiteY3" fmla="*/ 2806289 h 4149297"/>
              <a:gd name="connsiteX0" fmla="*/ 0 w 91367"/>
              <a:gd name="connsiteY0" fmla="*/ 3935984 h 3935984"/>
              <a:gd name="connsiteX1" fmla="*/ 26065 w 91367"/>
              <a:gd name="connsiteY1" fmla="*/ 1583826 h 3935984"/>
              <a:gd name="connsiteX2" fmla="*/ 90085 w 91367"/>
              <a:gd name="connsiteY2" fmla="*/ 132041 h 3935984"/>
              <a:gd name="connsiteX3" fmla="*/ 91281 w 91367"/>
              <a:gd name="connsiteY3" fmla="*/ 2592976 h 3935984"/>
              <a:gd name="connsiteX0" fmla="*/ 0 w 91611"/>
              <a:gd name="connsiteY0" fmla="*/ 3935984 h 3935984"/>
              <a:gd name="connsiteX1" fmla="*/ 26065 w 91611"/>
              <a:gd name="connsiteY1" fmla="*/ 1583826 h 3935984"/>
              <a:gd name="connsiteX2" fmla="*/ 90085 w 91611"/>
              <a:gd name="connsiteY2" fmla="*/ 132041 h 3935984"/>
              <a:gd name="connsiteX3" fmla="*/ 91281 w 91611"/>
              <a:gd name="connsiteY3" fmla="*/ 2592976 h 3935984"/>
              <a:gd name="connsiteX0" fmla="*/ 0 w 91408"/>
              <a:gd name="connsiteY0" fmla="*/ 3898577 h 3898577"/>
              <a:gd name="connsiteX1" fmla="*/ 26065 w 91408"/>
              <a:gd name="connsiteY1" fmla="*/ 1546419 h 3898577"/>
              <a:gd name="connsiteX2" fmla="*/ 90085 w 91408"/>
              <a:gd name="connsiteY2" fmla="*/ 94634 h 3898577"/>
              <a:gd name="connsiteX3" fmla="*/ 91281 w 91408"/>
              <a:gd name="connsiteY3" fmla="*/ 2555569 h 3898577"/>
              <a:gd name="connsiteX0" fmla="*/ 0 w 95289"/>
              <a:gd name="connsiteY0" fmla="*/ 3858711 h 3858711"/>
              <a:gd name="connsiteX1" fmla="*/ 25972 w 95289"/>
              <a:gd name="connsiteY1" fmla="*/ 1055312 h 3858711"/>
              <a:gd name="connsiteX2" fmla="*/ 90085 w 95289"/>
              <a:gd name="connsiteY2" fmla="*/ 54768 h 3858711"/>
              <a:gd name="connsiteX3" fmla="*/ 91281 w 95289"/>
              <a:gd name="connsiteY3" fmla="*/ 2515703 h 3858711"/>
              <a:gd name="connsiteX0" fmla="*/ 0 w 91354"/>
              <a:gd name="connsiteY0" fmla="*/ 4008165 h 4008165"/>
              <a:gd name="connsiteX1" fmla="*/ 25972 w 91354"/>
              <a:gd name="connsiteY1" fmla="*/ 1204766 h 4008165"/>
              <a:gd name="connsiteX2" fmla="*/ 90085 w 91354"/>
              <a:gd name="connsiteY2" fmla="*/ 204222 h 4008165"/>
              <a:gd name="connsiteX3" fmla="*/ 91281 w 91354"/>
              <a:gd name="connsiteY3" fmla="*/ 2665157 h 400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54" h="4008165">
                <a:moveTo>
                  <a:pt x="0" y="4008165"/>
                </a:moveTo>
                <a:cubicBezTo>
                  <a:pt x="7258" y="3885527"/>
                  <a:pt x="10958" y="1838756"/>
                  <a:pt x="25972" y="1204766"/>
                </a:cubicBezTo>
                <a:cubicBezTo>
                  <a:pt x="40986" y="570776"/>
                  <a:pt x="88668" y="-434028"/>
                  <a:pt x="90085" y="204222"/>
                </a:cubicBezTo>
                <a:cubicBezTo>
                  <a:pt x="91502" y="842472"/>
                  <a:pt x="91423" y="1333687"/>
                  <a:pt x="91281" y="2665157"/>
                </a:cubicBezTo>
              </a:path>
            </a:pathLst>
          </a:custGeom>
          <a:ln w="12700" cap="rnd">
            <a:solidFill>
              <a:schemeClr val="accent1">
                <a:lumMod val="75000"/>
              </a:schemeClr>
            </a:solidFill>
            <a:prstDash val="solid"/>
            <a:round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2A687FCB-AB99-D04A-A89A-A09EA8539AE5}"/>
              </a:ext>
            </a:extLst>
          </p:cNvPr>
          <p:cNvSpPr/>
          <p:nvPr/>
        </p:nvSpPr>
        <p:spPr>
          <a:xfrm>
            <a:off x="5925352" y="2383092"/>
            <a:ext cx="1196436" cy="205909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195412"/>
              <a:gd name="connsiteY0" fmla="*/ 1943245 h 1943245"/>
              <a:gd name="connsiteX1" fmla="*/ 26184 w 195412"/>
              <a:gd name="connsiteY1" fmla="*/ 1507480 h 1943245"/>
              <a:gd name="connsiteX2" fmla="*/ 195412 w 195412"/>
              <a:gd name="connsiteY2" fmla="*/ 0 h 1943245"/>
              <a:gd name="connsiteX0" fmla="*/ 0 w 195412"/>
              <a:gd name="connsiteY0" fmla="*/ 1943245 h 1943245"/>
              <a:gd name="connsiteX1" fmla="*/ 26184 w 195412"/>
              <a:gd name="connsiteY1" fmla="*/ 1507480 h 1943245"/>
              <a:gd name="connsiteX2" fmla="*/ 195412 w 195412"/>
              <a:gd name="connsiteY2" fmla="*/ 0 h 1943245"/>
              <a:gd name="connsiteX0" fmla="*/ 0 w 195412"/>
              <a:gd name="connsiteY0" fmla="*/ 1943245 h 1943245"/>
              <a:gd name="connsiteX1" fmla="*/ 195412 w 195412"/>
              <a:gd name="connsiteY1" fmla="*/ 0 h 1943245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1963466 h 1963466"/>
              <a:gd name="connsiteX1" fmla="*/ 91188 w 91188"/>
              <a:gd name="connsiteY1" fmla="*/ 0 h 1963466"/>
              <a:gd name="connsiteX0" fmla="*/ 0 w 91188"/>
              <a:gd name="connsiteY0" fmla="*/ 4658924 h 4658924"/>
              <a:gd name="connsiteX1" fmla="*/ 91188 w 91188"/>
              <a:gd name="connsiteY1" fmla="*/ 2695458 h 4658924"/>
              <a:gd name="connsiteX0" fmla="*/ 0 w 106307"/>
              <a:gd name="connsiteY0" fmla="*/ 5999770 h 5999770"/>
              <a:gd name="connsiteX1" fmla="*/ 106307 w 106307"/>
              <a:gd name="connsiteY1" fmla="*/ 2414976 h 5999770"/>
              <a:gd name="connsiteX0" fmla="*/ 0 w 113930"/>
              <a:gd name="connsiteY0" fmla="*/ 4972490 h 4972490"/>
              <a:gd name="connsiteX1" fmla="*/ 113930 w 113930"/>
              <a:gd name="connsiteY1" fmla="*/ 2622994 h 4972490"/>
              <a:gd name="connsiteX0" fmla="*/ 0 w 113930"/>
              <a:gd name="connsiteY0" fmla="*/ 5033147 h 5033147"/>
              <a:gd name="connsiteX1" fmla="*/ 78463 w 113930"/>
              <a:gd name="connsiteY1" fmla="*/ 511289 h 5033147"/>
              <a:gd name="connsiteX2" fmla="*/ 113930 w 113930"/>
              <a:gd name="connsiteY2" fmla="*/ 2683651 h 5033147"/>
              <a:gd name="connsiteX0" fmla="*/ 0 w 113930"/>
              <a:gd name="connsiteY0" fmla="*/ 5957377 h 5957377"/>
              <a:gd name="connsiteX1" fmla="*/ 78463 w 113930"/>
              <a:gd name="connsiteY1" fmla="*/ 1435519 h 5957377"/>
              <a:gd name="connsiteX2" fmla="*/ 113930 w 113930"/>
              <a:gd name="connsiteY2" fmla="*/ 3607881 h 5957377"/>
              <a:gd name="connsiteX0" fmla="*/ 0 w 113930"/>
              <a:gd name="connsiteY0" fmla="*/ 6373412 h 6373412"/>
              <a:gd name="connsiteX1" fmla="*/ 78463 w 113930"/>
              <a:gd name="connsiteY1" fmla="*/ 1851554 h 6373412"/>
              <a:gd name="connsiteX2" fmla="*/ 113930 w 113930"/>
              <a:gd name="connsiteY2" fmla="*/ 4023916 h 6373412"/>
              <a:gd name="connsiteX0" fmla="*/ 0 w 113930"/>
              <a:gd name="connsiteY0" fmla="*/ 6274199 h 6274199"/>
              <a:gd name="connsiteX1" fmla="*/ 78463 w 113930"/>
              <a:gd name="connsiteY1" fmla="*/ 1752341 h 6274199"/>
              <a:gd name="connsiteX2" fmla="*/ 113930 w 113930"/>
              <a:gd name="connsiteY2" fmla="*/ 3924703 h 6274199"/>
              <a:gd name="connsiteX0" fmla="*/ 0 w 113930"/>
              <a:gd name="connsiteY0" fmla="*/ 6098226 h 6098226"/>
              <a:gd name="connsiteX1" fmla="*/ 64869 w 113930"/>
              <a:gd name="connsiteY1" fmla="*/ 2039605 h 6098226"/>
              <a:gd name="connsiteX2" fmla="*/ 113930 w 113930"/>
              <a:gd name="connsiteY2" fmla="*/ 3748730 h 6098226"/>
              <a:gd name="connsiteX0" fmla="*/ 0 w 49061"/>
              <a:gd name="connsiteY0" fmla="*/ 2039605 h 3748730"/>
              <a:gd name="connsiteX1" fmla="*/ 49061 w 49061"/>
              <a:gd name="connsiteY1" fmla="*/ 3748730 h 3748730"/>
              <a:gd name="connsiteX0" fmla="*/ 0 w 49061"/>
              <a:gd name="connsiteY0" fmla="*/ 1399896 h 4180746"/>
              <a:gd name="connsiteX1" fmla="*/ 49061 w 49061"/>
              <a:gd name="connsiteY1" fmla="*/ 4180747 h 4180746"/>
              <a:gd name="connsiteX0" fmla="*/ 0 w 49061"/>
              <a:gd name="connsiteY0" fmla="*/ 71546 h 2852396"/>
              <a:gd name="connsiteX1" fmla="*/ 49061 w 49061"/>
              <a:gd name="connsiteY1" fmla="*/ 2852397 h 2852396"/>
              <a:gd name="connsiteX0" fmla="*/ 0 w 49061"/>
              <a:gd name="connsiteY0" fmla="*/ 90419 h 2871269"/>
              <a:gd name="connsiteX1" fmla="*/ 48812 w 49061"/>
              <a:gd name="connsiteY1" fmla="*/ 554695 h 2871269"/>
              <a:gd name="connsiteX2" fmla="*/ 49061 w 49061"/>
              <a:gd name="connsiteY2" fmla="*/ 2871270 h 2871269"/>
              <a:gd name="connsiteX0" fmla="*/ 0 w 49061"/>
              <a:gd name="connsiteY0" fmla="*/ 90419 h 2871269"/>
              <a:gd name="connsiteX1" fmla="*/ 48812 w 49061"/>
              <a:gd name="connsiteY1" fmla="*/ 554695 h 2871269"/>
              <a:gd name="connsiteX2" fmla="*/ 49061 w 49061"/>
              <a:gd name="connsiteY2" fmla="*/ 2871270 h 2871269"/>
              <a:gd name="connsiteX0" fmla="*/ 0 w 52332"/>
              <a:gd name="connsiteY0" fmla="*/ 1 h 2780851"/>
              <a:gd name="connsiteX1" fmla="*/ 48812 w 52332"/>
              <a:gd name="connsiteY1" fmla="*/ 464277 h 2780851"/>
              <a:gd name="connsiteX2" fmla="*/ 49061 w 52332"/>
              <a:gd name="connsiteY2" fmla="*/ 2780852 h 2780851"/>
              <a:gd name="connsiteX0" fmla="*/ 0 w 52332"/>
              <a:gd name="connsiteY0" fmla="*/ 1 h 2780851"/>
              <a:gd name="connsiteX1" fmla="*/ 48812 w 52332"/>
              <a:gd name="connsiteY1" fmla="*/ 464277 h 2780851"/>
              <a:gd name="connsiteX2" fmla="*/ 49061 w 52332"/>
              <a:gd name="connsiteY2" fmla="*/ 2780852 h 2780851"/>
              <a:gd name="connsiteX0" fmla="*/ 0 w 52332"/>
              <a:gd name="connsiteY0" fmla="*/ 393097 h 3173947"/>
              <a:gd name="connsiteX1" fmla="*/ 48812 w 52332"/>
              <a:gd name="connsiteY1" fmla="*/ 857373 h 3173947"/>
              <a:gd name="connsiteX2" fmla="*/ 49061 w 52332"/>
              <a:gd name="connsiteY2" fmla="*/ 3173948 h 3173947"/>
              <a:gd name="connsiteX0" fmla="*/ 0 w 49280"/>
              <a:gd name="connsiteY0" fmla="*/ 1 h 2780851"/>
              <a:gd name="connsiteX1" fmla="*/ 48812 w 49280"/>
              <a:gd name="connsiteY1" fmla="*/ 464277 h 2780851"/>
              <a:gd name="connsiteX2" fmla="*/ 49061 w 49280"/>
              <a:gd name="connsiteY2" fmla="*/ 2780852 h 2780851"/>
              <a:gd name="connsiteX0" fmla="*/ 0 w 49061"/>
              <a:gd name="connsiteY0" fmla="*/ 1 h 2780851"/>
              <a:gd name="connsiteX1" fmla="*/ 48069 w 49061"/>
              <a:gd name="connsiteY1" fmla="*/ 407875 h 2780851"/>
              <a:gd name="connsiteX2" fmla="*/ 49061 w 49061"/>
              <a:gd name="connsiteY2" fmla="*/ 2780852 h 2780851"/>
              <a:gd name="connsiteX0" fmla="*/ 0 w 49249"/>
              <a:gd name="connsiteY0" fmla="*/ 1 h 2780851"/>
              <a:gd name="connsiteX1" fmla="*/ 48069 w 49249"/>
              <a:gd name="connsiteY1" fmla="*/ 407875 h 2780851"/>
              <a:gd name="connsiteX2" fmla="*/ 49061 w 49249"/>
              <a:gd name="connsiteY2" fmla="*/ 2780852 h 2780851"/>
              <a:gd name="connsiteX0" fmla="*/ 0 w 49061"/>
              <a:gd name="connsiteY0" fmla="*/ 63090 h 2843940"/>
              <a:gd name="connsiteX1" fmla="*/ 47326 w 49061"/>
              <a:gd name="connsiteY1" fmla="*/ 358161 h 2843940"/>
              <a:gd name="connsiteX2" fmla="*/ 49061 w 49061"/>
              <a:gd name="connsiteY2" fmla="*/ 2843941 h 2843940"/>
              <a:gd name="connsiteX0" fmla="*/ 0 w 27337"/>
              <a:gd name="connsiteY0" fmla="*/ 60089 h 2671722"/>
              <a:gd name="connsiteX1" fmla="*/ 24863 w 27337"/>
              <a:gd name="connsiteY1" fmla="*/ 185943 h 2671722"/>
              <a:gd name="connsiteX2" fmla="*/ 26598 w 27337"/>
              <a:gd name="connsiteY2" fmla="*/ 2671723 h 2671722"/>
              <a:gd name="connsiteX0" fmla="*/ 0 w 27337"/>
              <a:gd name="connsiteY0" fmla="*/ 139403 h 2751036"/>
              <a:gd name="connsiteX1" fmla="*/ 24863 w 27337"/>
              <a:gd name="connsiteY1" fmla="*/ 265257 h 2751036"/>
              <a:gd name="connsiteX2" fmla="*/ 26598 w 27337"/>
              <a:gd name="connsiteY2" fmla="*/ 2751037 h 2751036"/>
              <a:gd name="connsiteX0" fmla="*/ 0 w 27337"/>
              <a:gd name="connsiteY0" fmla="*/ 113654 h 2781702"/>
              <a:gd name="connsiteX1" fmla="*/ 24863 w 27337"/>
              <a:gd name="connsiteY1" fmla="*/ 295923 h 2781702"/>
              <a:gd name="connsiteX2" fmla="*/ 26598 w 27337"/>
              <a:gd name="connsiteY2" fmla="*/ 2781703 h 2781702"/>
              <a:gd name="connsiteX0" fmla="*/ 0 w 26598"/>
              <a:gd name="connsiteY0" fmla="*/ 113654 h 2781702"/>
              <a:gd name="connsiteX1" fmla="*/ 24863 w 26598"/>
              <a:gd name="connsiteY1" fmla="*/ 295923 h 2781702"/>
              <a:gd name="connsiteX2" fmla="*/ 26598 w 26598"/>
              <a:gd name="connsiteY2" fmla="*/ 2781703 h 278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98" h="2781702">
                <a:moveTo>
                  <a:pt x="0" y="113654"/>
                </a:moveTo>
                <a:cubicBezTo>
                  <a:pt x="6511" y="12415"/>
                  <a:pt x="22936" y="-148751"/>
                  <a:pt x="24863" y="295923"/>
                </a:cubicBezTo>
                <a:cubicBezTo>
                  <a:pt x="26790" y="740597"/>
                  <a:pt x="26375" y="583092"/>
                  <a:pt x="26598" y="2781703"/>
                </a:cubicBezTo>
              </a:path>
            </a:pathLst>
          </a:custGeom>
          <a:ln w="12700" cap="rnd">
            <a:solidFill>
              <a:schemeClr val="accent1">
                <a:lumMod val="75000"/>
              </a:schemeClr>
            </a:solidFill>
            <a:prstDash val="solid"/>
            <a:round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BE099-21A0-4B4B-8DD7-CD5559BD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r>
              <a:rPr lang="en-US" sz="2200" dirty="0"/>
              <a:t> – Quantitative results (Yale-B)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3BE6C-A5F6-D04E-B0C5-1562EE52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6E6EC3-43D6-C446-AC12-A0C23A7FF6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0982769"/>
                  </p:ext>
                </p:extLst>
              </p:nvPr>
            </p:nvGraphicFramePr>
            <p:xfrm>
              <a:off x="146269" y="3671051"/>
              <a:ext cx="8825256" cy="609957"/>
            </p:xfrm>
            <a:graphic>
              <a:graphicData uri="http://schemas.openxmlformats.org/drawingml/2006/table">
                <a:tbl>
                  <a:tblPr>
                    <a:tableStyleId>{6E25E649-3F16-4E02-A733-19D2CDBF48F0}</a:tableStyleId>
                  </a:tblPr>
                  <a:tblGrid>
                    <a:gridCol w="2611181">
                      <a:extLst>
                        <a:ext uri="{9D8B030D-6E8A-4147-A177-3AD203B41FA5}">
                          <a16:colId xmlns:a16="http://schemas.microsoft.com/office/drawing/2014/main" val="2387751898"/>
                        </a:ext>
                      </a:extLst>
                    </a:gridCol>
                    <a:gridCol w="1160462">
                      <a:extLst>
                        <a:ext uri="{9D8B030D-6E8A-4147-A177-3AD203B41FA5}">
                          <a16:colId xmlns:a16="http://schemas.microsoft.com/office/drawing/2014/main" val="4146758844"/>
                        </a:ext>
                      </a:extLst>
                    </a:gridCol>
                    <a:gridCol w="973514">
                      <a:extLst>
                        <a:ext uri="{9D8B030D-6E8A-4147-A177-3AD203B41FA5}">
                          <a16:colId xmlns:a16="http://schemas.microsoft.com/office/drawing/2014/main" val="1658045339"/>
                        </a:ext>
                      </a:extLst>
                    </a:gridCol>
                    <a:gridCol w="853586">
                      <a:extLst>
                        <a:ext uri="{9D8B030D-6E8A-4147-A177-3AD203B41FA5}">
                          <a16:colId xmlns:a16="http://schemas.microsoft.com/office/drawing/2014/main" val="4041115071"/>
                        </a:ext>
                      </a:extLst>
                    </a:gridCol>
                    <a:gridCol w="958245">
                      <a:extLst>
                        <a:ext uri="{9D8B030D-6E8A-4147-A177-3AD203B41FA5}">
                          <a16:colId xmlns:a16="http://schemas.microsoft.com/office/drawing/2014/main" val="2165776682"/>
                        </a:ext>
                      </a:extLst>
                    </a:gridCol>
                    <a:gridCol w="1161509">
                      <a:extLst>
                        <a:ext uri="{9D8B030D-6E8A-4147-A177-3AD203B41FA5}">
                          <a16:colId xmlns:a16="http://schemas.microsoft.com/office/drawing/2014/main" val="2538163306"/>
                        </a:ext>
                      </a:extLst>
                    </a:gridCol>
                    <a:gridCol w="1106759">
                      <a:extLst>
                        <a:ext uri="{9D8B030D-6E8A-4147-A177-3AD203B41FA5}">
                          <a16:colId xmlns:a16="http://schemas.microsoft.com/office/drawing/2014/main" val="3968794798"/>
                        </a:ext>
                      </a:extLst>
                    </a:gridCol>
                  </a:tblGrid>
                  <a:tr h="173153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</a:rPr>
                            <a:t>Model</a:t>
                          </a: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Labels</a:t>
                          </a:r>
                        </a:p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used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Aggr</a:t>
                          </a:r>
                          <a:r>
                            <a:rPr lang="fr-FR" sz="1800" b="1" u="none" strike="noStrike" dirty="0">
                              <a:effectLst/>
                            </a:rPr>
                            <a:t>. </a:t>
                          </a:r>
                          <a:r>
                            <a:rPr lang="fr-FR" sz="1800" b="1" u="none" strike="noStrike" dirty="0" err="1">
                              <a:effectLst/>
                            </a:rPr>
                            <a:t>Metric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Accuracy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Disentangling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04997767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sz="1800" b="1" i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sz="1800" b="1" i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adv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800" b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adv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800" b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40092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6E6EC3-43D6-C446-AC12-A0C23A7FF6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0982769"/>
                  </p:ext>
                </p:extLst>
              </p:nvPr>
            </p:nvGraphicFramePr>
            <p:xfrm>
              <a:off x="146269" y="3671051"/>
              <a:ext cx="8825256" cy="609957"/>
            </p:xfrm>
            <a:graphic>
              <a:graphicData uri="http://schemas.openxmlformats.org/drawingml/2006/table">
                <a:tbl>
                  <a:tblPr>
                    <a:tableStyleId>{6E25E649-3F16-4E02-A733-19D2CDBF48F0}</a:tableStyleId>
                  </a:tblPr>
                  <a:tblGrid>
                    <a:gridCol w="2611181">
                      <a:extLst>
                        <a:ext uri="{9D8B030D-6E8A-4147-A177-3AD203B41FA5}">
                          <a16:colId xmlns:a16="http://schemas.microsoft.com/office/drawing/2014/main" val="2387751898"/>
                        </a:ext>
                      </a:extLst>
                    </a:gridCol>
                    <a:gridCol w="1160462">
                      <a:extLst>
                        <a:ext uri="{9D8B030D-6E8A-4147-A177-3AD203B41FA5}">
                          <a16:colId xmlns:a16="http://schemas.microsoft.com/office/drawing/2014/main" val="4146758844"/>
                        </a:ext>
                      </a:extLst>
                    </a:gridCol>
                    <a:gridCol w="973514">
                      <a:extLst>
                        <a:ext uri="{9D8B030D-6E8A-4147-A177-3AD203B41FA5}">
                          <a16:colId xmlns:a16="http://schemas.microsoft.com/office/drawing/2014/main" val="1658045339"/>
                        </a:ext>
                      </a:extLst>
                    </a:gridCol>
                    <a:gridCol w="853586">
                      <a:extLst>
                        <a:ext uri="{9D8B030D-6E8A-4147-A177-3AD203B41FA5}">
                          <a16:colId xmlns:a16="http://schemas.microsoft.com/office/drawing/2014/main" val="4041115071"/>
                        </a:ext>
                      </a:extLst>
                    </a:gridCol>
                    <a:gridCol w="958245">
                      <a:extLst>
                        <a:ext uri="{9D8B030D-6E8A-4147-A177-3AD203B41FA5}">
                          <a16:colId xmlns:a16="http://schemas.microsoft.com/office/drawing/2014/main" val="2165776682"/>
                        </a:ext>
                      </a:extLst>
                    </a:gridCol>
                    <a:gridCol w="1161509">
                      <a:extLst>
                        <a:ext uri="{9D8B030D-6E8A-4147-A177-3AD203B41FA5}">
                          <a16:colId xmlns:a16="http://schemas.microsoft.com/office/drawing/2014/main" val="2538163306"/>
                        </a:ext>
                      </a:extLst>
                    </a:gridCol>
                    <a:gridCol w="1106759">
                      <a:extLst>
                        <a:ext uri="{9D8B030D-6E8A-4147-A177-3AD203B41FA5}">
                          <a16:colId xmlns:a16="http://schemas.microsoft.com/office/drawing/2014/main" val="3968794798"/>
                        </a:ext>
                      </a:extLst>
                    </a:gridCol>
                  </a:tblGrid>
                  <a:tr h="285120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</a:rPr>
                            <a:t>Model</a:t>
                          </a: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Labels</a:t>
                          </a:r>
                        </a:p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used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Aggr</a:t>
                          </a:r>
                          <a:r>
                            <a:rPr lang="fr-FR" sz="1800" b="1" u="none" strike="noStrike" dirty="0">
                              <a:effectLst/>
                            </a:rPr>
                            <a:t>. </a:t>
                          </a:r>
                          <a:r>
                            <a:rPr lang="fr-FR" sz="1800" b="1" u="none" strike="noStrike" dirty="0" err="1">
                              <a:effectLst/>
                            </a:rPr>
                            <a:t>Metric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Accuracy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Disentangling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049977675"/>
                      </a:ext>
                    </a:extLst>
                  </a:tr>
                  <a:tr h="32483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50000" t="-107692" r="-375000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9333" t="-107692" r="-240000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1957" t="-107692" r="-95652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0000" t="-107692" r="-1149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0921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4B2ADFA-A3B3-D94A-9798-9DB84E58E166}"/>
              </a:ext>
            </a:extLst>
          </p:cNvPr>
          <p:cNvSpPr/>
          <p:nvPr/>
        </p:nvSpPr>
        <p:spPr>
          <a:xfrm>
            <a:off x="205633" y="2042842"/>
            <a:ext cx="333153" cy="315558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LM Roman 10" pitchFamily="2" charset="77"/>
                <a:ea typeface="Palatino" pitchFamily="2" charset="77"/>
              </a:rPr>
              <a:t>x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52BA18-F8AE-1E48-84A3-53A2E7E63A8E}"/>
              </a:ext>
            </a:extLst>
          </p:cNvPr>
          <p:cNvSpPr/>
          <p:nvPr/>
        </p:nvSpPr>
        <p:spPr>
          <a:xfrm>
            <a:off x="1706460" y="1520992"/>
            <a:ext cx="278392" cy="361660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6459D6-515F-6847-A3B2-E67C70F62A47}"/>
              </a:ext>
            </a:extLst>
          </p:cNvPr>
          <p:cNvSpPr/>
          <p:nvPr/>
        </p:nvSpPr>
        <p:spPr>
          <a:xfrm>
            <a:off x="1706460" y="2500941"/>
            <a:ext cx="278392" cy="361660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E2EB07F6-B2BA-6642-A540-30AC86699F59}"/>
              </a:ext>
            </a:extLst>
          </p:cNvPr>
          <p:cNvSpPr/>
          <p:nvPr/>
        </p:nvSpPr>
        <p:spPr>
          <a:xfrm rot="5400000">
            <a:off x="1216722" y="1535521"/>
            <a:ext cx="407556" cy="334936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>
            <a:noAutofit/>
          </a:bodyPr>
          <a:lstStyle/>
          <a:p>
            <a:pPr algn="ctr"/>
            <a:r>
              <a:rPr lang="en-US" sz="1400" b="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87294F78-96A0-4048-9B41-C4FBAC834BD2}"/>
              </a:ext>
            </a:extLst>
          </p:cNvPr>
          <p:cNvSpPr/>
          <p:nvPr/>
        </p:nvSpPr>
        <p:spPr>
          <a:xfrm rot="5400000">
            <a:off x="1216723" y="2514304"/>
            <a:ext cx="407556" cy="334936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>
            <a:noAutofit/>
          </a:bodyPr>
          <a:lstStyle/>
          <a:p>
            <a:pPr algn="ctr"/>
            <a:r>
              <a:rPr lang="en-US" sz="1400" b="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40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E5A9A60-EB8B-E342-B6CE-CFCE5F3E89F7}"/>
              </a:ext>
            </a:extLst>
          </p:cNvPr>
          <p:cNvCxnSpPr>
            <a:cxnSpLocks/>
            <a:stCxn id="25" idx="0"/>
            <a:endCxn id="17" idx="2"/>
          </p:cNvCxnSpPr>
          <p:nvPr/>
        </p:nvCxnSpPr>
        <p:spPr>
          <a:xfrm flipV="1">
            <a:off x="1067404" y="1702990"/>
            <a:ext cx="185627" cy="497475"/>
          </a:xfrm>
          <a:prstGeom prst="curvedConnector3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7C6FCF-936A-6E42-9FFB-E41AD7BB1F4C}"/>
              </a:ext>
            </a:extLst>
          </p:cNvPr>
          <p:cNvCxnSpPr>
            <a:cxnSpLocks/>
            <a:stCxn id="17" idx="0"/>
            <a:endCxn id="15" idx="1"/>
          </p:cNvCxnSpPr>
          <p:nvPr/>
        </p:nvCxnSpPr>
        <p:spPr>
          <a:xfrm flipV="1">
            <a:off x="1587967" y="1701822"/>
            <a:ext cx="118491" cy="1167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CE87B2-1C5A-1C44-8F40-27FAF1EBEAF6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V="1">
            <a:off x="1587969" y="2681770"/>
            <a:ext cx="118490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pezoid 21">
            <a:extLst>
              <a:ext uri="{FF2B5EF4-FFF2-40B4-BE49-F238E27FC236}">
                <a16:creationId xmlns:a16="http://schemas.microsoft.com/office/drawing/2014/main" id="{E9374AD5-EFB3-504C-800C-21AE8FBCE5F9}"/>
              </a:ext>
            </a:extLst>
          </p:cNvPr>
          <p:cNvSpPr/>
          <p:nvPr/>
        </p:nvSpPr>
        <p:spPr>
          <a:xfrm rot="16200000">
            <a:off x="2437899" y="1937977"/>
            <a:ext cx="481642" cy="490182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i="1" dirty="0">
                <a:latin typeface="LM Roman 10" pitchFamily="2" charset="77"/>
                <a:ea typeface="Palatino" pitchFamily="2" charset="77"/>
              </a:rPr>
              <a:t>D</a:t>
            </a:r>
            <a:endParaRPr lang="en-US" sz="1400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4C1BBB-454F-4447-B605-B2C204FD3F1D}"/>
              </a:ext>
            </a:extLst>
          </p:cNvPr>
          <p:cNvCxnSpPr>
            <a:cxnSpLocks/>
            <a:stCxn id="47" idx="3"/>
            <a:endCxn id="22" idx="0"/>
          </p:cNvCxnSpPr>
          <p:nvPr/>
        </p:nvCxnSpPr>
        <p:spPr>
          <a:xfrm flipV="1">
            <a:off x="2296636" y="2183063"/>
            <a:ext cx="136995" cy="690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90D816-EBFA-AB4C-BB2B-6F1C5D752AD5}"/>
              </a:ext>
            </a:extLst>
          </p:cNvPr>
          <p:cNvCxnSpPr>
            <a:cxnSpLocks/>
            <a:stCxn id="22" idx="2"/>
            <a:endCxn id="59" idx="1"/>
          </p:cNvCxnSpPr>
          <p:nvPr/>
        </p:nvCxnSpPr>
        <p:spPr>
          <a:xfrm flipV="1">
            <a:off x="2923812" y="2183065"/>
            <a:ext cx="111695" cy="2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rapezoid 24">
            <a:extLst>
              <a:ext uri="{FF2B5EF4-FFF2-40B4-BE49-F238E27FC236}">
                <a16:creationId xmlns:a16="http://schemas.microsoft.com/office/drawing/2014/main" id="{CCDE7F98-A447-5047-9ABD-1352AD670B93}"/>
              </a:ext>
            </a:extLst>
          </p:cNvPr>
          <p:cNvSpPr/>
          <p:nvPr/>
        </p:nvSpPr>
        <p:spPr>
          <a:xfrm rot="5400000">
            <a:off x="634401" y="2008280"/>
            <a:ext cx="481642" cy="384368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b="1" i="1" dirty="0">
                <a:latin typeface="LM Roman 10" pitchFamily="2" charset="77"/>
                <a:ea typeface="Palatino" pitchFamily="2" charset="77"/>
              </a:rPr>
              <a:t>E</a:t>
            </a:r>
            <a:endParaRPr lang="en-US" sz="1400" b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D609E2-2B80-A042-8421-105FFFB742C9}"/>
              </a:ext>
            </a:extLst>
          </p:cNvPr>
          <p:cNvCxnSpPr>
            <a:cxnSpLocks/>
            <a:stCxn id="14" idx="3"/>
            <a:endCxn id="25" idx="2"/>
          </p:cNvCxnSpPr>
          <p:nvPr/>
        </p:nvCxnSpPr>
        <p:spPr>
          <a:xfrm flipV="1">
            <a:off x="538781" y="2200464"/>
            <a:ext cx="144255" cy="162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86EAF53-2470-0E4B-B19D-1C912E5BB7A2}"/>
              </a:ext>
            </a:extLst>
          </p:cNvPr>
          <p:cNvSpPr/>
          <p:nvPr/>
        </p:nvSpPr>
        <p:spPr>
          <a:xfrm>
            <a:off x="2018244" y="1952427"/>
            <a:ext cx="278392" cy="462661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LM Roman 10" pitchFamily="2" charset="77"/>
                <a:ea typeface="Palatino" pitchFamily="2" charset="77"/>
              </a:rPr>
              <a:t>h</a:t>
            </a:r>
            <a:endParaRPr lang="en-US" sz="14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F733BF52-3774-B142-8398-058EB9DA7BA5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1863791" y="1864516"/>
            <a:ext cx="142758" cy="179031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4DCA8363-0245-6347-8FCA-ED114277185D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857038" y="2333293"/>
            <a:ext cx="156265" cy="179030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3A68100-1086-3746-A167-09B293A3A4F0}"/>
              </a:ext>
            </a:extLst>
          </p:cNvPr>
          <p:cNvCxnSpPr>
            <a:cxnSpLocks/>
            <a:stCxn id="25" idx="0"/>
            <a:endCxn id="18" idx="2"/>
          </p:cNvCxnSpPr>
          <p:nvPr/>
        </p:nvCxnSpPr>
        <p:spPr>
          <a:xfrm>
            <a:off x="1067404" y="2200464"/>
            <a:ext cx="185627" cy="481308"/>
          </a:xfrm>
          <a:prstGeom prst="curvedConnector3">
            <a:avLst>
              <a:gd name="adj1" fmla="val 50000"/>
            </a:avLst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2855F81-AA21-6842-913B-D9DDDCCE39F0}"/>
                  </a:ext>
                </a:extLst>
              </p:cNvPr>
              <p:cNvSpPr/>
              <p:nvPr/>
            </p:nvSpPr>
            <p:spPr>
              <a:xfrm>
                <a:off x="3035507" y="2025284"/>
                <a:ext cx="354554" cy="315558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647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1400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2855F81-AA21-6842-913B-D9DDDCCE3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507" y="2025284"/>
                <a:ext cx="354554" cy="31555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6C7A1CED-7CCD-A74E-AC01-5223DBE3A8CE}"/>
              </a:ext>
            </a:extLst>
          </p:cNvPr>
          <p:cNvGrpSpPr/>
          <p:nvPr/>
        </p:nvGrpSpPr>
        <p:grpSpPr>
          <a:xfrm>
            <a:off x="4843823" y="1301198"/>
            <a:ext cx="1817685" cy="2294029"/>
            <a:chOff x="4843823" y="1301198"/>
            <a:chExt cx="1817685" cy="2294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FC1B2838-4F49-C24D-8002-E5682041A3B7}"/>
                    </a:ext>
                  </a:extLst>
                </p:cNvPr>
                <p:cNvSpPr/>
                <p:nvPr/>
              </p:nvSpPr>
              <p:spPr>
                <a:xfrm>
                  <a:off x="4843823" y="1301198"/>
                  <a:ext cx="1817685" cy="2113200"/>
                </a:xfrm>
                <a:prstGeom prst="roundRect">
                  <a:avLst>
                    <a:gd name="adj" fmla="val 8322"/>
                  </a:avLst>
                </a:prstGeom>
                <a:solidFill>
                  <a:schemeClr val="accent6">
                    <a:lumMod val="20000"/>
                    <a:lumOff val="80000"/>
                    <a:alpha val="75000"/>
                  </a:schemeClr>
                </a:solidFill>
                <a:ln w="8382">
                  <a:solidFill>
                    <a:schemeClr val="accent6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/>
                <a:lstStyle/>
                <a:p>
                  <a:pPr algn="ctr"/>
                  <a:r>
                    <a:rPr lang="en-US" sz="1600" b="1" dirty="0">
                      <a:solidFill>
                        <a:schemeClr val="tx2">
                          <a:lumMod val="50000"/>
                        </a:schemeClr>
                      </a:solidFill>
                      <a:ea typeface="Palatino" pitchFamily="2" charset="77"/>
                      <a:cs typeface="Arial" panose="020B0604020202020204" pitchFamily="34" charset="0"/>
                    </a:rPr>
                    <a:t>Accuracy of linear classifiers</a:t>
                  </a:r>
                </a:p>
                <a:p>
                  <a:endParaRPr lang="en-US" sz="5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  <a:p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relevant info. encoded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chemeClr val="tx2">
                        <a:lumMod val="50000"/>
                      </a:schemeClr>
                    </a:solidFill>
                    <a:ea typeface="Palatino" pitchFamily="2" charset="77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chemeClr val="tx2">
                        <a:lumMod val="50000"/>
                      </a:schemeClr>
                    </a:solidFill>
                    <a:ea typeface="Palatino" pitchFamily="2" charset="77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FC1B2838-4F49-C24D-8002-E5682041A3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3823" y="1301198"/>
                  <a:ext cx="1817685" cy="2113200"/>
                </a:xfrm>
                <a:prstGeom prst="roundRect">
                  <a:avLst>
                    <a:gd name="adj" fmla="val 8322"/>
                  </a:avLst>
                </a:prstGeom>
                <a:blipFill>
                  <a:blip r:embed="rId6"/>
                  <a:stretch>
                    <a:fillRect l="-685" r="-2740"/>
                  </a:stretch>
                </a:blipFill>
                <a:ln w="8382">
                  <a:solidFill>
                    <a:schemeClr val="accent6">
                      <a:lumMod val="50000"/>
                    </a:schemeClr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7735BCFA-C510-8C44-BFD5-89A8CD249DE0}"/>
                    </a:ext>
                  </a:extLst>
                </p:cNvPr>
                <p:cNvSpPr/>
                <p:nvPr/>
              </p:nvSpPr>
              <p:spPr>
                <a:xfrm>
                  <a:off x="5116992" y="3037544"/>
                  <a:ext cx="403768" cy="322813"/>
                </a:xfrm>
                <a:prstGeom prst="roundRect">
                  <a:avLst/>
                </a:prstGeom>
                <a:ln w="8382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68471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acc>
                      </m:oMath>
                    </m:oMathPara>
                  </a14:m>
                  <a:endParaRPr lang="en-US" sz="14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7735BCFA-C510-8C44-BFD5-89A8CD249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992" y="3037544"/>
                  <a:ext cx="403768" cy="322813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8382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2253C2D4-B1F2-4C4D-976D-6FAA1B526AE1}"/>
                </a:ext>
              </a:extLst>
            </p:cNvPr>
            <p:cNvSpPr/>
            <p:nvPr/>
          </p:nvSpPr>
          <p:spPr>
            <a:xfrm rot="5400000">
              <a:off x="5172788" y="2513799"/>
              <a:ext cx="292174" cy="477101"/>
            </a:xfrm>
            <a:prstGeom prst="trapezoid">
              <a:avLst>
                <a:gd name="adj" fmla="val 0"/>
              </a:avLst>
            </a:prstGeom>
            <a:ln w="8382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400" b="1" i="1" dirty="0">
                  <a:latin typeface="LM Roman 10" pitchFamily="2" charset="77"/>
                  <a:ea typeface="Palatino" pitchFamily="2" charset="77"/>
                </a:rPr>
                <a:t>W</a:t>
              </a:r>
              <a:r>
                <a:rPr lang="en-US" sz="1400" b="1" i="1" baseline="-25000" dirty="0">
                  <a:latin typeface="LM Roman 10" pitchFamily="2" charset="77"/>
                  <a:ea typeface="Palatino" pitchFamily="2" charset="77"/>
                </a:rPr>
                <a:t>y</a:t>
              </a:r>
            </a:p>
          </p:txBody>
        </p:sp>
        <p:cxnSp>
          <p:nvCxnSpPr>
            <p:cNvPr id="64" name="Curved Connector 37">
              <a:extLst>
                <a:ext uri="{FF2B5EF4-FFF2-40B4-BE49-F238E27FC236}">
                  <a16:creationId xmlns:a16="http://schemas.microsoft.com/office/drawing/2014/main" id="{4E434800-707F-9D4C-ADA2-1A4BA325FD9A}"/>
                </a:ext>
              </a:extLst>
            </p:cNvPr>
            <p:cNvCxnSpPr>
              <a:cxnSpLocks/>
              <a:stCxn id="63" idx="3"/>
              <a:endCxn id="62" idx="0"/>
            </p:cNvCxnSpPr>
            <p:nvPr/>
          </p:nvCxnSpPr>
          <p:spPr>
            <a:xfrm>
              <a:off x="5318875" y="2898437"/>
              <a:ext cx="1" cy="139107"/>
            </a:xfrm>
            <a:prstGeom prst="straightConnector1">
              <a:avLst/>
            </a:prstGeom>
            <a:ln w="8382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29FACD71-18F5-0140-B9B5-1F75EABE967C}"/>
                    </a:ext>
                  </a:extLst>
                </p:cNvPr>
                <p:cNvSpPr/>
                <p:nvPr/>
              </p:nvSpPr>
              <p:spPr>
                <a:xfrm>
                  <a:off x="5889426" y="3037544"/>
                  <a:ext cx="403768" cy="322813"/>
                </a:xfrm>
                <a:prstGeom prst="roundRect">
                  <a:avLst/>
                </a:prstGeom>
                <a:ln w="8382"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68471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acc>
                      </m:oMath>
                    </m:oMathPara>
                  </a14:m>
                  <a:endParaRPr lang="en-US" sz="14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29FACD71-18F5-0140-B9B5-1F75EABE96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426" y="3037544"/>
                  <a:ext cx="403768" cy="322813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8382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FF134824-39FC-5142-ACD7-96AD712B6FA5}"/>
                </a:ext>
              </a:extLst>
            </p:cNvPr>
            <p:cNvSpPr/>
            <p:nvPr/>
          </p:nvSpPr>
          <p:spPr>
            <a:xfrm rot="5400000">
              <a:off x="5945222" y="2513799"/>
              <a:ext cx="292174" cy="477101"/>
            </a:xfrm>
            <a:prstGeom prst="trapezoid">
              <a:avLst>
                <a:gd name="adj" fmla="val 0"/>
              </a:avLst>
            </a:prstGeom>
            <a:ln w="8382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400" b="1" i="1" dirty="0" err="1">
                  <a:latin typeface="LM Roman 10" pitchFamily="2" charset="77"/>
                  <a:ea typeface="Palatino" pitchFamily="2" charset="77"/>
                </a:rPr>
                <a:t>W</a:t>
              </a:r>
              <a:r>
                <a:rPr lang="en-US" sz="1400" b="1" i="1" baseline="-25000" dirty="0" err="1">
                  <a:latin typeface="LM Roman 10" pitchFamily="2" charset="77"/>
                  <a:ea typeface="Palatino" pitchFamily="2" charset="77"/>
                </a:rPr>
                <a:t>z</a:t>
              </a:r>
              <a:endParaRPr lang="en-US" sz="1400" b="1" i="1" baseline="-25000" dirty="0">
                <a:latin typeface="LM Roman 10" pitchFamily="2" charset="77"/>
                <a:ea typeface="Palatino" pitchFamily="2" charset="77"/>
              </a:endParaRPr>
            </a:p>
          </p:txBody>
        </p:sp>
        <p:cxnSp>
          <p:nvCxnSpPr>
            <p:cNvPr id="67" name="Curved Connector 37">
              <a:extLst>
                <a:ext uri="{FF2B5EF4-FFF2-40B4-BE49-F238E27FC236}">
                  <a16:creationId xmlns:a16="http://schemas.microsoft.com/office/drawing/2014/main" id="{90B3D238-24F0-9C4C-BB36-8D8C66717CAE}"/>
                </a:ext>
              </a:extLst>
            </p:cNvPr>
            <p:cNvCxnSpPr>
              <a:cxnSpLocks/>
              <a:stCxn id="66" idx="3"/>
              <a:endCxn id="65" idx="0"/>
            </p:cNvCxnSpPr>
            <p:nvPr/>
          </p:nvCxnSpPr>
          <p:spPr>
            <a:xfrm>
              <a:off x="6091309" y="2898437"/>
              <a:ext cx="1" cy="139107"/>
            </a:xfrm>
            <a:prstGeom prst="straightConnector1">
              <a:avLst/>
            </a:prstGeom>
            <a:ln w="8382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urved Connector 37">
              <a:extLst>
                <a:ext uri="{FF2B5EF4-FFF2-40B4-BE49-F238E27FC236}">
                  <a16:creationId xmlns:a16="http://schemas.microsoft.com/office/drawing/2014/main" id="{D703A1F7-2EE7-1A46-B6BA-8B65C3F55D9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267" y="3365376"/>
              <a:ext cx="0" cy="229851"/>
            </a:xfrm>
            <a:prstGeom prst="straightConnector1">
              <a:avLst/>
            </a:prstGeom>
            <a:ln w="19050" cap="rnd">
              <a:solidFill>
                <a:schemeClr val="accent6">
                  <a:lumMod val="75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urved Connector 37">
              <a:extLst>
                <a:ext uri="{FF2B5EF4-FFF2-40B4-BE49-F238E27FC236}">
                  <a16:creationId xmlns:a16="http://schemas.microsoft.com/office/drawing/2014/main" id="{BCBF9C4E-3F2D-704B-9898-5FD8EA58144A}"/>
                </a:ext>
              </a:extLst>
            </p:cNvPr>
            <p:cNvCxnSpPr>
              <a:cxnSpLocks/>
            </p:cNvCxnSpPr>
            <p:nvPr/>
          </p:nvCxnSpPr>
          <p:spPr>
            <a:xfrm>
              <a:off x="6104107" y="3365376"/>
              <a:ext cx="0" cy="229851"/>
            </a:xfrm>
            <a:prstGeom prst="straightConnector1">
              <a:avLst/>
            </a:prstGeom>
            <a:ln w="19050" cap="rnd">
              <a:solidFill>
                <a:schemeClr val="accent6">
                  <a:lumMod val="75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05E9CF0-E791-924D-A185-0EB9AD2A9AC4}"/>
              </a:ext>
            </a:extLst>
          </p:cNvPr>
          <p:cNvGrpSpPr/>
          <p:nvPr/>
        </p:nvGrpSpPr>
        <p:grpSpPr>
          <a:xfrm>
            <a:off x="6758256" y="1301198"/>
            <a:ext cx="1947079" cy="2291946"/>
            <a:chOff x="6758256" y="1301198"/>
            <a:chExt cx="1947079" cy="22919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35F067EE-17A6-C046-9950-E36CD7436732}"/>
                    </a:ext>
                  </a:extLst>
                </p:cNvPr>
                <p:cNvSpPr/>
                <p:nvPr/>
              </p:nvSpPr>
              <p:spPr>
                <a:xfrm>
                  <a:off x="6758256" y="1301198"/>
                  <a:ext cx="1947079" cy="2113200"/>
                </a:xfrm>
                <a:prstGeom prst="roundRect">
                  <a:avLst>
                    <a:gd name="adj" fmla="val 5377"/>
                  </a:avLst>
                </a:prstGeom>
                <a:solidFill>
                  <a:schemeClr val="accent2">
                    <a:lumMod val="20000"/>
                    <a:lumOff val="80000"/>
                    <a:alpha val="75000"/>
                  </a:schemeClr>
                </a:solidFill>
                <a:ln w="8382">
                  <a:solidFill>
                    <a:schemeClr val="accent2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/>
                <a:lstStyle/>
                <a:p>
                  <a:pPr algn="ctr"/>
                  <a:r>
                    <a:rPr lang="en-US" sz="1600" b="1" dirty="0">
                      <a:solidFill>
                        <a:schemeClr val="tx2">
                          <a:lumMod val="50000"/>
                        </a:schemeClr>
                      </a:solidFill>
                      <a:ea typeface="Palatino" pitchFamily="2" charset="77"/>
                      <a:cs typeface="Arial" panose="020B0604020202020204" pitchFamily="34" charset="0"/>
                    </a:rPr>
                    <a:t>Error rate of adv. classifiers</a:t>
                  </a:r>
                </a:p>
                <a:p>
                  <a:endParaRPr lang="en-US" sz="5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  <a:p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undesired info. removed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endParaRPr lang="en-US" sz="1400" dirty="0">
                    <a:solidFill>
                      <a:schemeClr val="tx2">
                        <a:lumMod val="50000"/>
                      </a:schemeClr>
                    </a:solidFill>
                    <a:ea typeface="Palatino" pitchFamily="2" charset="77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35F067EE-17A6-C046-9950-E36CD74367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256" y="1301198"/>
                  <a:ext cx="1947079" cy="2113200"/>
                </a:xfrm>
                <a:prstGeom prst="roundRect">
                  <a:avLst>
                    <a:gd name="adj" fmla="val 5377"/>
                  </a:avLst>
                </a:prstGeom>
                <a:blipFill>
                  <a:blip r:embed="rId9"/>
                  <a:stretch>
                    <a:fillRect l="-1935" r="-3226"/>
                  </a:stretch>
                </a:blipFill>
                <a:ln w="8382">
                  <a:solidFill>
                    <a:schemeClr val="accent2">
                      <a:lumMod val="50000"/>
                    </a:schemeClr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51367FBC-2D96-0740-957B-355FD2724F5C}"/>
                    </a:ext>
                  </a:extLst>
                </p:cNvPr>
                <p:cNvSpPr/>
                <p:nvPr/>
              </p:nvSpPr>
              <p:spPr>
                <a:xfrm>
                  <a:off x="6917874" y="3037544"/>
                  <a:ext cx="403768" cy="322813"/>
                </a:xfrm>
                <a:prstGeom prst="roundRect">
                  <a:avLst/>
                </a:prstGeom>
                <a:solidFill>
                  <a:srgbClr val="ED4431"/>
                </a:solidFill>
                <a:ln w="8382">
                  <a:solidFill>
                    <a:srgbClr val="AE212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68471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adv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latin typeface="LM Roman 10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51367FBC-2D96-0740-957B-355FD2724F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874" y="3037544"/>
                  <a:ext cx="403768" cy="322813"/>
                </a:xfrm>
                <a:prstGeom prst="roundRect">
                  <a:avLst/>
                </a:prstGeom>
                <a:blipFill>
                  <a:blip r:embed="rId10"/>
                  <a:stretch>
                    <a:fillRect l="-5882"/>
                  </a:stretch>
                </a:blipFill>
                <a:ln w="8382">
                  <a:solidFill>
                    <a:srgbClr val="AE212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91ED7F9E-5AD2-E247-90C2-394FDC3246B1}"/>
                </a:ext>
              </a:extLst>
            </p:cNvPr>
            <p:cNvSpPr/>
            <p:nvPr/>
          </p:nvSpPr>
          <p:spPr>
            <a:xfrm rot="5400000">
              <a:off x="6973670" y="2513799"/>
              <a:ext cx="292174" cy="477101"/>
            </a:xfrm>
            <a:prstGeom prst="trapezoid">
              <a:avLst>
                <a:gd name="adj" fmla="val 0"/>
              </a:avLst>
            </a:prstGeom>
            <a:solidFill>
              <a:schemeClr val="accent2"/>
            </a:solidFill>
            <a:ln w="8382">
              <a:solidFill>
                <a:schemeClr val="accent2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400" b="1" i="1" dirty="0">
                  <a:solidFill>
                    <a:srgbClr val="5C3016"/>
                  </a:solidFill>
                  <a:latin typeface="LM Roman 10" pitchFamily="2" charset="77"/>
                  <a:ea typeface="Palatino" pitchFamily="2" charset="77"/>
                </a:rPr>
                <a:t>C</a:t>
              </a:r>
              <a:r>
                <a:rPr lang="en-US" sz="1400" b="1" i="1" baseline="-25000" dirty="0">
                  <a:solidFill>
                    <a:srgbClr val="5C3016"/>
                  </a:solidFill>
                  <a:latin typeface="LM Roman 10" pitchFamily="2" charset="77"/>
                  <a:ea typeface="Palatino" pitchFamily="2" charset="77"/>
                </a:rPr>
                <a:t>y</a:t>
              </a:r>
              <a:endParaRPr lang="en-US" sz="1400" b="1" baseline="-25000" dirty="0">
                <a:solidFill>
                  <a:srgbClr val="5C3016"/>
                </a:solidFill>
                <a:latin typeface="LM Roman 10" pitchFamily="2" charset="77"/>
                <a:ea typeface="Palatino" pitchFamily="2" charset="77"/>
              </a:endParaRPr>
            </a:p>
          </p:txBody>
        </p:sp>
        <p:cxnSp>
          <p:nvCxnSpPr>
            <p:cNvPr id="41" name="Curved Connector 37">
              <a:extLst>
                <a:ext uri="{FF2B5EF4-FFF2-40B4-BE49-F238E27FC236}">
                  <a16:creationId xmlns:a16="http://schemas.microsoft.com/office/drawing/2014/main" id="{37897E52-26D2-6F4F-AC62-E5466396C201}"/>
                </a:ext>
              </a:extLst>
            </p:cNvPr>
            <p:cNvCxnSpPr>
              <a:cxnSpLocks/>
              <a:stCxn id="38" idx="3"/>
              <a:endCxn id="31" idx="0"/>
            </p:cNvCxnSpPr>
            <p:nvPr/>
          </p:nvCxnSpPr>
          <p:spPr>
            <a:xfrm>
              <a:off x="7119757" y="2898437"/>
              <a:ext cx="1" cy="139107"/>
            </a:xfrm>
            <a:prstGeom prst="straightConnector1">
              <a:avLst/>
            </a:prstGeom>
            <a:ln w="8382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6130B2A4-1658-D348-847B-BE40DA830138}"/>
                    </a:ext>
                  </a:extLst>
                </p:cNvPr>
                <p:cNvSpPr/>
                <p:nvPr/>
              </p:nvSpPr>
              <p:spPr>
                <a:xfrm>
                  <a:off x="8036690" y="3037544"/>
                  <a:ext cx="403768" cy="322813"/>
                </a:xfrm>
                <a:prstGeom prst="roundRect">
                  <a:avLst/>
                </a:prstGeom>
                <a:solidFill>
                  <a:srgbClr val="ED4431"/>
                </a:solidFill>
                <a:ln w="8382">
                  <a:solidFill>
                    <a:srgbClr val="AE212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68471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adv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latin typeface="LM Roman 10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6130B2A4-1658-D348-847B-BE40DA830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6690" y="3037544"/>
                  <a:ext cx="403768" cy="322813"/>
                </a:xfrm>
                <a:prstGeom prst="roundRect">
                  <a:avLst/>
                </a:prstGeom>
                <a:blipFill>
                  <a:blip r:embed="rId11"/>
                  <a:stretch>
                    <a:fillRect l="-5882"/>
                  </a:stretch>
                </a:blipFill>
                <a:ln w="8382">
                  <a:solidFill>
                    <a:srgbClr val="AE212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D0219464-36CB-974B-8F3C-ED1F3F321D88}"/>
                </a:ext>
              </a:extLst>
            </p:cNvPr>
            <p:cNvSpPr/>
            <p:nvPr/>
          </p:nvSpPr>
          <p:spPr>
            <a:xfrm rot="5400000">
              <a:off x="8092486" y="2513799"/>
              <a:ext cx="292174" cy="477101"/>
            </a:xfrm>
            <a:prstGeom prst="trapezoid">
              <a:avLst>
                <a:gd name="adj" fmla="val 0"/>
              </a:avLst>
            </a:prstGeom>
            <a:solidFill>
              <a:schemeClr val="accent2"/>
            </a:solidFill>
            <a:ln w="8382">
              <a:solidFill>
                <a:schemeClr val="accent2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400" b="1" i="1" dirty="0" err="1">
                  <a:solidFill>
                    <a:srgbClr val="5C3016"/>
                  </a:solidFill>
                  <a:latin typeface="LM Roman 10" pitchFamily="2" charset="77"/>
                  <a:ea typeface="Palatino" pitchFamily="2" charset="77"/>
                </a:rPr>
                <a:t>C</a:t>
              </a:r>
              <a:r>
                <a:rPr lang="en-US" sz="1400" b="1" i="1" baseline="-25000" dirty="0" err="1">
                  <a:solidFill>
                    <a:srgbClr val="5C3016"/>
                  </a:solidFill>
                  <a:latin typeface="LM Roman 10" pitchFamily="2" charset="77"/>
                  <a:ea typeface="Palatino" pitchFamily="2" charset="77"/>
                </a:rPr>
                <a:t>z</a:t>
              </a:r>
              <a:endParaRPr lang="en-US" sz="1400" b="1" baseline="-25000" dirty="0">
                <a:solidFill>
                  <a:srgbClr val="5C3016"/>
                </a:solidFill>
                <a:latin typeface="LM Roman 10" pitchFamily="2" charset="77"/>
                <a:ea typeface="Palatino" pitchFamily="2" charset="77"/>
              </a:endParaRPr>
            </a:p>
          </p:txBody>
        </p:sp>
        <p:cxnSp>
          <p:nvCxnSpPr>
            <p:cNvPr id="57" name="Curved Connector 37">
              <a:extLst>
                <a:ext uri="{FF2B5EF4-FFF2-40B4-BE49-F238E27FC236}">
                  <a16:creationId xmlns:a16="http://schemas.microsoft.com/office/drawing/2014/main" id="{86979216-2198-7D48-8BC8-0F0BDEE27625}"/>
                </a:ext>
              </a:extLst>
            </p:cNvPr>
            <p:cNvCxnSpPr>
              <a:cxnSpLocks/>
              <a:stCxn id="56" idx="3"/>
              <a:endCxn id="55" idx="0"/>
            </p:cNvCxnSpPr>
            <p:nvPr/>
          </p:nvCxnSpPr>
          <p:spPr>
            <a:xfrm>
              <a:off x="8238573" y="2898437"/>
              <a:ext cx="1" cy="139107"/>
            </a:xfrm>
            <a:prstGeom prst="straightConnector1">
              <a:avLst/>
            </a:prstGeom>
            <a:ln w="8382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37">
              <a:extLst>
                <a:ext uri="{FF2B5EF4-FFF2-40B4-BE49-F238E27FC236}">
                  <a16:creationId xmlns:a16="http://schemas.microsoft.com/office/drawing/2014/main" id="{255F6C96-FA13-334A-AC35-7B423346EDD7}"/>
                </a:ext>
              </a:extLst>
            </p:cNvPr>
            <p:cNvCxnSpPr>
              <a:cxnSpLocks/>
            </p:cNvCxnSpPr>
            <p:nvPr/>
          </p:nvCxnSpPr>
          <p:spPr>
            <a:xfrm>
              <a:off x="7127300" y="3360356"/>
              <a:ext cx="0" cy="229851"/>
            </a:xfrm>
            <a:prstGeom prst="straightConnector1">
              <a:avLst/>
            </a:prstGeom>
            <a:ln w="19050" cap="rnd">
              <a:solidFill>
                <a:srgbClr val="C00000"/>
              </a:solidFill>
              <a:prstDash val="sysDot"/>
              <a:round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Curved Connector 37">
              <a:extLst>
                <a:ext uri="{FF2B5EF4-FFF2-40B4-BE49-F238E27FC236}">
                  <a16:creationId xmlns:a16="http://schemas.microsoft.com/office/drawing/2014/main" id="{C67F711C-2B8E-BC4E-A448-E0E73D7F6380}"/>
                </a:ext>
              </a:extLst>
            </p:cNvPr>
            <p:cNvCxnSpPr>
              <a:cxnSpLocks/>
            </p:cNvCxnSpPr>
            <p:nvPr/>
          </p:nvCxnSpPr>
          <p:spPr>
            <a:xfrm>
              <a:off x="8256626" y="3363293"/>
              <a:ext cx="0" cy="229851"/>
            </a:xfrm>
            <a:prstGeom prst="straightConnector1">
              <a:avLst/>
            </a:prstGeom>
            <a:ln w="19050" cap="rnd">
              <a:solidFill>
                <a:srgbClr val="C00000"/>
              </a:solidFill>
              <a:prstDash val="sysDot"/>
              <a:round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02BC38E-CBA5-974D-81FF-D5FC14037257}"/>
              </a:ext>
            </a:extLst>
          </p:cNvPr>
          <p:cNvSpPr txBox="1"/>
          <p:nvPr/>
        </p:nvSpPr>
        <p:spPr>
          <a:xfrm>
            <a:off x="5778666" y="93571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Evaluated metrics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9AD2109-7AB3-9B40-A597-D36428ADBE3A}"/>
              </a:ext>
            </a:extLst>
          </p:cNvPr>
          <p:cNvGrpSpPr/>
          <p:nvPr/>
        </p:nvGrpSpPr>
        <p:grpSpPr>
          <a:xfrm>
            <a:off x="4147895" y="2955007"/>
            <a:ext cx="787123" cy="635200"/>
            <a:chOff x="4147895" y="2955007"/>
            <a:chExt cx="787123" cy="63520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DCEFAA6B-9A75-EB4B-AA79-53F73617FA97}"/>
                </a:ext>
              </a:extLst>
            </p:cNvPr>
            <p:cNvSpPr/>
            <p:nvPr/>
          </p:nvSpPr>
          <p:spPr>
            <a:xfrm>
              <a:off x="4147895" y="2955007"/>
              <a:ext cx="581386" cy="453906"/>
            </a:xfrm>
            <a:prstGeom prst="roundRect">
              <a:avLst>
                <a:gd name="adj" fmla="val 33609"/>
              </a:avLst>
            </a:prstGeom>
            <a:solidFill>
              <a:schemeClr val="accent4">
                <a:lumMod val="20000"/>
                <a:lumOff val="80000"/>
                <a:alpha val="75000"/>
              </a:schemeClr>
            </a:solidFill>
            <a:ln w="8382">
              <a:solidFill>
                <a:schemeClr val="accent4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Palatino" pitchFamily="2" charset="77"/>
                  <a:cs typeface="Arial" panose="020B0604020202020204" pitchFamily="34" charset="0"/>
                </a:rPr>
                <a:t>Avg.</a:t>
              </a:r>
              <a:endParaRPr lang="en-US" dirty="0">
                <a:solidFill>
                  <a:schemeClr val="tx2">
                    <a:lumMod val="50000"/>
                  </a:schemeClr>
                </a:solidFill>
                <a:ea typeface="Palatino" pitchFamily="2" charset="77"/>
                <a:cs typeface="Arial" panose="020B0604020202020204" pitchFamily="34" charset="0"/>
              </a:endParaRPr>
            </a:p>
          </p:txBody>
        </p:sp>
        <p:cxnSp>
          <p:nvCxnSpPr>
            <p:cNvPr id="83" name="Curved Connector 37">
              <a:extLst>
                <a:ext uri="{FF2B5EF4-FFF2-40B4-BE49-F238E27FC236}">
                  <a16:creationId xmlns:a16="http://schemas.microsoft.com/office/drawing/2014/main" id="{C54B1BA6-085E-2942-BF02-6ED212387BDE}"/>
                </a:ext>
              </a:extLst>
            </p:cNvPr>
            <p:cNvCxnSpPr>
              <a:cxnSpLocks/>
            </p:cNvCxnSpPr>
            <p:nvPr/>
          </p:nvCxnSpPr>
          <p:spPr>
            <a:xfrm>
              <a:off x="4417040" y="3408913"/>
              <a:ext cx="0" cy="181294"/>
            </a:xfrm>
            <a:prstGeom prst="straightConnector1">
              <a:avLst/>
            </a:prstGeom>
            <a:ln w="19050" cap="rnd">
              <a:solidFill>
                <a:schemeClr val="accent4">
                  <a:lumMod val="75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Curved Connector 37">
              <a:extLst>
                <a:ext uri="{FF2B5EF4-FFF2-40B4-BE49-F238E27FC236}">
                  <a16:creationId xmlns:a16="http://schemas.microsoft.com/office/drawing/2014/main" id="{24B9DF57-2216-294A-B5A0-73D5282B5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5855" y="3140862"/>
              <a:ext cx="209163" cy="0"/>
            </a:xfrm>
            <a:prstGeom prst="straightConnector1">
              <a:avLst/>
            </a:prstGeom>
            <a:ln w="19050" cap="rnd">
              <a:gradFill flip="none" rotWithShape="1">
                <a:gsLst>
                  <a:gs pos="0">
                    <a:schemeClr val="accent6">
                      <a:lumMod val="75000"/>
                    </a:schemeClr>
                  </a:gs>
                  <a:gs pos="55000">
                    <a:schemeClr val="accent6">
                      <a:lumMod val="75000"/>
                    </a:schemeClr>
                  </a:gs>
                  <a:gs pos="85000">
                    <a:schemeClr val="accent6">
                      <a:lumMod val="75000"/>
                      <a:alpha val="0"/>
                    </a:schemeClr>
                  </a:gs>
                </a:gsLst>
                <a:lin ang="10800000" scaled="1"/>
                <a:tileRect/>
              </a:gradFill>
              <a:prstDash val="sysDot"/>
              <a:round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Curved Connector 37">
              <a:extLst>
                <a:ext uri="{FF2B5EF4-FFF2-40B4-BE49-F238E27FC236}">
                  <a16:creationId xmlns:a16="http://schemas.microsoft.com/office/drawing/2014/main" id="{2E3283C8-F4D5-9B41-AF47-5689837AE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5855" y="3046409"/>
              <a:ext cx="209163" cy="0"/>
            </a:xfrm>
            <a:prstGeom prst="straightConnector1">
              <a:avLst/>
            </a:prstGeom>
            <a:ln w="19050" cap="rnd">
              <a:gradFill flip="none" rotWithShape="1">
                <a:gsLst>
                  <a:gs pos="0">
                    <a:schemeClr val="accent6">
                      <a:lumMod val="75000"/>
                    </a:schemeClr>
                  </a:gs>
                  <a:gs pos="55000">
                    <a:schemeClr val="accent6">
                      <a:lumMod val="75000"/>
                    </a:schemeClr>
                  </a:gs>
                  <a:gs pos="85000">
                    <a:schemeClr val="accent6">
                      <a:lumMod val="75000"/>
                      <a:alpha val="0"/>
                    </a:schemeClr>
                  </a:gs>
                </a:gsLst>
                <a:lin ang="10800000" scaled="1"/>
                <a:tileRect/>
              </a:gradFill>
              <a:prstDash val="sysDot"/>
              <a:round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Curved Connector 37">
              <a:extLst>
                <a:ext uri="{FF2B5EF4-FFF2-40B4-BE49-F238E27FC236}">
                  <a16:creationId xmlns:a16="http://schemas.microsoft.com/office/drawing/2014/main" id="{EB2DD303-A069-7B4F-8E99-F36AE337B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5855" y="3320661"/>
              <a:ext cx="209163" cy="0"/>
            </a:xfrm>
            <a:prstGeom prst="straightConnector1">
              <a:avLst/>
            </a:prstGeom>
            <a:ln w="19050" cap="rnd">
              <a:gradFill flip="none" rotWithShape="1">
                <a:gsLst>
                  <a:gs pos="0">
                    <a:srgbClr val="C00000"/>
                  </a:gs>
                  <a:gs pos="55000">
                    <a:srgbClr val="C00000"/>
                  </a:gs>
                  <a:gs pos="85000">
                    <a:srgbClr val="C00000">
                      <a:alpha val="0"/>
                    </a:srgbClr>
                  </a:gs>
                </a:gsLst>
                <a:lin ang="10800000" scaled="1"/>
                <a:tileRect/>
              </a:gradFill>
              <a:prstDash val="sysDot"/>
              <a:round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Curved Connector 37">
              <a:extLst>
                <a:ext uri="{FF2B5EF4-FFF2-40B4-BE49-F238E27FC236}">
                  <a16:creationId xmlns:a16="http://schemas.microsoft.com/office/drawing/2014/main" id="{7A25111A-0678-354F-8CA8-C451510597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5855" y="3226208"/>
              <a:ext cx="209163" cy="0"/>
            </a:xfrm>
            <a:prstGeom prst="straightConnector1">
              <a:avLst/>
            </a:prstGeom>
            <a:ln w="19050" cap="rnd">
              <a:gradFill flip="none" rotWithShape="1">
                <a:gsLst>
                  <a:gs pos="0">
                    <a:srgbClr val="C00000"/>
                  </a:gs>
                  <a:gs pos="55000">
                    <a:srgbClr val="C00000"/>
                  </a:gs>
                  <a:gs pos="85000">
                    <a:srgbClr val="C00000">
                      <a:alpha val="0"/>
                    </a:srgbClr>
                  </a:gs>
                </a:gsLst>
                <a:lin ang="10800000" scaled="1"/>
                <a:tileRect/>
              </a:gradFill>
              <a:prstDash val="sysDot"/>
              <a:round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le 59">
                <a:extLst>
                  <a:ext uri="{FF2B5EF4-FFF2-40B4-BE49-F238E27FC236}">
                    <a16:creationId xmlns:a16="http://schemas.microsoft.com/office/drawing/2014/main" id="{B74CB7F0-5C8D-CC47-8852-2174E3DD7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1018401"/>
                  </p:ext>
                </p:extLst>
              </p:nvPr>
            </p:nvGraphicFramePr>
            <p:xfrm>
              <a:off x="141817" y="3663155"/>
              <a:ext cx="8825256" cy="2385477"/>
            </p:xfrm>
            <a:graphic>
              <a:graphicData uri="http://schemas.openxmlformats.org/drawingml/2006/table">
                <a:tbl>
                  <a:tblPr>
                    <a:tableStyleId>{6E25E649-3F16-4E02-A733-19D2CDBF48F0}</a:tableStyleId>
                  </a:tblPr>
                  <a:tblGrid>
                    <a:gridCol w="2611181">
                      <a:extLst>
                        <a:ext uri="{9D8B030D-6E8A-4147-A177-3AD203B41FA5}">
                          <a16:colId xmlns:a16="http://schemas.microsoft.com/office/drawing/2014/main" val="2387751898"/>
                        </a:ext>
                      </a:extLst>
                    </a:gridCol>
                    <a:gridCol w="1160462">
                      <a:extLst>
                        <a:ext uri="{9D8B030D-6E8A-4147-A177-3AD203B41FA5}">
                          <a16:colId xmlns:a16="http://schemas.microsoft.com/office/drawing/2014/main" val="4146758844"/>
                        </a:ext>
                      </a:extLst>
                    </a:gridCol>
                    <a:gridCol w="973514">
                      <a:extLst>
                        <a:ext uri="{9D8B030D-6E8A-4147-A177-3AD203B41FA5}">
                          <a16:colId xmlns:a16="http://schemas.microsoft.com/office/drawing/2014/main" val="1658045339"/>
                        </a:ext>
                      </a:extLst>
                    </a:gridCol>
                    <a:gridCol w="853586">
                      <a:extLst>
                        <a:ext uri="{9D8B030D-6E8A-4147-A177-3AD203B41FA5}">
                          <a16:colId xmlns:a16="http://schemas.microsoft.com/office/drawing/2014/main" val="4041115071"/>
                        </a:ext>
                      </a:extLst>
                    </a:gridCol>
                    <a:gridCol w="958245">
                      <a:extLst>
                        <a:ext uri="{9D8B030D-6E8A-4147-A177-3AD203B41FA5}">
                          <a16:colId xmlns:a16="http://schemas.microsoft.com/office/drawing/2014/main" val="2165776682"/>
                        </a:ext>
                      </a:extLst>
                    </a:gridCol>
                    <a:gridCol w="1161509">
                      <a:extLst>
                        <a:ext uri="{9D8B030D-6E8A-4147-A177-3AD203B41FA5}">
                          <a16:colId xmlns:a16="http://schemas.microsoft.com/office/drawing/2014/main" val="2538163306"/>
                        </a:ext>
                      </a:extLst>
                    </a:gridCol>
                    <a:gridCol w="1106759">
                      <a:extLst>
                        <a:ext uri="{9D8B030D-6E8A-4147-A177-3AD203B41FA5}">
                          <a16:colId xmlns:a16="http://schemas.microsoft.com/office/drawing/2014/main" val="3968794798"/>
                        </a:ext>
                      </a:extLst>
                    </a:gridCol>
                  </a:tblGrid>
                  <a:tr h="173153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</a:rPr>
                            <a:t>Model</a:t>
                          </a: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Labels</a:t>
                          </a:r>
                        </a:p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used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Aggr</a:t>
                          </a:r>
                          <a:r>
                            <a:rPr lang="fr-FR" sz="1800" b="1" u="none" strike="noStrike" dirty="0">
                              <a:effectLst/>
                            </a:rPr>
                            <a:t>. </a:t>
                          </a:r>
                          <a:r>
                            <a:rPr lang="fr-FR" sz="1800" b="1" u="none" strike="noStrike" dirty="0" err="1">
                              <a:effectLst/>
                            </a:rPr>
                            <a:t>Metric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Accuracy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Disentangling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04997767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sz="1800" b="1" i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sz="1800" b="1" i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adv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800" b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adv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800" b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40092145"/>
                      </a:ext>
                    </a:extLst>
                  </a:tr>
                  <a:tr h="17315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Multi-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task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classif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.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59485975"/>
                      </a:ext>
                    </a:extLst>
                  </a:tr>
                  <a:tr h="17315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 err="1">
                              <a:effectLst/>
                            </a:rPr>
                            <a:t>HybridNet-like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832208178"/>
                      </a:ext>
                    </a:extLst>
                  </a:tr>
                  <a:tr h="17315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 err="1">
                              <a:effectLst/>
                            </a:rPr>
                            <a:t>HybridNet-like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 +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attr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1181988"/>
                      </a:ext>
                    </a:extLst>
                  </a:tr>
                  <a:tr h="17110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MTAN</a:t>
                          </a:r>
                          <a:r>
                            <a:rPr lang="fr-FR" sz="14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 (Liu, 2018)</a:t>
                          </a:r>
                          <a:endParaRPr lang="fr-FR" sz="1400" b="0" i="0" u="none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y, z, </a:t>
                          </a:r>
                          <a:r>
                            <a:rPr lang="fr-FR" sz="1800" b="1" u="none" strike="noStrike" dirty="0" err="1">
                              <a:effectLst/>
                              <a:latin typeface="LM Roman 10" pitchFamily="2" charset="77"/>
                            </a:rPr>
                            <a:t>z</a:t>
                          </a:r>
                          <a:r>
                            <a:rPr lang="fr-FR" sz="1800" b="0" u="none" strike="noStrike" baseline="-25000" dirty="0" err="1">
                              <a:effectLst/>
                              <a:latin typeface="LM Roman 10" pitchFamily="2" charset="77"/>
                            </a:rPr>
                            <a:t>test</a:t>
                          </a:r>
                          <a:endParaRPr lang="fr-FR" sz="18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19697522"/>
                      </a:ext>
                    </a:extLst>
                  </a:tr>
                  <a:tr h="17315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Adv. on y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only</a:t>
                          </a:r>
                          <a:r>
                            <a:rPr lang="fr-FR" sz="18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r>
                            <a:rPr lang="fr-FR" sz="14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(Hadad, 2018)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8700258"/>
                      </a:ext>
                    </a:extLst>
                  </a:tr>
                  <a:tr h="17110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 err="1">
                              <a:effectLst/>
                            </a:rPr>
                            <a:t>DualDis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84675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le 59">
                <a:extLst>
                  <a:ext uri="{FF2B5EF4-FFF2-40B4-BE49-F238E27FC236}">
                    <a16:creationId xmlns:a16="http://schemas.microsoft.com/office/drawing/2014/main" id="{B74CB7F0-5C8D-CC47-8852-2174E3DD7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1018401"/>
                  </p:ext>
                </p:extLst>
              </p:nvPr>
            </p:nvGraphicFramePr>
            <p:xfrm>
              <a:off x="141817" y="3663155"/>
              <a:ext cx="8825256" cy="2385477"/>
            </p:xfrm>
            <a:graphic>
              <a:graphicData uri="http://schemas.openxmlformats.org/drawingml/2006/table">
                <a:tbl>
                  <a:tblPr>
                    <a:tableStyleId>{6E25E649-3F16-4E02-A733-19D2CDBF48F0}</a:tableStyleId>
                  </a:tblPr>
                  <a:tblGrid>
                    <a:gridCol w="2611181">
                      <a:extLst>
                        <a:ext uri="{9D8B030D-6E8A-4147-A177-3AD203B41FA5}">
                          <a16:colId xmlns:a16="http://schemas.microsoft.com/office/drawing/2014/main" val="2387751898"/>
                        </a:ext>
                      </a:extLst>
                    </a:gridCol>
                    <a:gridCol w="1160462">
                      <a:extLst>
                        <a:ext uri="{9D8B030D-6E8A-4147-A177-3AD203B41FA5}">
                          <a16:colId xmlns:a16="http://schemas.microsoft.com/office/drawing/2014/main" val="4146758844"/>
                        </a:ext>
                      </a:extLst>
                    </a:gridCol>
                    <a:gridCol w="973514">
                      <a:extLst>
                        <a:ext uri="{9D8B030D-6E8A-4147-A177-3AD203B41FA5}">
                          <a16:colId xmlns:a16="http://schemas.microsoft.com/office/drawing/2014/main" val="1658045339"/>
                        </a:ext>
                      </a:extLst>
                    </a:gridCol>
                    <a:gridCol w="853586">
                      <a:extLst>
                        <a:ext uri="{9D8B030D-6E8A-4147-A177-3AD203B41FA5}">
                          <a16:colId xmlns:a16="http://schemas.microsoft.com/office/drawing/2014/main" val="4041115071"/>
                        </a:ext>
                      </a:extLst>
                    </a:gridCol>
                    <a:gridCol w="958245">
                      <a:extLst>
                        <a:ext uri="{9D8B030D-6E8A-4147-A177-3AD203B41FA5}">
                          <a16:colId xmlns:a16="http://schemas.microsoft.com/office/drawing/2014/main" val="2165776682"/>
                        </a:ext>
                      </a:extLst>
                    </a:gridCol>
                    <a:gridCol w="1161509">
                      <a:extLst>
                        <a:ext uri="{9D8B030D-6E8A-4147-A177-3AD203B41FA5}">
                          <a16:colId xmlns:a16="http://schemas.microsoft.com/office/drawing/2014/main" val="2538163306"/>
                        </a:ext>
                      </a:extLst>
                    </a:gridCol>
                    <a:gridCol w="1106759">
                      <a:extLst>
                        <a:ext uri="{9D8B030D-6E8A-4147-A177-3AD203B41FA5}">
                          <a16:colId xmlns:a16="http://schemas.microsoft.com/office/drawing/2014/main" val="3968794798"/>
                        </a:ext>
                      </a:extLst>
                    </a:gridCol>
                  </a:tblGrid>
                  <a:tr h="285120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</a:rPr>
                            <a:t>Model</a:t>
                          </a: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Labels</a:t>
                          </a:r>
                        </a:p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used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Aggr</a:t>
                          </a:r>
                          <a:r>
                            <a:rPr lang="fr-FR" sz="1800" b="1" u="none" strike="noStrike" dirty="0">
                              <a:effectLst/>
                            </a:rPr>
                            <a:t>. </a:t>
                          </a:r>
                          <a:r>
                            <a:rPr lang="fr-FR" sz="1800" b="1" u="none" strike="noStrike" dirty="0" err="1">
                              <a:effectLst/>
                            </a:rPr>
                            <a:t>Metric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Accuracy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Disentangling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049977675"/>
                      </a:ext>
                    </a:extLst>
                  </a:tr>
                  <a:tr h="32483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550000" t="-112000" r="-373529" b="-6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589333" t="-112000" r="-238667" b="-6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561957" t="-112000" r="-94565" b="-6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700000" t="-112000" b="-6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092145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Multi-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task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classif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.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59485975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 err="1">
                              <a:effectLst/>
                            </a:rPr>
                            <a:t>HybridNet-like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832208178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 err="1">
                              <a:effectLst/>
                            </a:rPr>
                            <a:t>HybridNet-like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 +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attr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1181988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MTAN</a:t>
                          </a:r>
                          <a:r>
                            <a:rPr lang="fr-FR" sz="14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 (Liu, 2018)</a:t>
                          </a:r>
                          <a:endParaRPr lang="fr-FR" sz="1400" b="0" i="0" u="none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y, z, </a:t>
                          </a:r>
                          <a:r>
                            <a:rPr lang="fr-FR" sz="1800" b="1" u="none" strike="noStrike" dirty="0" err="1">
                              <a:effectLst/>
                              <a:latin typeface="Latin Modern Roman 10" pitchFamily="2" charset="77"/>
                            </a:rPr>
                            <a:t>z</a:t>
                          </a:r>
                          <a:r>
                            <a:rPr lang="fr-FR" sz="1800" b="0" u="none" strike="noStrike" baseline="-25000" dirty="0" err="1">
                              <a:effectLst/>
                              <a:latin typeface="Latin Modern Roman 10" pitchFamily="2" charset="77"/>
                            </a:rPr>
                            <a:t>test</a:t>
                          </a:r>
                          <a:endParaRPr lang="fr-FR" sz="18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19697522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Adv. on y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only</a:t>
                          </a:r>
                          <a:r>
                            <a:rPr lang="fr-FR" sz="18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r>
                            <a:rPr lang="fr-FR" sz="14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(Hadad, 2018)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8700258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 err="1">
                              <a:effectLst/>
                            </a:rPr>
                            <a:t>DualDis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84675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4792AC84-98FE-A64D-9469-27695CB53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080347"/>
                  </p:ext>
                </p:extLst>
              </p:nvPr>
            </p:nvGraphicFramePr>
            <p:xfrm>
              <a:off x="141817" y="3663155"/>
              <a:ext cx="8825256" cy="2385477"/>
            </p:xfrm>
            <a:graphic>
              <a:graphicData uri="http://schemas.openxmlformats.org/drawingml/2006/table">
                <a:tbl>
                  <a:tblPr>
                    <a:tableStyleId>{6E25E649-3F16-4E02-A733-19D2CDBF48F0}</a:tableStyleId>
                  </a:tblPr>
                  <a:tblGrid>
                    <a:gridCol w="2611181">
                      <a:extLst>
                        <a:ext uri="{9D8B030D-6E8A-4147-A177-3AD203B41FA5}">
                          <a16:colId xmlns:a16="http://schemas.microsoft.com/office/drawing/2014/main" val="2387751898"/>
                        </a:ext>
                      </a:extLst>
                    </a:gridCol>
                    <a:gridCol w="1160462">
                      <a:extLst>
                        <a:ext uri="{9D8B030D-6E8A-4147-A177-3AD203B41FA5}">
                          <a16:colId xmlns:a16="http://schemas.microsoft.com/office/drawing/2014/main" val="4146758844"/>
                        </a:ext>
                      </a:extLst>
                    </a:gridCol>
                    <a:gridCol w="973514">
                      <a:extLst>
                        <a:ext uri="{9D8B030D-6E8A-4147-A177-3AD203B41FA5}">
                          <a16:colId xmlns:a16="http://schemas.microsoft.com/office/drawing/2014/main" val="1658045339"/>
                        </a:ext>
                      </a:extLst>
                    </a:gridCol>
                    <a:gridCol w="853586">
                      <a:extLst>
                        <a:ext uri="{9D8B030D-6E8A-4147-A177-3AD203B41FA5}">
                          <a16:colId xmlns:a16="http://schemas.microsoft.com/office/drawing/2014/main" val="4041115071"/>
                        </a:ext>
                      </a:extLst>
                    </a:gridCol>
                    <a:gridCol w="958245">
                      <a:extLst>
                        <a:ext uri="{9D8B030D-6E8A-4147-A177-3AD203B41FA5}">
                          <a16:colId xmlns:a16="http://schemas.microsoft.com/office/drawing/2014/main" val="2165776682"/>
                        </a:ext>
                      </a:extLst>
                    </a:gridCol>
                    <a:gridCol w="1161509">
                      <a:extLst>
                        <a:ext uri="{9D8B030D-6E8A-4147-A177-3AD203B41FA5}">
                          <a16:colId xmlns:a16="http://schemas.microsoft.com/office/drawing/2014/main" val="2538163306"/>
                        </a:ext>
                      </a:extLst>
                    </a:gridCol>
                    <a:gridCol w="1106759">
                      <a:extLst>
                        <a:ext uri="{9D8B030D-6E8A-4147-A177-3AD203B41FA5}">
                          <a16:colId xmlns:a16="http://schemas.microsoft.com/office/drawing/2014/main" val="3968794798"/>
                        </a:ext>
                      </a:extLst>
                    </a:gridCol>
                  </a:tblGrid>
                  <a:tr h="173153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</a:rPr>
                            <a:t>Model</a:t>
                          </a: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Labels</a:t>
                          </a:r>
                        </a:p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used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Aggr</a:t>
                          </a:r>
                          <a:r>
                            <a:rPr lang="fr-FR" sz="1800" b="1" u="none" strike="noStrike" dirty="0">
                              <a:effectLst/>
                            </a:rPr>
                            <a:t>. </a:t>
                          </a:r>
                          <a:r>
                            <a:rPr lang="fr-FR" sz="1800" b="1" u="none" strike="noStrike" dirty="0" err="1">
                              <a:effectLst/>
                            </a:rPr>
                            <a:t>Metric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Accuracy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Disentangling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04997767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sz="1800" b="1" i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sz="1800" b="1" i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adv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800" b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adv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800" b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40092145"/>
                      </a:ext>
                    </a:extLst>
                  </a:tr>
                  <a:tr h="17315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Multi-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task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classif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.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>
                              <a:effectLst/>
                            </a:rPr>
                            <a:t>81.5</a:t>
                          </a:r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98.5%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97.2%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85.3%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45.1%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59485975"/>
                      </a:ext>
                    </a:extLst>
                  </a:tr>
                  <a:tr h="17315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 err="1">
                              <a:effectLst/>
                            </a:rPr>
                            <a:t>HybridNet-like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>
                              <a:effectLst/>
                            </a:rPr>
                            <a:t>65.3</a:t>
                          </a:r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97.6%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93.7%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23.3%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>
                              <a:effectLst/>
                            </a:rPr>
                            <a:t>46.5%</a:t>
                          </a:r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832208178"/>
                      </a:ext>
                    </a:extLst>
                  </a:tr>
                  <a:tr h="17315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 err="1">
                              <a:effectLst/>
                            </a:rPr>
                            <a:t>HybridNet-like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 +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attr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80.5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99.0%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96.9%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80.0%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46.1%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1181988"/>
                      </a:ext>
                    </a:extLst>
                  </a:tr>
                  <a:tr h="17110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MTAN</a:t>
                          </a:r>
                          <a:r>
                            <a:rPr lang="fr-FR" sz="14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 (Liu, 2018)</a:t>
                          </a:r>
                          <a:endParaRPr lang="fr-FR" sz="1400" b="0" i="0" u="none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y, z, </a:t>
                          </a:r>
                          <a:r>
                            <a:rPr lang="fr-FR" sz="1800" b="1" u="none" strike="noStrike" dirty="0" err="1">
                              <a:effectLst/>
                              <a:latin typeface="LM Roman 10" pitchFamily="2" charset="77"/>
                            </a:rPr>
                            <a:t>z</a:t>
                          </a:r>
                          <a:r>
                            <a:rPr lang="fr-FR" sz="1800" b="0" u="none" strike="noStrike" baseline="-25000" dirty="0" err="1">
                              <a:effectLst/>
                              <a:latin typeface="LM Roman 10" pitchFamily="2" charset="77"/>
                            </a:rPr>
                            <a:t>test</a:t>
                          </a:r>
                          <a:endParaRPr lang="fr-FR" sz="18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—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98.4%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—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—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>
                              <a:effectLst/>
                            </a:rPr>
                            <a:t>70.3%</a:t>
                          </a:r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19697522"/>
                      </a:ext>
                    </a:extLst>
                  </a:tr>
                  <a:tr h="173153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Adv. on y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only</a:t>
                          </a:r>
                          <a:r>
                            <a:rPr lang="fr-FR" sz="18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r>
                            <a:rPr lang="fr-FR" sz="14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(Hadad, 2018)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>
                              <a:effectLst/>
                            </a:rPr>
                            <a:t>79.8</a:t>
                          </a:r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98.3%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84.1%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92.5%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44.4%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8700258"/>
                      </a:ext>
                    </a:extLst>
                  </a:tr>
                  <a:tr h="17110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 err="1">
                              <a:effectLst/>
                            </a:rPr>
                            <a:t>DualDis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92.0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98.6%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97.3%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98.8%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73.4%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84675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4792AC84-98FE-A64D-9469-27695CB53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080347"/>
                  </p:ext>
                </p:extLst>
              </p:nvPr>
            </p:nvGraphicFramePr>
            <p:xfrm>
              <a:off x="141817" y="3663155"/>
              <a:ext cx="8825256" cy="2385477"/>
            </p:xfrm>
            <a:graphic>
              <a:graphicData uri="http://schemas.openxmlformats.org/drawingml/2006/table">
                <a:tbl>
                  <a:tblPr>
                    <a:tableStyleId>{6E25E649-3F16-4E02-A733-19D2CDBF48F0}</a:tableStyleId>
                  </a:tblPr>
                  <a:tblGrid>
                    <a:gridCol w="2611181">
                      <a:extLst>
                        <a:ext uri="{9D8B030D-6E8A-4147-A177-3AD203B41FA5}">
                          <a16:colId xmlns:a16="http://schemas.microsoft.com/office/drawing/2014/main" val="2387751898"/>
                        </a:ext>
                      </a:extLst>
                    </a:gridCol>
                    <a:gridCol w="1160462">
                      <a:extLst>
                        <a:ext uri="{9D8B030D-6E8A-4147-A177-3AD203B41FA5}">
                          <a16:colId xmlns:a16="http://schemas.microsoft.com/office/drawing/2014/main" val="4146758844"/>
                        </a:ext>
                      </a:extLst>
                    </a:gridCol>
                    <a:gridCol w="973514">
                      <a:extLst>
                        <a:ext uri="{9D8B030D-6E8A-4147-A177-3AD203B41FA5}">
                          <a16:colId xmlns:a16="http://schemas.microsoft.com/office/drawing/2014/main" val="1658045339"/>
                        </a:ext>
                      </a:extLst>
                    </a:gridCol>
                    <a:gridCol w="853586">
                      <a:extLst>
                        <a:ext uri="{9D8B030D-6E8A-4147-A177-3AD203B41FA5}">
                          <a16:colId xmlns:a16="http://schemas.microsoft.com/office/drawing/2014/main" val="4041115071"/>
                        </a:ext>
                      </a:extLst>
                    </a:gridCol>
                    <a:gridCol w="958245">
                      <a:extLst>
                        <a:ext uri="{9D8B030D-6E8A-4147-A177-3AD203B41FA5}">
                          <a16:colId xmlns:a16="http://schemas.microsoft.com/office/drawing/2014/main" val="2165776682"/>
                        </a:ext>
                      </a:extLst>
                    </a:gridCol>
                    <a:gridCol w="1161509">
                      <a:extLst>
                        <a:ext uri="{9D8B030D-6E8A-4147-A177-3AD203B41FA5}">
                          <a16:colId xmlns:a16="http://schemas.microsoft.com/office/drawing/2014/main" val="2538163306"/>
                        </a:ext>
                      </a:extLst>
                    </a:gridCol>
                    <a:gridCol w="1106759">
                      <a:extLst>
                        <a:ext uri="{9D8B030D-6E8A-4147-A177-3AD203B41FA5}">
                          <a16:colId xmlns:a16="http://schemas.microsoft.com/office/drawing/2014/main" val="3968794798"/>
                        </a:ext>
                      </a:extLst>
                    </a:gridCol>
                  </a:tblGrid>
                  <a:tr h="285120"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</a:rPr>
                            <a:t>Model</a:t>
                          </a: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Labels</a:t>
                          </a:r>
                        </a:p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used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Aggr</a:t>
                          </a:r>
                          <a:r>
                            <a:rPr lang="fr-FR" sz="1800" b="1" u="none" strike="noStrike" dirty="0">
                              <a:effectLst/>
                            </a:rPr>
                            <a:t>. </a:t>
                          </a:r>
                          <a:r>
                            <a:rPr lang="fr-FR" sz="1800" b="1" u="none" strike="noStrike" dirty="0" err="1">
                              <a:effectLst/>
                            </a:rPr>
                            <a:t>Metric</a:t>
                          </a:r>
                          <a:endParaRPr lang="fr-FR" sz="18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Accuracy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 err="1">
                              <a:effectLst/>
                            </a:rPr>
                            <a:t>Disentangling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049977675"/>
                      </a:ext>
                    </a:extLst>
                  </a:tr>
                  <a:tr h="324837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50000" t="-112000" r="-373529" b="-6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89333" t="-112000" r="-238667" b="-6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61957" t="-112000" r="-94565" b="-6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700000" t="-112000" b="-6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092145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Multi-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task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classif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.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>
                              <a:effectLst/>
                            </a:rPr>
                            <a:t>81.5</a:t>
                          </a:r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98.5%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97.2%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85.3%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45.1%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59485975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 err="1">
                              <a:effectLst/>
                            </a:rPr>
                            <a:t>HybridNet-like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>
                              <a:effectLst/>
                            </a:rPr>
                            <a:t>65.3</a:t>
                          </a:r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97.6%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93.7%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23.3%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>
                              <a:effectLst/>
                            </a:rPr>
                            <a:t>46.5%</a:t>
                          </a:r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832208178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 err="1">
                              <a:effectLst/>
                            </a:rPr>
                            <a:t>HybridNet-like</a:t>
                          </a:r>
                          <a:r>
                            <a:rPr lang="fr-FR" sz="1800" u="none" strike="noStrike" dirty="0">
                              <a:effectLst/>
                            </a:rPr>
                            <a:t> +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attr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80.5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99.0%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96.9%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80.0%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46.1%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1181988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MTAN</a:t>
                          </a:r>
                          <a:r>
                            <a:rPr lang="fr-FR" sz="14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 (Liu, 2018)</a:t>
                          </a:r>
                          <a:endParaRPr lang="fr-FR" sz="1400" b="0" i="0" u="none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y, z, </a:t>
                          </a:r>
                          <a:r>
                            <a:rPr lang="fr-FR" sz="1800" b="1" u="none" strike="noStrike" dirty="0" err="1">
                              <a:effectLst/>
                              <a:latin typeface="Latin Modern Roman 10" pitchFamily="2" charset="77"/>
                            </a:rPr>
                            <a:t>z</a:t>
                          </a:r>
                          <a:r>
                            <a:rPr lang="fr-FR" sz="1800" b="0" u="none" strike="noStrike" baseline="-25000" dirty="0" err="1">
                              <a:effectLst/>
                              <a:latin typeface="Latin Modern Roman 10" pitchFamily="2" charset="77"/>
                            </a:rPr>
                            <a:t>test</a:t>
                          </a:r>
                          <a:endParaRPr lang="fr-FR" sz="18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—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98.4%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—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—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>
                              <a:effectLst/>
                            </a:rPr>
                            <a:t>70.3%</a:t>
                          </a:r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19697522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u="none" strike="noStrike" dirty="0">
                              <a:effectLst/>
                            </a:rPr>
                            <a:t>Adv. on y </a:t>
                          </a:r>
                          <a:r>
                            <a:rPr lang="fr-FR" sz="1800" u="none" strike="noStrike" dirty="0" err="1">
                              <a:effectLst/>
                            </a:rPr>
                            <a:t>only</a:t>
                          </a:r>
                          <a:r>
                            <a:rPr lang="fr-FR" sz="18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r>
                            <a:rPr lang="fr-FR" sz="1400" u="none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</a:rPr>
                            <a:t>(Hadad, 2018)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>
                              <a:effectLst/>
                            </a:rPr>
                            <a:t>79.8</a:t>
                          </a:r>
                          <a:endParaRPr lang="fr-FR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98.3%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84.1%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92.5%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44.4%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8700258"/>
                      </a:ext>
                    </a:extLst>
                  </a:tr>
                  <a:tr h="2959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 err="1">
                              <a:effectLst/>
                            </a:rPr>
                            <a:t>DualDis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8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92.0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u="none" strike="noStrike" dirty="0">
                              <a:effectLst/>
                            </a:rPr>
                            <a:t>98.6%</a:t>
                          </a:r>
                          <a:endParaRPr lang="fr-F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97.3%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98.8%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800" b="1" u="none" strike="noStrike" dirty="0">
                              <a:effectLst/>
                            </a:rPr>
                            <a:t>73.4%</a:t>
                          </a:r>
                          <a:endParaRPr lang="fr-F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8467533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343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8603">
        <p:fade/>
      </p:transition>
    </mc:Choice>
    <mc:Fallback xmlns="">
      <p:transition advTm="86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D879-691E-AE4B-920A-8DD644A0D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r>
              <a:rPr lang="en-US" sz="2200" dirty="0"/>
              <a:t> – Semi-supervised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317356-63B6-2244-B5FE-4E6DA8096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1175657"/>
            <a:ext cx="7961971" cy="1935843"/>
          </a:xfrm>
        </p:spPr>
        <p:txBody>
          <a:bodyPr/>
          <a:lstStyle/>
          <a:p>
            <a:r>
              <a:rPr lang="en-US" b="1" dirty="0"/>
              <a:t>Limit of </a:t>
            </a:r>
            <a:r>
              <a:rPr lang="en-US" b="1" dirty="0" err="1"/>
              <a:t>DualDis</a:t>
            </a:r>
            <a:r>
              <a:rPr lang="en-US" b="1" dirty="0"/>
              <a:t>:</a:t>
            </a:r>
            <a:r>
              <a:rPr lang="en-US" dirty="0"/>
              <a:t> requires attributes labels</a:t>
            </a:r>
          </a:p>
          <a:p>
            <a:r>
              <a:rPr lang="en-US" dirty="0"/>
              <a:t>Need can be reduced by SSL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BD564-B9E0-FC4A-B9DF-6A8E2B51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7">
                <a:extLst>
                  <a:ext uri="{FF2B5EF4-FFF2-40B4-BE49-F238E27FC236}">
                    <a16:creationId xmlns:a16="http://schemas.microsoft.com/office/drawing/2014/main" id="{4603FD8F-8E6D-4E4D-A3F3-8D79960796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14986868"/>
                  </p:ext>
                </p:extLst>
              </p:nvPr>
            </p:nvGraphicFramePr>
            <p:xfrm>
              <a:off x="1233672" y="3175000"/>
              <a:ext cx="6478995" cy="1662769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1190574">
                      <a:extLst>
                        <a:ext uri="{9D8B030D-6E8A-4147-A177-3AD203B41FA5}">
                          <a16:colId xmlns:a16="http://schemas.microsoft.com/office/drawing/2014/main" val="1933822985"/>
                        </a:ext>
                      </a:extLst>
                    </a:gridCol>
                    <a:gridCol w="834390">
                      <a:extLst>
                        <a:ext uri="{9D8B030D-6E8A-4147-A177-3AD203B41FA5}">
                          <a16:colId xmlns:a16="http://schemas.microsoft.com/office/drawing/2014/main" val="2015769578"/>
                        </a:ext>
                      </a:extLst>
                    </a:gridCol>
                    <a:gridCol w="1130960">
                      <a:extLst>
                        <a:ext uri="{9D8B030D-6E8A-4147-A177-3AD203B41FA5}">
                          <a16:colId xmlns:a16="http://schemas.microsoft.com/office/drawing/2014/main" val="3815666242"/>
                        </a:ext>
                      </a:extLst>
                    </a:gridCol>
                    <a:gridCol w="895960">
                      <a:extLst>
                        <a:ext uri="{9D8B030D-6E8A-4147-A177-3AD203B41FA5}">
                          <a16:colId xmlns:a16="http://schemas.microsoft.com/office/drawing/2014/main" val="3148941728"/>
                        </a:ext>
                      </a:extLst>
                    </a:gridCol>
                    <a:gridCol w="1264356">
                      <a:extLst>
                        <a:ext uri="{9D8B030D-6E8A-4147-A177-3AD203B41FA5}">
                          <a16:colId xmlns:a16="http://schemas.microsoft.com/office/drawing/2014/main" val="47930745"/>
                        </a:ext>
                      </a:extLst>
                    </a:gridCol>
                    <a:gridCol w="1162755">
                      <a:extLst>
                        <a:ext uri="{9D8B030D-6E8A-4147-A177-3AD203B41FA5}">
                          <a16:colId xmlns:a16="http://schemas.microsoft.com/office/drawing/2014/main" val="1943927762"/>
                        </a:ext>
                      </a:extLst>
                    </a:gridCol>
                  </a:tblGrid>
                  <a:tr h="17011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800" b="1" dirty="0"/>
                            <a:t>Nb. </a:t>
                          </a:r>
                          <a:r>
                            <a:rPr lang="fr-FR" sz="1800" b="1" dirty="0" err="1"/>
                            <a:t>attr</a:t>
                          </a:r>
                          <a:r>
                            <a:rPr lang="fr-FR" sz="1800" b="1" dirty="0"/>
                            <a:t>.</a:t>
                          </a:r>
                        </a:p>
                        <a:p>
                          <a:pPr algn="ctr"/>
                          <a:r>
                            <a:rPr lang="fr-FR" sz="1800" b="1" dirty="0"/>
                            <a:t>labels</a:t>
                          </a:r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800" b="1" dirty="0" err="1"/>
                            <a:t>Aggr</a:t>
                          </a:r>
                          <a:r>
                            <a:rPr lang="fr-FR" sz="1800" b="1" dirty="0"/>
                            <a:t>.</a:t>
                          </a:r>
                        </a:p>
                        <a:p>
                          <a:pPr algn="ctr"/>
                          <a:r>
                            <a:rPr lang="fr-FR" sz="1800" b="1" dirty="0" err="1"/>
                            <a:t>metric</a:t>
                          </a:r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Accuracy</a:t>
                          </a:r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fr-FR" sz="1800" b="1" dirty="0" err="1"/>
                            <a:t>Disentangling</a:t>
                          </a:r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11352318"/>
                      </a:ext>
                    </a:extLst>
                  </a:tr>
                  <a:tr h="297186">
                    <a:tc vMerge="1">
                      <a:txBody>
                        <a:bodyPr/>
                        <a:lstStyle/>
                        <a:p>
                          <a:pPr algn="ctr"/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sz="1800" b="1" i="0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adv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adv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1184553"/>
                      </a:ext>
                    </a:extLst>
                  </a:tr>
                  <a:tr h="297186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fr-FR" sz="1800" dirty="0">
                              <a:effectLst/>
                            </a:rPr>
                            <a:t>2000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fr-FR" sz="1800" dirty="0">
                              <a:effectLst/>
                            </a:rPr>
                            <a:t>66.8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 fontAlgn="t"/>
                          <a:r>
                            <a:rPr lang="fr-FR" sz="1800" dirty="0">
                              <a:effectLst/>
                            </a:rPr>
                            <a:t>71.0%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fr-FR" sz="1800" dirty="0">
                              <a:effectLst/>
                            </a:rPr>
                            <a:t>85.0%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 fontAlgn="t"/>
                          <a:r>
                            <a:rPr lang="fr-FR" sz="1800" b="1" dirty="0">
                              <a:effectLst/>
                            </a:rPr>
                            <a:t>98.4%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fr-FR" sz="1800" dirty="0">
                              <a:effectLst/>
                            </a:rPr>
                            <a:t>12.7%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25274741"/>
                      </a:ext>
                    </a:extLst>
                  </a:tr>
                  <a:tr h="297186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fr-FR" sz="1800" dirty="0">
                              <a:effectLst/>
                            </a:rPr>
                            <a:t>48000</a:t>
                          </a:r>
                        </a:p>
                        <a:p>
                          <a:pPr algn="ctr" fontAlgn="t"/>
                          <a:r>
                            <a:rPr lang="fr-FR" sz="1400" dirty="0">
                              <a:effectLst/>
                            </a:rPr>
                            <a:t>(full labels)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fr-FR" sz="1800" dirty="0">
                              <a:effectLst/>
                            </a:rPr>
                            <a:t>68.0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 fontAlgn="t"/>
                          <a:r>
                            <a:rPr lang="fr-FR" sz="1800" dirty="0">
                              <a:effectLst/>
                            </a:rPr>
                            <a:t>71.1%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fr-FR" sz="1800" b="1" dirty="0">
                              <a:effectLst/>
                            </a:rPr>
                            <a:t>88.6%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 fontAlgn="t"/>
                          <a:r>
                            <a:rPr lang="fr-FR" sz="1800" dirty="0">
                              <a:effectLst/>
                            </a:rPr>
                            <a:t>97.3%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fr-FR" sz="1800" b="1" dirty="0">
                              <a:effectLst/>
                            </a:rPr>
                            <a:t>14.9%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2514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7">
                <a:extLst>
                  <a:ext uri="{FF2B5EF4-FFF2-40B4-BE49-F238E27FC236}">
                    <a16:creationId xmlns:a16="http://schemas.microsoft.com/office/drawing/2014/main" id="{4603FD8F-8E6D-4E4D-A3F3-8D79960796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14986868"/>
                  </p:ext>
                </p:extLst>
              </p:nvPr>
            </p:nvGraphicFramePr>
            <p:xfrm>
              <a:off x="1233672" y="3175000"/>
              <a:ext cx="6478995" cy="1662769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1190574">
                      <a:extLst>
                        <a:ext uri="{9D8B030D-6E8A-4147-A177-3AD203B41FA5}">
                          <a16:colId xmlns:a16="http://schemas.microsoft.com/office/drawing/2014/main" val="1933822985"/>
                        </a:ext>
                      </a:extLst>
                    </a:gridCol>
                    <a:gridCol w="834390">
                      <a:extLst>
                        <a:ext uri="{9D8B030D-6E8A-4147-A177-3AD203B41FA5}">
                          <a16:colId xmlns:a16="http://schemas.microsoft.com/office/drawing/2014/main" val="2015769578"/>
                        </a:ext>
                      </a:extLst>
                    </a:gridCol>
                    <a:gridCol w="1130960">
                      <a:extLst>
                        <a:ext uri="{9D8B030D-6E8A-4147-A177-3AD203B41FA5}">
                          <a16:colId xmlns:a16="http://schemas.microsoft.com/office/drawing/2014/main" val="3815666242"/>
                        </a:ext>
                      </a:extLst>
                    </a:gridCol>
                    <a:gridCol w="895960">
                      <a:extLst>
                        <a:ext uri="{9D8B030D-6E8A-4147-A177-3AD203B41FA5}">
                          <a16:colId xmlns:a16="http://schemas.microsoft.com/office/drawing/2014/main" val="3148941728"/>
                        </a:ext>
                      </a:extLst>
                    </a:gridCol>
                    <a:gridCol w="1264356">
                      <a:extLst>
                        <a:ext uri="{9D8B030D-6E8A-4147-A177-3AD203B41FA5}">
                          <a16:colId xmlns:a16="http://schemas.microsoft.com/office/drawing/2014/main" val="47930745"/>
                        </a:ext>
                      </a:extLst>
                    </a:gridCol>
                    <a:gridCol w="1162755">
                      <a:extLst>
                        <a:ext uri="{9D8B030D-6E8A-4147-A177-3AD203B41FA5}">
                          <a16:colId xmlns:a16="http://schemas.microsoft.com/office/drawing/2014/main" val="1943927762"/>
                        </a:ext>
                      </a:extLst>
                    </a:gridCol>
                  </a:tblGrid>
                  <a:tr h="33192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800" b="1" dirty="0"/>
                            <a:t>Nb. </a:t>
                          </a:r>
                          <a:r>
                            <a:rPr lang="fr-FR" sz="1800" b="1" dirty="0" err="1"/>
                            <a:t>attr</a:t>
                          </a:r>
                          <a:r>
                            <a:rPr lang="fr-FR" sz="1800" b="1" dirty="0"/>
                            <a:t>.</a:t>
                          </a:r>
                        </a:p>
                        <a:p>
                          <a:pPr algn="ctr"/>
                          <a:r>
                            <a:rPr lang="fr-FR" sz="1800" b="1" dirty="0"/>
                            <a:t>labels</a:t>
                          </a:r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1800" b="1" dirty="0" err="1"/>
                            <a:t>Aggr</a:t>
                          </a:r>
                          <a:r>
                            <a:rPr lang="fr-FR" sz="1800" b="1" dirty="0"/>
                            <a:t>.</a:t>
                          </a:r>
                        </a:p>
                        <a:p>
                          <a:pPr algn="ctr"/>
                          <a:r>
                            <a:rPr lang="fr-FR" sz="1800" b="1" dirty="0" err="1"/>
                            <a:t>metric</a:t>
                          </a:r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Accuracy</a:t>
                          </a:r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fr-FR" sz="1800" b="1" dirty="0" err="1"/>
                            <a:t>Disentangling</a:t>
                          </a:r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11352318"/>
                      </a:ext>
                    </a:extLst>
                  </a:tr>
                  <a:tr h="353637">
                    <a:tc vMerge="1">
                      <a:txBody>
                        <a:bodyPr/>
                        <a:lstStyle/>
                        <a:p>
                          <a:pPr algn="ctr"/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3175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0899" t="-107143" r="-294382" b="-28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52113" t="-107143" r="-269014" b="-28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4242" t="-107143" r="-92929" b="-28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56522" t="-107143" b="-28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1184553"/>
                      </a:ext>
                    </a:extLst>
                  </a:tr>
                  <a:tr h="381926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fr-FR" sz="1800" dirty="0">
                              <a:effectLst/>
                            </a:rPr>
                            <a:t>2000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fr-FR" sz="1800" dirty="0">
                              <a:effectLst/>
                            </a:rPr>
                            <a:t>66.8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 fontAlgn="t"/>
                          <a:r>
                            <a:rPr lang="fr-FR" sz="1800" dirty="0">
                              <a:effectLst/>
                            </a:rPr>
                            <a:t>71.0%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fr-FR" sz="1800" dirty="0">
                              <a:effectLst/>
                            </a:rPr>
                            <a:t>85.0%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 fontAlgn="t"/>
                          <a:r>
                            <a:rPr lang="fr-FR" sz="1800" b="1" dirty="0">
                              <a:effectLst/>
                            </a:rPr>
                            <a:t>98.4%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fr-FR" sz="1800" dirty="0">
                              <a:effectLst/>
                            </a:rPr>
                            <a:t>12.7%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25274741"/>
                      </a:ext>
                    </a:extLst>
                  </a:tr>
                  <a:tr h="595286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fr-FR" sz="1800" dirty="0">
                              <a:effectLst/>
                            </a:rPr>
                            <a:t>48000</a:t>
                          </a:r>
                        </a:p>
                        <a:p>
                          <a:pPr algn="ctr" fontAlgn="t"/>
                          <a:r>
                            <a:rPr lang="fr-FR" sz="1400" dirty="0">
                              <a:effectLst/>
                            </a:rPr>
                            <a:t>(full labels)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fr-FR" sz="1800" dirty="0">
                              <a:effectLst/>
                            </a:rPr>
                            <a:t>68.0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 fontAlgn="t"/>
                          <a:r>
                            <a:rPr lang="fr-FR" sz="1800" dirty="0">
                              <a:effectLst/>
                            </a:rPr>
                            <a:t>71.1%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fr-FR" sz="1800" b="1" dirty="0">
                              <a:effectLst/>
                            </a:rPr>
                            <a:t>88.6%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 fontAlgn="t"/>
                          <a:r>
                            <a:rPr lang="fr-FR" sz="1800" dirty="0">
                              <a:effectLst/>
                            </a:rPr>
                            <a:t>97.3%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fr-FR" sz="1800" b="1" dirty="0">
                              <a:effectLst/>
                            </a:rPr>
                            <a:t>14.9%</a:t>
                          </a:r>
                        </a:p>
                      </a:txBody>
                      <a:tcPr marL="53803" marR="53803" marT="53803" marB="53803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25149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EFBEBAA-DA61-6242-B1C7-4C582E0930DD}"/>
              </a:ext>
            </a:extLst>
          </p:cNvPr>
          <p:cNvSpPr txBox="1"/>
          <p:nvPr/>
        </p:nvSpPr>
        <p:spPr>
          <a:xfrm>
            <a:off x="3232284" y="2742168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SSL results on </a:t>
            </a:r>
            <a:r>
              <a:rPr lang="en-US" b="1" dirty="0" err="1"/>
              <a:t>CelebA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06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41595">
        <p:fade/>
      </p:transition>
    </mc:Choice>
    <mc:Fallback xmlns="">
      <p:transition advTm="41595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52AF-4B6A-DC44-874F-E83692B3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r>
              <a:rPr lang="en-US" sz="2200" dirty="0"/>
              <a:t> – Image editing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1A6AD-52A7-5F4C-86FB-26450ABB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C19F1-7870-DA4F-945D-B3893B85F439}"/>
              </a:ext>
            </a:extLst>
          </p:cNvPr>
          <p:cNvSpPr txBox="1"/>
          <p:nvPr/>
        </p:nvSpPr>
        <p:spPr>
          <a:xfrm>
            <a:off x="5826348" y="1040849"/>
            <a:ext cx="939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a typeface="Palatino" pitchFamily="2" charset="77"/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37CA8-66C8-7A4A-9149-A9B39B93733F}"/>
              </a:ext>
            </a:extLst>
          </p:cNvPr>
          <p:cNvSpPr txBox="1"/>
          <p:nvPr/>
        </p:nvSpPr>
        <p:spPr>
          <a:xfrm>
            <a:off x="2735053" y="2572061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Female / Male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EEAC-BF62-0543-95D8-516EDB1125C8}"/>
              </a:ext>
            </a:extLst>
          </p:cNvPr>
          <p:cNvSpPr txBox="1"/>
          <p:nvPr/>
        </p:nvSpPr>
        <p:spPr>
          <a:xfrm>
            <a:off x="2977106" y="3087718"/>
            <a:ext cx="1034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Eyeglasses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9A033-BCEC-4C43-8056-C3F0E617337B}"/>
              </a:ext>
            </a:extLst>
          </p:cNvPr>
          <p:cNvSpPr txBox="1"/>
          <p:nvPr/>
        </p:nvSpPr>
        <p:spPr>
          <a:xfrm>
            <a:off x="2717420" y="3603376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Heavy Makeup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9608F-EBD3-0842-AA79-307134711DE2}"/>
              </a:ext>
            </a:extLst>
          </p:cNvPr>
          <p:cNvSpPr txBox="1"/>
          <p:nvPr/>
        </p:nvSpPr>
        <p:spPr>
          <a:xfrm>
            <a:off x="3256026" y="4119034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Smiling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2B047-525E-554E-91EC-415DCDE9776E}"/>
              </a:ext>
            </a:extLst>
          </p:cNvPr>
          <p:cNvSpPr txBox="1"/>
          <p:nvPr/>
        </p:nvSpPr>
        <p:spPr>
          <a:xfrm>
            <a:off x="3364975" y="4634691"/>
            <a:ext cx="646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Beard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E11E1-C39C-0E4A-83F0-9A201ACAB9D6}"/>
              </a:ext>
            </a:extLst>
          </p:cNvPr>
          <p:cNvSpPr txBox="1"/>
          <p:nvPr/>
        </p:nvSpPr>
        <p:spPr>
          <a:xfrm>
            <a:off x="3349009" y="5150349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Bangs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FF7EE-59C6-064A-83CB-45D6958EC89D}"/>
              </a:ext>
            </a:extLst>
          </p:cNvPr>
          <p:cNvSpPr txBox="1"/>
          <p:nvPr/>
        </p:nvSpPr>
        <p:spPr>
          <a:xfrm>
            <a:off x="3026801" y="5666006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Blond 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B7AE96-72A2-5B4E-91E9-ECCB6AA4681B}"/>
              </a:ext>
            </a:extLst>
          </p:cNvPr>
          <p:cNvSpPr txBox="1"/>
          <p:nvPr/>
        </p:nvSpPr>
        <p:spPr>
          <a:xfrm>
            <a:off x="2973909" y="6181662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Brown Hair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80EB39-FC0F-D34A-956B-7745D27D2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5" t="36652"/>
          <a:stretch/>
        </p:blipFill>
        <p:spPr>
          <a:xfrm>
            <a:off x="3952706" y="3031041"/>
            <a:ext cx="4651467" cy="359916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0D920-B728-214D-A6C9-89E32C018117}"/>
              </a:ext>
            </a:extLst>
          </p:cNvPr>
          <p:cNvCxnSpPr>
            <a:cxnSpLocks/>
            <a:stCxn id="20" idx="1"/>
            <a:endCxn id="17" idx="3"/>
          </p:cNvCxnSpPr>
          <p:nvPr/>
        </p:nvCxnSpPr>
        <p:spPr>
          <a:xfrm flipH="1">
            <a:off x="4587158" y="2374776"/>
            <a:ext cx="158695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A1084A-1E1A-F54F-8DBE-AF4F0552A7B7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>
            <a:off x="6351007" y="2374776"/>
            <a:ext cx="183825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C4B56A-6D6D-3E44-8224-0D2F5D02EC1E}"/>
              </a:ext>
            </a:extLst>
          </p:cNvPr>
          <p:cNvSpPr txBox="1"/>
          <p:nvPr/>
        </p:nvSpPr>
        <p:spPr>
          <a:xfrm>
            <a:off x="3981740" y="2267054"/>
            <a:ext cx="605418" cy="215444"/>
          </a:xfrm>
          <a:prstGeom prst="rect">
            <a:avLst/>
          </a:prstGeom>
          <a:noFill/>
        </p:spPr>
        <p:txBody>
          <a:bodyPr wrap="none" lIns="0" tIns="0" rIns="3600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Palatino" pitchFamily="2" charset="77"/>
              </a:rPr>
              <a:t>remove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C60E3-D4F6-314B-995A-DED0B0612AFD}"/>
              </a:ext>
            </a:extLst>
          </p:cNvPr>
          <p:cNvSpPr txBox="1"/>
          <p:nvPr/>
        </p:nvSpPr>
        <p:spPr>
          <a:xfrm>
            <a:off x="8189261" y="2267054"/>
            <a:ext cx="315274" cy="215444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Palatino" pitchFamily="2" charset="77"/>
              </a:rPr>
              <a:t>add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1F066F-F9D4-1443-A953-4CE0B752D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69" t="316" r="36251" b="90720"/>
          <a:stretch/>
        </p:blipFill>
        <p:spPr>
          <a:xfrm>
            <a:off x="5994464" y="1394367"/>
            <a:ext cx="602864" cy="5093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FEB16F-3DCF-3047-A5AE-105BAC4A4654}"/>
              </a:ext>
            </a:extLst>
          </p:cNvPr>
          <p:cNvSpPr txBox="1"/>
          <p:nvPr/>
        </p:nvSpPr>
        <p:spPr>
          <a:xfrm>
            <a:off x="6174108" y="2267054"/>
            <a:ext cx="176899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Palatino" pitchFamily="2" charset="77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BDF20-0E88-E04C-8954-4E0CF2AEC1D2}"/>
              </a:ext>
            </a:extLst>
          </p:cNvPr>
          <p:cNvSpPr txBox="1"/>
          <p:nvPr/>
        </p:nvSpPr>
        <p:spPr>
          <a:xfrm>
            <a:off x="5018395" y="2036748"/>
            <a:ext cx="2542683" cy="215444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sz="1400" dirty="0">
                <a:ea typeface="Palatino" pitchFamily="2" charset="77"/>
              </a:rPr>
              <a:t>Attribute modification strength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BD0CB4-DEB5-D148-9E77-25CD02B52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5" t="18226" b="72465"/>
          <a:stretch/>
        </p:blipFill>
        <p:spPr>
          <a:xfrm>
            <a:off x="3952706" y="2502067"/>
            <a:ext cx="4651467" cy="528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14">
                <a:extLst>
                  <a:ext uri="{FF2B5EF4-FFF2-40B4-BE49-F238E27FC236}">
                    <a16:creationId xmlns:a16="http://schemas.microsoft.com/office/drawing/2014/main" id="{B7D04DEC-1273-DC4A-948D-9EF13DC8B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299" y="2482498"/>
                <a:ext cx="2471353" cy="380910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dirty="0"/>
                  <a:t>Represent an image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Edit the representation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Generate a new image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3" name="Content Placeholder 114">
                <a:extLst>
                  <a:ext uri="{FF2B5EF4-FFF2-40B4-BE49-F238E27FC236}">
                    <a16:creationId xmlns:a16="http://schemas.microsoft.com/office/drawing/2014/main" id="{B7D04DEC-1273-DC4A-948D-9EF13DC8B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299" y="2482498"/>
                <a:ext cx="2471353" cy="3809103"/>
              </a:xfrm>
              <a:blipFill>
                <a:blip r:embed="rId5"/>
                <a:stretch>
                  <a:fillRect l="-51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43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34650">
        <p:fade/>
      </p:transition>
    </mc:Choice>
    <mc:Fallback xmlns="">
      <p:transition advTm="3465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D879-691E-AE4B-920A-8DD644A0D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r>
              <a:rPr lang="en-US" sz="2200" dirty="0"/>
              <a:t> – Semantic data augmentation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317356-63B6-2244-B5FE-4E6DA8096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1064444"/>
            <a:ext cx="7961971" cy="603807"/>
          </a:xfrm>
        </p:spPr>
        <p:txBody>
          <a:bodyPr>
            <a:normAutofit/>
          </a:bodyPr>
          <a:lstStyle/>
          <a:p>
            <a:r>
              <a:rPr lang="en-US" dirty="0"/>
              <a:t>For each train image, generate variations in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BD564-B9E0-FC4A-B9DF-6A8E2B51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7">
                <a:extLst>
                  <a:ext uri="{FF2B5EF4-FFF2-40B4-BE49-F238E27FC236}">
                    <a16:creationId xmlns:a16="http://schemas.microsoft.com/office/drawing/2014/main" id="{4603FD8F-8E6D-4E4D-A3F3-8D79960796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90071253"/>
                  </p:ext>
                </p:extLst>
              </p:nvPr>
            </p:nvGraphicFramePr>
            <p:xfrm>
              <a:off x="1718164" y="4673186"/>
              <a:ext cx="5591257" cy="2068068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1271016">
                      <a:extLst>
                        <a:ext uri="{9D8B030D-6E8A-4147-A177-3AD203B41FA5}">
                          <a16:colId xmlns:a16="http://schemas.microsoft.com/office/drawing/2014/main" val="1933822985"/>
                        </a:ext>
                      </a:extLst>
                    </a:gridCol>
                    <a:gridCol w="1105529">
                      <a:extLst>
                        <a:ext uri="{9D8B030D-6E8A-4147-A177-3AD203B41FA5}">
                          <a16:colId xmlns:a16="http://schemas.microsoft.com/office/drawing/2014/main" val="2381225053"/>
                        </a:ext>
                      </a:extLst>
                    </a:gridCol>
                    <a:gridCol w="803678">
                      <a:extLst>
                        <a:ext uri="{9D8B030D-6E8A-4147-A177-3AD203B41FA5}">
                          <a16:colId xmlns:a16="http://schemas.microsoft.com/office/drawing/2014/main" val="3815666242"/>
                        </a:ext>
                      </a:extLst>
                    </a:gridCol>
                    <a:gridCol w="803678">
                      <a:extLst>
                        <a:ext uri="{9D8B030D-6E8A-4147-A177-3AD203B41FA5}">
                          <a16:colId xmlns:a16="http://schemas.microsoft.com/office/drawing/2014/main" val="3148941728"/>
                        </a:ext>
                      </a:extLst>
                    </a:gridCol>
                    <a:gridCol w="803678">
                      <a:extLst>
                        <a:ext uri="{9D8B030D-6E8A-4147-A177-3AD203B41FA5}">
                          <a16:colId xmlns:a16="http://schemas.microsoft.com/office/drawing/2014/main" val="47930745"/>
                        </a:ext>
                      </a:extLst>
                    </a:gridCol>
                    <a:gridCol w="803678">
                      <a:extLst>
                        <a:ext uri="{9D8B030D-6E8A-4147-A177-3AD203B41FA5}">
                          <a16:colId xmlns:a16="http://schemas.microsoft.com/office/drawing/2014/main" val="1943927762"/>
                        </a:ext>
                      </a:extLst>
                    </a:gridCol>
                  </a:tblGrid>
                  <a:tr h="495727">
                    <a:tc rowSpan="2"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Train set</a:t>
                          </a:r>
                        </a:p>
                        <a:p>
                          <a:pPr algn="ctr"/>
                          <a:endParaRPr lang="en-US" sz="20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train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fr-FR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train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1" dirty="0"/>
                        </a:p>
                        <a:p>
                          <a:pPr algn="ctr"/>
                          <a:r>
                            <a:rPr lang="fr-FR" sz="1400" b="1" dirty="0"/>
                            <a:t>Baseline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train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gen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1" dirty="0"/>
                        </a:p>
                        <a:p>
                          <a:pPr algn="ctr"/>
                          <a:r>
                            <a:rPr lang="fr-FR" sz="1400" b="1" dirty="0"/>
                            <a:t>Nb. </a:t>
                          </a:r>
                          <a:r>
                            <a:rPr lang="fr-FR" sz="1400" b="1" dirty="0" err="1"/>
                            <a:t>generated</a:t>
                          </a:r>
                          <a:r>
                            <a:rPr lang="fr-FR" sz="1400" b="1" dirty="0"/>
                            <a:t> </a:t>
                          </a:r>
                          <a:r>
                            <a:rPr lang="fr-FR" sz="1400" b="1" dirty="0" err="1"/>
                            <a:t>samples</a:t>
                          </a:r>
                          <a:r>
                            <a:rPr lang="fr-FR" sz="1400" b="1" dirty="0"/>
                            <a:t> per class</a:t>
                          </a:r>
                          <a:endParaRPr lang="en-US" b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11352318"/>
                      </a:ext>
                    </a:extLst>
                  </a:tr>
                  <a:tr h="313091">
                    <a:tc vMerge="1">
                      <a:txBody>
                        <a:bodyPr/>
                        <a:lstStyle/>
                        <a:p>
                          <a:pPr algn="ctr"/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10</a:t>
                          </a:r>
                        </a:p>
                      </a:txBody>
                      <a:tcPr anchor="b">
                        <a:lnR>
                          <a:noFill/>
                        </a:ln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20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30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60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1184553"/>
                      </a:ext>
                    </a:extLst>
                  </a:tr>
                  <a:tr h="3130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240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48.9%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51.8%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55.5%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56.8%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58.6%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9518309"/>
                      </a:ext>
                    </a:extLst>
                  </a:tr>
                  <a:tr h="3130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360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69.1%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70.5%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72.6%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73.1%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75.6%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2357385"/>
                      </a:ext>
                    </a:extLst>
                  </a:tr>
                  <a:tr h="3130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480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78.9%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79.3%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80.1%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81.6%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82.8%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2514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7">
                <a:extLst>
                  <a:ext uri="{FF2B5EF4-FFF2-40B4-BE49-F238E27FC236}">
                    <a16:creationId xmlns:a16="http://schemas.microsoft.com/office/drawing/2014/main" id="{4603FD8F-8E6D-4E4D-A3F3-8D79960796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90071253"/>
                  </p:ext>
                </p:extLst>
              </p:nvPr>
            </p:nvGraphicFramePr>
            <p:xfrm>
              <a:off x="1718164" y="4673186"/>
              <a:ext cx="5591257" cy="2068068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1271016">
                      <a:extLst>
                        <a:ext uri="{9D8B030D-6E8A-4147-A177-3AD203B41FA5}">
                          <a16:colId xmlns:a16="http://schemas.microsoft.com/office/drawing/2014/main" val="1933822985"/>
                        </a:ext>
                      </a:extLst>
                    </a:gridCol>
                    <a:gridCol w="1105529">
                      <a:extLst>
                        <a:ext uri="{9D8B030D-6E8A-4147-A177-3AD203B41FA5}">
                          <a16:colId xmlns:a16="http://schemas.microsoft.com/office/drawing/2014/main" val="2381225053"/>
                        </a:ext>
                      </a:extLst>
                    </a:gridCol>
                    <a:gridCol w="803678">
                      <a:extLst>
                        <a:ext uri="{9D8B030D-6E8A-4147-A177-3AD203B41FA5}">
                          <a16:colId xmlns:a16="http://schemas.microsoft.com/office/drawing/2014/main" val="3815666242"/>
                        </a:ext>
                      </a:extLst>
                    </a:gridCol>
                    <a:gridCol w="803678">
                      <a:extLst>
                        <a:ext uri="{9D8B030D-6E8A-4147-A177-3AD203B41FA5}">
                          <a16:colId xmlns:a16="http://schemas.microsoft.com/office/drawing/2014/main" val="3148941728"/>
                        </a:ext>
                      </a:extLst>
                    </a:gridCol>
                    <a:gridCol w="803678">
                      <a:extLst>
                        <a:ext uri="{9D8B030D-6E8A-4147-A177-3AD203B41FA5}">
                          <a16:colId xmlns:a16="http://schemas.microsoft.com/office/drawing/2014/main" val="47930745"/>
                        </a:ext>
                      </a:extLst>
                    </a:gridCol>
                    <a:gridCol w="803678">
                      <a:extLst>
                        <a:ext uri="{9D8B030D-6E8A-4147-A177-3AD203B41FA5}">
                          <a16:colId xmlns:a16="http://schemas.microsoft.com/office/drawing/2014/main" val="1943927762"/>
                        </a:ext>
                      </a:extLst>
                    </a:gridCol>
                  </a:tblGrid>
                  <a:tr h="605028">
                    <a:tc rowSpan="2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" t="-2597" r="-341000" b="-12337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6092" t="-2597" r="-291954" b="-123377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4016" t="-4167" b="-25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1135231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fr-FR" sz="1800" b="1" dirty="0"/>
                        </a:p>
                      </a:txBody>
                      <a:tcPr marL="54000" marR="54000" marT="28800" marB="28800" anchor="ctr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10</a:t>
                          </a:r>
                        </a:p>
                      </a:txBody>
                      <a:tcPr anchor="b">
                        <a:lnR>
                          <a:noFill/>
                        </a:ln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20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30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60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1184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240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48.9%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51.8%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55.5%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56.8%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58.6%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95183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360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69.1%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70.5%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72.6%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73.1%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75.6%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23573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480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78.9%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79.3%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80.1%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dirty="0"/>
                            <a:t>81.6%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b="1" dirty="0"/>
                            <a:t>82.8%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25149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3A14D0-8870-3E45-BF56-D07E587406D8}"/>
              </a:ext>
            </a:extLst>
          </p:cNvPr>
          <p:cNvSpPr txBox="1"/>
          <p:nvPr/>
        </p:nvSpPr>
        <p:spPr>
          <a:xfrm>
            <a:off x="1718164" y="4248602"/>
            <a:ext cx="553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Classifier accuracy on Yale-B test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CEDAE-5DD7-5B4F-9596-353EABDAC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6" t="28517" r="11536" b="57118"/>
          <a:stretch/>
        </p:blipFill>
        <p:spPr>
          <a:xfrm>
            <a:off x="3611353" y="2049278"/>
            <a:ext cx="467833" cy="473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318442-5F4A-B348-9A89-B5DEA548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7" t="-875" r="11536" b="85634"/>
          <a:stretch/>
        </p:blipFill>
        <p:spPr>
          <a:xfrm>
            <a:off x="2674669" y="2044779"/>
            <a:ext cx="467833" cy="502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B83E5C-EFEF-DF43-AB3C-140EFF0B1308}"/>
              </a:ext>
            </a:extLst>
          </p:cNvPr>
          <p:cNvSpPr txBox="1"/>
          <p:nvPr/>
        </p:nvSpPr>
        <p:spPr>
          <a:xfrm>
            <a:off x="3165928" y="21114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latin typeface="LM Roman 10" pitchFamily="2" charset="77"/>
              </a:rPr>
              <a:t>→</a:t>
            </a:r>
            <a:endParaRPr lang="en-US" dirty="0">
              <a:latin typeface="LM Roman 10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B8D34-E7FC-AA4F-8193-8984D7198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44" t="43024" r="11468" b="42611"/>
          <a:stretch/>
        </p:blipFill>
        <p:spPr>
          <a:xfrm>
            <a:off x="4133770" y="2059218"/>
            <a:ext cx="467833" cy="473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52E5F5-D2B2-7F49-A478-7A943731D6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41" t="57221" r="11671" b="28414"/>
          <a:stretch/>
        </p:blipFill>
        <p:spPr>
          <a:xfrm>
            <a:off x="4656187" y="2059218"/>
            <a:ext cx="467833" cy="473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8C87D5-E855-8142-A09A-A631CB92F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13" t="71233" r="11599" b="14402"/>
          <a:stretch/>
        </p:blipFill>
        <p:spPr>
          <a:xfrm>
            <a:off x="5178604" y="2059218"/>
            <a:ext cx="467833" cy="473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3B2C7C-F0BC-6C40-866D-C508929F2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95" t="85680" r="11717" b="-45"/>
          <a:stretch/>
        </p:blipFill>
        <p:spPr>
          <a:xfrm>
            <a:off x="5701021" y="2059218"/>
            <a:ext cx="467833" cy="473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97F3E-1A6A-C34F-AD13-8558F9B6D006}"/>
              </a:ext>
            </a:extLst>
          </p:cNvPr>
          <p:cNvSpPr txBox="1"/>
          <p:nvPr/>
        </p:nvSpPr>
        <p:spPr>
          <a:xfrm>
            <a:off x="6223440" y="2051791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n 15">
                <a:extLst>
                  <a:ext uri="{FF2B5EF4-FFF2-40B4-BE49-F238E27FC236}">
                    <a16:creationId xmlns:a16="http://schemas.microsoft.com/office/drawing/2014/main" id="{0C9B0425-D2CC-9D43-BD38-A880BB9A7FA1}"/>
                  </a:ext>
                </a:extLst>
              </p:cNvPr>
              <p:cNvSpPr/>
              <p:nvPr/>
            </p:nvSpPr>
            <p:spPr>
              <a:xfrm>
                <a:off x="2532275" y="2915692"/>
                <a:ext cx="752619" cy="414963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Latin Modern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Latin Modern Math" panose="02000503000000000000" pitchFamily="2" charset="77"/>
                            </a:rPr>
                            <m:t>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Latin Modern Math" panose="02000503000000000000" pitchFamily="2" charset="77"/>
                            </a:rPr>
                            <m:t>train</m:t>
                          </m:r>
                        </m:sub>
                      </m:sSub>
                    </m:oMath>
                  </m:oMathPara>
                </a14:m>
                <a:endParaRPr lang="en-US" sz="1400" dirty="0">
                  <a:ea typeface="Latin Modern Math" panose="02000503000000000000" pitchFamily="2" charset="77"/>
                </a:endParaRPr>
              </a:p>
            </p:txBody>
          </p:sp>
        </mc:Choice>
        <mc:Fallback xmlns="">
          <p:sp>
            <p:nvSpPr>
              <p:cNvPr id="16" name="Can 15">
                <a:extLst>
                  <a:ext uri="{FF2B5EF4-FFF2-40B4-BE49-F238E27FC236}">
                    <a16:creationId xmlns:a16="http://schemas.microsoft.com/office/drawing/2014/main" id="{0C9B0425-D2CC-9D43-BD38-A880BB9A7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275" y="2915692"/>
                <a:ext cx="752619" cy="414963"/>
              </a:xfrm>
              <a:prstGeom prst="can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rapezoid 16">
            <a:extLst>
              <a:ext uri="{FF2B5EF4-FFF2-40B4-BE49-F238E27FC236}">
                <a16:creationId xmlns:a16="http://schemas.microsoft.com/office/drawing/2014/main" id="{7D76B11C-A3FC-0F4F-9C1D-AAFAD167CA3F}"/>
              </a:ext>
            </a:extLst>
          </p:cNvPr>
          <p:cNvSpPr/>
          <p:nvPr/>
        </p:nvSpPr>
        <p:spPr>
          <a:xfrm rot="5400000">
            <a:off x="6150800" y="3219569"/>
            <a:ext cx="713242" cy="928594"/>
          </a:xfrm>
          <a:prstGeom prst="trapezoid">
            <a:avLst>
              <a:gd name="adj" fmla="val 23174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r"/>
            <a:r>
              <a:rPr lang="en-US" sz="1400" dirty="0"/>
              <a:t>Classifier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51C5B1-5544-1E49-8CDD-01EB087355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6389" y="1962850"/>
            <a:ext cx="398931" cy="3134539"/>
          </a:xfrm>
          <a:prstGeom prst="bentConnector2">
            <a:avLst/>
          </a:prstGeom>
          <a:ln w="889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1">
            <a:extLst>
              <a:ext uri="{FF2B5EF4-FFF2-40B4-BE49-F238E27FC236}">
                <a16:creationId xmlns:a16="http://schemas.microsoft.com/office/drawing/2014/main" id="{A5177BE2-DE69-704B-9FEE-DFCD0E4F56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3648" y="2927240"/>
            <a:ext cx="245930" cy="1153021"/>
          </a:xfrm>
          <a:prstGeom prst="bentConnector2">
            <a:avLst/>
          </a:prstGeom>
          <a:ln w="889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n 14">
                <a:extLst>
                  <a:ext uri="{FF2B5EF4-FFF2-40B4-BE49-F238E27FC236}">
                    <a16:creationId xmlns:a16="http://schemas.microsoft.com/office/drawing/2014/main" id="{4A630485-6EBD-5548-A464-30373A741B69}"/>
                  </a:ext>
                </a:extLst>
              </p:cNvPr>
              <p:cNvSpPr/>
              <p:nvPr/>
            </p:nvSpPr>
            <p:spPr>
              <a:xfrm>
                <a:off x="4513793" y="2671948"/>
                <a:ext cx="752619" cy="788848"/>
              </a:xfrm>
              <a:prstGeom prst="can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Latin Modern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Latin Modern Math" panose="02000503000000000000" pitchFamily="2" charset="77"/>
                            </a:rPr>
                            <m:t>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Latin Modern Math" panose="02000503000000000000" pitchFamily="2" charset="77"/>
                            </a:rPr>
                            <m:t>gen</m:t>
                          </m:r>
                        </m:sub>
                      </m:sSub>
                    </m:oMath>
                  </m:oMathPara>
                </a14:m>
                <a:endParaRPr lang="en-US" sz="1400" dirty="0">
                  <a:ea typeface="Latin Modern Math" panose="02000503000000000000" pitchFamily="2" charset="77"/>
                </a:endParaRPr>
              </a:p>
            </p:txBody>
          </p:sp>
        </mc:Choice>
        <mc:Fallback xmlns="">
          <p:sp>
            <p:nvSpPr>
              <p:cNvPr id="15" name="Can 14">
                <a:extLst>
                  <a:ext uri="{FF2B5EF4-FFF2-40B4-BE49-F238E27FC236}">
                    <a16:creationId xmlns:a16="http://schemas.microsoft.com/office/drawing/2014/main" id="{4A630485-6EBD-5548-A464-30373A741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793" y="2671948"/>
                <a:ext cx="752619" cy="788848"/>
              </a:xfrm>
              <a:prstGeom prst="can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A63AB37-FF1B-5D4B-B2FF-B793E6414DFD}"/>
                  </a:ext>
                </a:extLst>
              </p:cNvPr>
              <p:cNvSpPr/>
              <p:nvPr/>
            </p:nvSpPr>
            <p:spPr>
              <a:xfrm>
                <a:off x="7308899" y="3483974"/>
                <a:ext cx="366519" cy="399783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1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A63AB37-FF1B-5D4B-B2FF-B793E6414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899" y="3483974"/>
                <a:ext cx="366519" cy="39978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7">
            <a:extLst>
              <a:ext uri="{FF2B5EF4-FFF2-40B4-BE49-F238E27FC236}">
                <a16:creationId xmlns:a16="http://schemas.microsoft.com/office/drawing/2014/main" id="{A5B768D3-63BE-5742-BD73-0785ACFF1A6C}"/>
              </a:ext>
            </a:extLst>
          </p:cNvPr>
          <p:cNvCxnSpPr>
            <a:cxnSpLocks/>
            <a:stCxn id="17" idx="0"/>
            <a:endCxn id="31" idx="1"/>
          </p:cNvCxnSpPr>
          <p:nvPr/>
        </p:nvCxnSpPr>
        <p:spPr>
          <a:xfrm>
            <a:off x="6971718" y="3683866"/>
            <a:ext cx="337181" cy="0"/>
          </a:xfrm>
          <a:prstGeom prst="straightConnector1">
            <a:avLst/>
          </a:prstGeom>
          <a:ln w="889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60DF80B-21AC-9D43-A71A-4C6577C1CF1C}"/>
              </a:ext>
            </a:extLst>
          </p:cNvPr>
          <p:cNvSpPr txBox="1"/>
          <p:nvPr/>
        </p:nvSpPr>
        <p:spPr>
          <a:xfrm>
            <a:off x="7057856" y="3145698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5F92CE-426A-3240-9695-75C01D302861}"/>
              </a:ext>
            </a:extLst>
          </p:cNvPr>
          <p:cNvCxnSpPr>
            <a:cxnSpLocks/>
          </p:cNvCxnSpPr>
          <p:nvPr/>
        </p:nvCxnSpPr>
        <p:spPr>
          <a:xfrm>
            <a:off x="1718164" y="4823927"/>
            <a:ext cx="1267632" cy="746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835F63C-126E-5844-BB22-26A8818A011C}"/>
              </a:ext>
            </a:extLst>
          </p:cNvPr>
          <p:cNvSpPr txBox="1"/>
          <p:nvPr/>
        </p:nvSpPr>
        <p:spPr>
          <a:xfrm>
            <a:off x="2158041" y="1701751"/>
            <a:ext cx="1443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Original image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18FC60-F42B-F049-B52C-1D256DCE2482}"/>
              </a:ext>
            </a:extLst>
          </p:cNvPr>
          <p:cNvSpPr txBox="1"/>
          <p:nvPr/>
        </p:nvSpPr>
        <p:spPr>
          <a:xfrm>
            <a:off x="4005044" y="1705395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Generated variants</a:t>
            </a:r>
          </a:p>
        </p:txBody>
      </p:sp>
    </p:spTree>
    <p:extLst>
      <p:ext uri="{BB962C8B-B14F-4D97-AF65-F5344CB8AC3E}">
        <p14:creationId xmlns:p14="http://schemas.microsoft.com/office/powerpoint/2010/main" val="115143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72900">
        <p:fade/>
      </p:transition>
    </mc:Choice>
    <mc:Fallback xmlns="">
      <p:transition advTm="729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0F11F1-BAD3-E943-8C5D-0735B797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7DC7E-1CE8-DF4C-94FF-46A2CE622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1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408">
        <p:fade/>
      </p:transition>
    </mc:Choice>
    <mc:Fallback xmlns="">
      <p:transition advTm="1408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20D6-DB8A-C440-8D05-80E3094F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A17A-5924-2F46-A6F7-1F58249C2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5296" y="1385307"/>
            <a:ext cx="3494728" cy="1481046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accent2">
                    <a:lumMod val="50000"/>
                  </a:schemeClr>
                </a:solidFill>
              </a:rPr>
              <a:t>Invariance without prior</a:t>
            </a:r>
          </a:p>
          <a:p>
            <a:r>
              <a:rPr lang="en-US" sz="1900" dirty="0">
                <a:solidFill>
                  <a:schemeClr val="accent2">
                    <a:lumMod val="50000"/>
                  </a:schemeClr>
                </a:solidFill>
              </a:rPr>
              <a:t>Many types of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CDA4-F68A-C24B-96D6-76C81ECA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38</a:t>
            </a:fld>
            <a:endParaRPr lang="fr-F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20F628-7655-AF45-A6E1-48F1F2AC48C4}"/>
              </a:ext>
            </a:extLst>
          </p:cNvPr>
          <p:cNvGrpSpPr/>
          <p:nvPr/>
        </p:nvGrpSpPr>
        <p:grpSpPr>
          <a:xfrm>
            <a:off x="41339" y="1653192"/>
            <a:ext cx="5875161" cy="5065323"/>
            <a:chOff x="101299" y="1653192"/>
            <a:chExt cx="5875161" cy="5065323"/>
          </a:xfrm>
        </p:grpSpPr>
        <p:sp>
          <p:nvSpPr>
            <p:cNvPr id="7" name="Content Placeholder 7">
              <a:extLst>
                <a:ext uri="{FF2B5EF4-FFF2-40B4-BE49-F238E27FC236}">
                  <a16:creationId xmlns:a16="http://schemas.microsoft.com/office/drawing/2014/main" id="{33EB6503-141A-BC48-93A2-E60DB49CB547}"/>
                </a:ext>
              </a:extLst>
            </p:cNvPr>
            <p:cNvSpPr txBox="1">
              <a:spLocks/>
            </p:cNvSpPr>
            <p:nvPr/>
          </p:nvSpPr>
          <p:spPr>
            <a:xfrm>
              <a:off x="4067336" y="5487202"/>
              <a:ext cx="1909124" cy="5741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22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205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9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7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6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err="1"/>
                <a:t>DualDis</a:t>
              </a:r>
              <a:endParaRPr lang="en-US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9BAF73-3EB0-1D4A-A947-842FAC5DE56F}"/>
                </a:ext>
              </a:extLst>
            </p:cNvPr>
            <p:cNvSpPr/>
            <p:nvPr/>
          </p:nvSpPr>
          <p:spPr>
            <a:xfrm>
              <a:off x="4784298" y="1653192"/>
              <a:ext cx="475200" cy="4726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BBEB784-4721-5B4A-8900-5DDEE2F60A51}"/>
                </a:ext>
              </a:extLst>
            </p:cNvPr>
            <p:cNvSpPr/>
            <p:nvPr/>
          </p:nvSpPr>
          <p:spPr>
            <a:xfrm>
              <a:off x="4784298" y="3464311"/>
              <a:ext cx="475200" cy="47263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C8B3E3-7506-CF45-AC41-16B044349C27}"/>
                </a:ext>
              </a:extLst>
            </p:cNvPr>
            <p:cNvSpPr/>
            <p:nvPr/>
          </p:nvSpPr>
          <p:spPr>
            <a:xfrm>
              <a:off x="4784298" y="4998921"/>
              <a:ext cx="475200" cy="47263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" name="Content Placeholder 7">
              <a:extLst>
                <a:ext uri="{FF2B5EF4-FFF2-40B4-BE49-F238E27FC236}">
                  <a16:creationId xmlns:a16="http://schemas.microsoft.com/office/drawing/2014/main" id="{62DD2AC2-A7F9-5A46-A78E-05A0B38F046D}"/>
                </a:ext>
              </a:extLst>
            </p:cNvPr>
            <p:cNvSpPr txBox="1">
              <a:spLocks/>
            </p:cNvSpPr>
            <p:nvPr/>
          </p:nvSpPr>
          <p:spPr>
            <a:xfrm>
              <a:off x="101299" y="1976411"/>
              <a:ext cx="1918843" cy="41869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22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205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9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7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6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Menlo-Regular" charset="0"/>
                <a:buNone/>
              </a:pPr>
              <a:r>
                <a:rPr lang="en-US" sz="2000" dirty="0"/>
                <a:t>Large labeled datasets</a:t>
              </a:r>
            </a:p>
            <a:p>
              <a:pPr marL="0" indent="0" algn="ctr">
                <a:buFont typeface="Menlo-Regular" charset="0"/>
                <a:buNone/>
              </a:pPr>
              <a:endParaRPr lang="en-US" sz="14800" b="1" dirty="0"/>
            </a:p>
            <a:p>
              <a:pPr marL="0" indent="0" algn="ctr">
                <a:buNone/>
              </a:pPr>
              <a:r>
                <a:rPr lang="en-US" sz="2000" dirty="0"/>
                <a:t>Unstructured</a:t>
              </a:r>
              <a:br>
                <a:rPr lang="en-US" sz="2000" dirty="0"/>
              </a:br>
              <a:r>
                <a:rPr lang="en-US" sz="2000" dirty="0"/>
                <a:t>latent representations</a:t>
              </a:r>
              <a:endParaRPr lang="en-US" sz="2000" b="1" dirty="0"/>
            </a:p>
          </p:txBody>
        </p:sp>
        <p:sp>
          <p:nvSpPr>
            <p:cNvPr id="6" name="Content Placeholder 7">
              <a:extLst>
                <a:ext uri="{FF2B5EF4-FFF2-40B4-BE49-F238E27FC236}">
                  <a16:creationId xmlns:a16="http://schemas.microsoft.com/office/drawing/2014/main" id="{014A73FE-D9A3-C545-B4AD-2AABBE5D7B6B}"/>
                </a:ext>
              </a:extLst>
            </p:cNvPr>
            <p:cNvSpPr txBox="1">
              <a:spLocks/>
            </p:cNvSpPr>
            <p:nvPr/>
          </p:nvSpPr>
          <p:spPr>
            <a:xfrm>
              <a:off x="2300193" y="1688224"/>
              <a:ext cx="1910550" cy="50302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22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205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9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7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6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2000"/>
                </a:spcBef>
                <a:buNone/>
              </a:pPr>
              <a:r>
                <a:rPr lang="en-US" sz="2000" dirty="0"/>
                <a:t>Regularization</a:t>
              </a:r>
            </a:p>
            <a:p>
              <a:pPr marL="0" indent="0" algn="ctr">
                <a:spcBef>
                  <a:spcPts val="2000"/>
                </a:spcBef>
                <a:buNone/>
              </a:pPr>
              <a:endParaRPr 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0" indent="0" algn="ctr">
                <a:spcBef>
                  <a:spcPts val="2000"/>
                </a:spcBef>
                <a:buNone/>
              </a:pPr>
              <a:r>
                <a:rPr lang="en-US" sz="2000" dirty="0"/>
                <a:t>Semi-</a:t>
              </a:r>
              <a:br>
                <a:rPr lang="en-US" sz="2000" dirty="0"/>
              </a:br>
              <a:r>
                <a:rPr lang="en-US" sz="2000" dirty="0"/>
                <a:t>supervised</a:t>
              </a:r>
              <a:br>
                <a:rPr lang="en-US" sz="2000" dirty="0"/>
              </a:br>
              <a:r>
                <a:rPr lang="en-US" sz="2000" dirty="0"/>
                <a:t>learning</a:t>
              </a:r>
            </a:p>
            <a:p>
              <a:pPr marL="0" indent="0" algn="ctr">
                <a:spcBef>
                  <a:spcPts val="2000"/>
                </a:spcBef>
                <a:buNone/>
              </a:pP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0" indent="0" algn="ctr">
                <a:spcBef>
                  <a:spcPts val="2000"/>
                </a:spcBef>
                <a:buNone/>
              </a:pPr>
              <a:r>
                <a:rPr lang="en-US" sz="2000" dirty="0"/>
                <a:t>Information structuration</a:t>
              </a:r>
              <a:br>
                <a:rPr lang="en-US" sz="2000" dirty="0"/>
              </a:br>
              <a:r>
                <a:rPr lang="en-US" sz="6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  <a:p>
              <a:pPr marL="0" indent="0" algn="ctr">
                <a:spcBef>
                  <a:spcPts val="2000"/>
                </a:spcBef>
                <a:buNone/>
              </a:pPr>
              <a:r>
                <a:rPr lang="en-US" sz="2000" dirty="0"/>
                <a:t>Disentangling</a:t>
              </a:r>
              <a:br>
                <a:rPr lang="en-US" sz="2000" dirty="0"/>
              </a:b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BA1ABD1-1E92-114D-82C5-64A87B06B16F}"/>
                </a:ext>
              </a:extLst>
            </p:cNvPr>
            <p:cNvSpPr/>
            <p:nvPr/>
          </p:nvSpPr>
          <p:spPr>
            <a:xfrm flipV="1">
              <a:off x="1895941" y="1896027"/>
              <a:ext cx="435331" cy="529200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48668" y="-545"/>
                    <a:pt x="28820" y="488562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Roman 10" pitchFamily="2" charset="77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9CB37F4-5C37-4D45-A719-70F17A11D386}"/>
                </a:ext>
              </a:extLst>
            </p:cNvPr>
            <p:cNvSpPr/>
            <p:nvPr/>
          </p:nvSpPr>
          <p:spPr>
            <a:xfrm>
              <a:off x="1895941" y="2427031"/>
              <a:ext cx="435331" cy="529200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48668" y="-545"/>
                    <a:pt x="28820" y="488562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Roman 10" pitchFamily="2" charset="77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070BAB9-0180-3B40-9104-24CA0E36406C}"/>
                </a:ext>
              </a:extLst>
            </p:cNvPr>
            <p:cNvGrpSpPr/>
            <p:nvPr/>
          </p:nvGrpSpPr>
          <p:grpSpPr>
            <a:xfrm>
              <a:off x="1893299" y="4479534"/>
              <a:ext cx="437973" cy="1540241"/>
              <a:chOff x="1893299" y="4225315"/>
              <a:chExt cx="437973" cy="1130400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F79DE3E7-88E9-5947-9A28-6ECECC4DDA2A}"/>
                  </a:ext>
                </a:extLst>
              </p:cNvPr>
              <p:cNvSpPr/>
              <p:nvPr/>
            </p:nvSpPr>
            <p:spPr>
              <a:xfrm flipV="1">
                <a:off x="1895941" y="4225315"/>
                <a:ext cx="435331" cy="565200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48668" y="-545"/>
                      <a:pt x="28820" y="488562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Roman 10" pitchFamily="2" charset="77"/>
                </a:endParaRP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245B490-2B68-C442-B3AE-72C33893CDBB}"/>
                  </a:ext>
                </a:extLst>
              </p:cNvPr>
              <p:cNvSpPr/>
              <p:nvPr/>
            </p:nvSpPr>
            <p:spPr>
              <a:xfrm>
                <a:off x="1893299" y="4790515"/>
                <a:ext cx="435331" cy="565200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48668" y="-545"/>
                      <a:pt x="28820" y="488562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Roman 10" pitchFamily="2" charset="77"/>
                </a:endParaRPr>
              </a:p>
            </p:txBody>
          </p:sp>
        </p:grp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239D8FE-C5B2-EA40-8816-B093409716B7}"/>
                </a:ext>
              </a:extLst>
            </p:cNvPr>
            <p:cNvSpPr/>
            <p:nvPr/>
          </p:nvSpPr>
          <p:spPr>
            <a:xfrm>
              <a:off x="4120630" y="1894608"/>
              <a:ext cx="519585" cy="0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48668" y="-545"/>
                    <a:pt x="28820" y="488562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Roman 10" pitchFamily="2" charset="77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2F1D0F9-BB0B-ED4E-8D9A-6DDCA61B4CC0}"/>
                </a:ext>
              </a:extLst>
            </p:cNvPr>
            <p:cNvGrpSpPr/>
            <p:nvPr/>
          </p:nvGrpSpPr>
          <p:grpSpPr>
            <a:xfrm>
              <a:off x="4120630" y="2956230"/>
              <a:ext cx="519585" cy="1523305"/>
              <a:chOff x="4120630" y="3095715"/>
              <a:chExt cx="519585" cy="1271590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513C84-35AD-9741-84C7-01D9F8B335A6}"/>
                  </a:ext>
                </a:extLst>
              </p:cNvPr>
              <p:cNvSpPr/>
              <p:nvPr/>
            </p:nvSpPr>
            <p:spPr>
              <a:xfrm>
                <a:off x="4120630" y="3095715"/>
                <a:ext cx="519585" cy="633600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48668" y="-545"/>
                      <a:pt x="28820" y="488562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Roman 10" pitchFamily="2" charset="77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71EDD3A-6C1A-FE4B-A212-0E5C73B87383}"/>
                  </a:ext>
                </a:extLst>
              </p:cNvPr>
              <p:cNvSpPr/>
              <p:nvPr/>
            </p:nvSpPr>
            <p:spPr>
              <a:xfrm flipV="1">
                <a:off x="4120630" y="3729315"/>
                <a:ext cx="519585" cy="637990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48668" y="-545"/>
                      <a:pt x="28820" y="488562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Roman 10" pitchFamily="2" charset="77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35133C-12D9-F44C-8BC0-9183121DEA06}"/>
                </a:ext>
              </a:extLst>
            </p:cNvPr>
            <p:cNvGrpSpPr/>
            <p:nvPr/>
          </p:nvGrpSpPr>
          <p:grpSpPr>
            <a:xfrm>
              <a:off x="4120630" y="4479536"/>
              <a:ext cx="519585" cy="1540240"/>
              <a:chOff x="4120630" y="4367304"/>
              <a:chExt cx="519585" cy="988410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BBBC2FD-813A-D94C-BEAC-1B090C36FD77}"/>
                  </a:ext>
                </a:extLst>
              </p:cNvPr>
              <p:cNvSpPr/>
              <p:nvPr/>
            </p:nvSpPr>
            <p:spPr>
              <a:xfrm>
                <a:off x="4120630" y="4367304"/>
                <a:ext cx="519585" cy="493200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48668" y="-545"/>
                      <a:pt x="28820" y="488562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Roman 10" pitchFamily="2" charset="77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0CBB9D-8660-7744-9B9D-B49D45931040}"/>
                  </a:ext>
                </a:extLst>
              </p:cNvPr>
              <p:cNvSpPr/>
              <p:nvPr/>
            </p:nvSpPr>
            <p:spPr>
              <a:xfrm flipV="1">
                <a:off x="4120630" y="4860504"/>
                <a:ext cx="519585" cy="495210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48668" y="-545"/>
                      <a:pt x="28820" y="488562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Roman 10" pitchFamily="2" charset="77"/>
                </a:endParaRPr>
              </a:p>
            </p:txBody>
          </p:sp>
        </p:grpSp>
        <p:sp>
          <p:nvSpPr>
            <p:cNvPr id="20" name="Content Placeholder 7">
              <a:extLst>
                <a:ext uri="{FF2B5EF4-FFF2-40B4-BE49-F238E27FC236}">
                  <a16:creationId xmlns:a16="http://schemas.microsoft.com/office/drawing/2014/main" id="{ADC48AED-0F6A-F346-A53F-8C82F5706094}"/>
                </a:ext>
              </a:extLst>
            </p:cNvPr>
            <p:cNvSpPr txBox="1">
              <a:spLocks/>
            </p:cNvSpPr>
            <p:nvPr/>
          </p:nvSpPr>
          <p:spPr>
            <a:xfrm>
              <a:off x="4051271" y="3897573"/>
              <a:ext cx="1909124" cy="5132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22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205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9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7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6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err="1"/>
                <a:t>HybridNet</a:t>
              </a:r>
              <a:endParaRPr lang="en-US" sz="2000" dirty="0"/>
            </a:p>
          </p:txBody>
        </p:sp>
        <p:sp>
          <p:nvSpPr>
            <p:cNvPr id="21" name="Content Placeholder 7">
              <a:extLst>
                <a:ext uri="{FF2B5EF4-FFF2-40B4-BE49-F238E27FC236}">
                  <a16:creationId xmlns:a16="http://schemas.microsoft.com/office/drawing/2014/main" id="{C12BF914-8B50-5644-993E-4844E0272E01}"/>
                </a:ext>
              </a:extLst>
            </p:cNvPr>
            <p:cNvSpPr txBox="1">
              <a:spLocks/>
            </p:cNvSpPr>
            <p:nvPr/>
          </p:nvSpPr>
          <p:spPr>
            <a:xfrm>
              <a:off x="4067336" y="2060514"/>
              <a:ext cx="1909124" cy="5544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22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205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9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7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90000"/>
                <a:buFont typeface="Menlo-Regular" charset="0"/>
                <a:buChar char="➜"/>
                <a:tabLst/>
                <a:defRPr sz="1600" kern="120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SHADE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DEE4B5C-1BE6-9D42-BDDA-4588D8729977}"/>
              </a:ext>
            </a:extLst>
          </p:cNvPr>
          <p:cNvSpPr txBox="1">
            <a:spLocks/>
          </p:cNvSpPr>
          <p:nvPr/>
        </p:nvSpPr>
        <p:spPr>
          <a:xfrm>
            <a:off x="5525295" y="3036708"/>
            <a:ext cx="3494728" cy="1481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New dual branch framework</a:t>
            </a:r>
          </a:p>
          <a:p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Freedom in info. separation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8711D09-DBBD-014D-ABB7-3BDF334E15BF}"/>
              </a:ext>
            </a:extLst>
          </p:cNvPr>
          <p:cNvSpPr txBox="1">
            <a:spLocks/>
          </p:cNvSpPr>
          <p:nvPr/>
        </p:nvSpPr>
        <p:spPr>
          <a:xfrm>
            <a:off x="5525293" y="4845454"/>
            <a:ext cx="3753619" cy="1250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accent5">
                    <a:lumMod val="50000"/>
                  </a:schemeClr>
                </a:solidFill>
              </a:rPr>
              <a:t>Versatile architecture </a:t>
            </a:r>
          </a:p>
          <a:p>
            <a:r>
              <a:rPr lang="en-US" sz="1900" dirty="0">
                <a:solidFill>
                  <a:schemeClr val="accent5">
                    <a:lumMod val="50000"/>
                  </a:schemeClr>
                </a:solidFill>
              </a:rPr>
              <a:t>Effective domain disentangling</a:t>
            </a:r>
          </a:p>
          <a:p>
            <a:r>
              <a:rPr lang="en-US" sz="1900" dirty="0">
                <a:solidFill>
                  <a:schemeClr val="accent5">
                    <a:lumMod val="50000"/>
                  </a:schemeClr>
                </a:solidFill>
              </a:rPr>
              <a:t>Interesting SSL and DA results</a:t>
            </a:r>
          </a:p>
        </p:txBody>
      </p:sp>
    </p:spTree>
    <p:extLst>
      <p:ext uri="{BB962C8B-B14F-4D97-AF65-F5344CB8AC3E}">
        <p14:creationId xmlns:p14="http://schemas.microsoft.com/office/powerpoint/2010/main" val="307484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81927">
        <p:fade/>
      </p:transition>
    </mc:Choice>
    <mc:Fallback xmlns="">
      <p:transition advTm="8192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2410-68EB-614B-ACBE-BFA45CBC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D492D-7DA4-DC4B-A262-F42CC2AB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</a:t>
            </a:fld>
            <a:endParaRPr lang="fr-F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7EBBD6-78C9-6A4D-9C88-733C47F7DEE4}"/>
              </a:ext>
            </a:extLst>
          </p:cNvPr>
          <p:cNvGrpSpPr/>
          <p:nvPr/>
        </p:nvGrpSpPr>
        <p:grpSpPr>
          <a:xfrm>
            <a:off x="2311807" y="1759119"/>
            <a:ext cx="2118631" cy="206525"/>
            <a:chOff x="1486921" y="1569634"/>
            <a:chExt cx="1849755" cy="18031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5352252-68F9-2441-8755-FA8C48B3B82E}"/>
                </a:ext>
              </a:extLst>
            </p:cNvPr>
            <p:cNvCxnSpPr/>
            <p:nvPr/>
          </p:nvCxnSpPr>
          <p:spPr>
            <a:xfrm flipV="1">
              <a:off x="1575623" y="1657450"/>
              <a:ext cx="1672351" cy="4683"/>
            </a:xfrm>
            <a:prstGeom prst="line">
              <a:avLst/>
            </a:prstGeom>
            <a:ln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709BE4A-A6D7-CF4F-81A4-E556EAC2ABD7}"/>
                </a:ext>
              </a:extLst>
            </p:cNvPr>
            <p:cNvSpPr/>
            <p:nvPr/>
          </p:nvSpPr>
          <p:spPr>
            <a:xfrm>
              <a:off x="1486921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2E06F8E-152D-DE4E-A32E-D84A0FAFB366}"/>
                </a:ext>
              </a:extLst>
            </p:cNvPr>
            <p:cNvSpPr/>
            <p:nvPr/>
          </p:nvSpPr>
          <p:spPr>
            <a:xfrm>
              <a:off x="1622388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A647927-7F96-9D41-B6FE-0D75AFDD6D80}"/>
                </a:ext>
              </a:extLst>
            </p:cNvPr>
            <p:cNvSpPr/>
            <p:nvPr/>
          </p:nvSpPr>
          <p:spPr>
            <a:xfrm>
              <a:off x="1757855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B97F08C-AB08-F64B-9AFB-E3E160FB13EF}"/>
                </a:ext>
              </a:extLst>
            </p:cNvPr>
            <p:cNvSpPr/>
            <p:nvPr/>
          </p:nvSpPr>
          <p:spPr>
            <a:xfrm>
              <a:off x="1893322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52B58AA-FDF0-0540-8248-9EAD3C704A24}"/>
                </a:ext>
              </a:extLst>
            </p:cNvPr>
            <p:cNvSpPr/>
            <p:nvPr/>
          </p:nvSpPr>
          <p:spPr>
            <a:xfrm>
              <a:off x="202878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C81BC26-5278-AB49-B195-BD5EC006D073}"/>
                </a:ext>
              </a:extLst>
            </p:cNvPr>
            <p:cNvSpPr/>
            <p:nvPr/>
          </p:nvSpPr>
          <p:spPr>
            <a:xfrm>
              <a:off x="216425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DE9491B-90A4-F44C-9B22-05B2D7E312B1}"/>
                </a:ext>
              </a:extLst>
            </p:cNvPr>
            <p:cNvSpPr/>
            <p:nvPr/>
          </p:nvSpPr>
          <p:spPr>
            <a:xfrm>
              <a:off x="229971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1ADA09F-666B-E34B-8B0F-914D12F99D40}"/>
                </a:ext>
              </a:extLst>
            </p:cNvPr>
            <p:cNvSpPr/>
            <p:nvPr/>
          </p:nvSpPr>
          <p:spPr>
            <a:xfrm>
              <a:off x="243518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0C55914-86A2-6145-9A6E-35E7FF5B5952}"/>
                </a:ext>
              </a:extLst>
            </p:cNvPr>
            <p:cNvSpPr/>
            <p:nvPr/>
          </p:nvSpPr>
          <p:spPr>
            <a:xfrm>
              <a:off x="257064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A5665F5-7A13-C940-8B60-A306540789FF}"/>
                </a:ext>
              </a:extLst>
            </p:cNvPr>
            <p:cNvSpPr/>
            <p:nvPr/>
          </p:nvSpPr>
          <p:spPr>
            <a:xfrm>
              <a:off x="270611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5558D85-B9F0-8949-8888-37C700B352B4}"/>
                </a:ext>
              </a:extLst>
            </p:cNvPr>
            <p:cNvSpPr/>
            <p:nvPr/>
          </p:nvSpPr>
          <p:spPr>
            <a:xfrm>
              <a:off x="284157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9D644EF-00F4-9948-8B94-D6BC25B9EA96}"/>
                </a:ext>
              </a:extLst>
            </p:cNvPr>
            <p:cNvSpPr/>
            <p:nvPr/>
          </p:nvSpPr>
          <p:spPr>
            <a:xfrm>
              <a:off x="297704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F623A13-D9C2-DD47-8D31-0D2989575DEF}"/>
                </a:ext>
              </a:extLst>
            </p:cNvPr>
            <p:cNvSpPr/>
            <p:nvPr/>
          </p:nvSpPr>
          <p:spPr>
            <a:xfrm>
              <a:off x="311250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26A80F7-72F1-6E4B-955F-7BAE95A3FD14}"/>
                </a:ext>
              </a:extLst>
            </p:cNvPr>
            <p:cNvSpPr/>
            <p:nvPr/>
          </p:nvSpPr>
          <p:spPr>
            <a:xfrm>
              <a:off x="324797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FA635E-D1D6-CC41-B484-32E9A5C5537D}"/>
              </a:ext>
            </a:extLst>
          </p:cNvPr>
          <p:cNvGrpSpPr/>
          <p:nvPr/>
        </p:nvGrpSpPr>
        <p:grpSpPr>
          <a:xfrm>
            <a:off x="7461610" y="1194826"/>
            <a:ext cx="1430478" cy="1536039"/>
            <a:chOff x="5196466" y="1182138"/>
            <a:chExt cx="1248936" cy="13411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BE1C42-691D-3A48-89FE-C832FFB1F353}"/>
                </a:ext>
              </a:extLst>
            </p:cNvPr>
            <p:cNvSpPr/>
            <p:nvPr/>
          </p:nvSpPr>
          <p:spPr>
            <a:xfrm>
              <a:off x="5196466" y="1182138"/>
              <a:ext cx="1248936" cy="1325658"/>
            </a:xfrm>
            <a:prstGeom prst="rect">
              <a:avLst/>
            </a:prstGeom>
            <a:solidFill>
              <a:srgbClr val="F7F7F7"/>
            </a:solidFill>
            <a:ln w="6350"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" rIns="252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050" dirty="0">
                <a:solidFill>
                  <a:srgbClr val="764711"/>
                </a:solidFill>
                <a:ea typeface="Palatino" pitchFamily="2" charset="77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574649C-B3AB-4440-A422-05DAED33408B}"/>
                </a:ext>
              </a:extLst>
            </p:cNvPr>
            <p:cNvSpPr/>
            <p:nvPr/>
          </p:nvSpPr>
          <p:spPr>
            <a:xfrm rot="5400000">
              <a:off x="5311374" y="1203952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1FC7031-F37E-0C46-9FC5-5909086B4529}"/>
                </a:ext>
              </a:extLst>
            </p:cNvPr>
            <p:cNvSpPr/>
            <p:nvPr/>
          </p:nvSpPr>
          <p:spPr>
            <a:xfrm rot="5400000">
              <a:off x="5311374" y="152155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CFE2"/>
            </a:solidFill>
            <a:ln w="6350">
              <a:solidFill>
                <a:srgbClr val="9EB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AAE006D-F712-AE44-A59E-1417F3C41E97}"/>
                </a:ext>
              </a:extLst>
            </p:cNvPr>
            <p:cNvSpPr/>
            <p:nvPr/>
          </p:nvSpPr>
          <p:spPr>
            <a:xfrm rot="5400000">
              <a:off x="5311374" y="1680358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79E8F"/>
            </a:solidFill>
            <a:ln w="6350">
              <a:solidFill>
                <a:srgbClr val="D899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C4CB5D1-5AEB-5F48-841C-77F58730470B}"/>
                </a:ext>
              </a:extLst>
            </p:cNvPr>
            <p:cNvSpPr/>
            <p:nvPr/>
          </p:nvSpPr>
          <p:spPr>
            <a:xfrm rot="5400000">
              <a:off x="5311374" y="136275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F7BD80-0D89-5D47-8708-584EEB69EE8A}"/>
                </a:ext>
              </a:extLst>
            </p:cNvPr>
            <p:cNvSpPr/>
            <p:nvPr/>
          </p:nvSpPr>
          <p:spPr>
            <a:xfrm rot="5400000">
              <a:off x="5311374" y="1997962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E913096-17D5-BB47-B710-75E5A94D43CA}"/>
                </a:ext>
              </a:extLst>
            </p:cNvPr>
            <p:cNvSpPr/>
            <p:nvPr/>
          </p:nvSpPr>
          <p:spPr>
            <a:xfrm rot="5400000">
              <a:off x="5311374" y="183916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110D146-1FA4-324F-921F-C74AD9259AF8}"/>
                </a:ext>
              </a:extLst>
            </p:cNvPr>
            <p:cNvSpPr/>
            <p:nvPr/>
          </p:nvSpPr>
          <p:spPr>
            <a:xfrm rot="5400000">
              <a:off x="5311374" y="2156763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51076F-5998-E349-9D3A-CBA394EE40B6}"/>
                </a:ext>
              </a:extLst>
            </p:cNvPr>
            <p:cNvSpPr txBox="1"/>
            <p:nvPr/>
          </p:nvSpPr>
          <p:spPr>
            <a:xfrm>
              <a:off x="5514138" y="1192363"/>
              <a:ext cx="881167" cy="133087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70" dirty="0">
                  <a:ea typeface="Palatino" pitchFamily="2" charset="77"/>
                </a:rPr>
                <a:t>Convolution</a:t>
              </a:r>
            </a:p>
            <a:p>
              <a:pPr>
                <a:lnSpc>
                  <a:spcPct val="110000"/>
                </a:lnSpc>
              </a:pPr>
              <a:r>
                <a:rPr lang="en-US" sz="1070" dirty="0" err="1">
                  <a:ea typeface="Palatino" pitchFamily="2" charset="77"/>
                </a:rPr>
                <a:t>MaxPool</a:t>
              </a:r>
              <a:endParaRPr lang="en-US" sz="1070" dirty="0"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070" dirty="0" err="1">
                  <a:ea typeface="Palatino" pitchFamily="2" charset="77"/>
                </a:rPr>
                <a:t>AvgPool</a:t>
              </a:r>
              <a:endParaRPr lang="en-US" sz="1070" dirty="0"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070" dirty="0" err="1">
                  <a:ea typeface="Palatino" pitchFamily="2" charset="77"/>
                </a:rPr>
                <a:t>Concat</a:t>
              </a:r>
              <a:endParaRPr lang="en-US" sz="1070" dirty="0"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070" dirty="0">
                  <a:ea typeface="Palatino" pitchFamily="2" charset="77"/>
                </a:rPr>
                <a:t>Dropout</a:t>
              </a:r>
            </a:p>
            <a:p>
              <a:pPr>
                <a:lnSpc>
                  <a:spcPct val="110000"/>
                </a:lnSpc>
              </a:pPr>
              <a:r>
                <a:rPr lang="en-US" sz="1070" dirty="0">
                  <a:ea typeface="Palatino" pitchFamily="2" charset="77"/>
                </a:rPr>
                <a:t>Fully connected</a:t>
              </a:r>
            </a:p>
            <a:p>
              <a:pPr>
                <a:lnSpc>
                  <a:spcPct val="110000"/>
                </a:lnSpc>
              </a:pPr>
              <a:r>
                <a:rPr lang="en-US" sz="1070" dirty="0" err="1">
                  <a:ea typeface="Palatino" pitchFamily="2" charset="77"/>
                </a:rPr>
                <a:t>Softmax</a:t>
              </a:r>
              <a:endParaRPr lang="en-US" sz="1070" dirty="0"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070" dirty="0">
                  <a:ea typeface="Palatino" pitchFamily="2" charset="77"/>
                </a:rPr>
                <a:t>Residual add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76F1CA-94E3-0943-AAC3-D656BFE8F723}"/>
              </a:ext>
            </a:extLst>
          </p:cNvPr>
          <p:cNvGrpSpPr/>
          <p:nvPr/>
        </p:nvGrpSpPr>
        <p:grpSpPr>
          <a:xfrm>
            <a:off x="2311807" y="2296917"/>
            <a:ext cx="3515034" cy="206525"/>
            <a:chOff x="1486921" y="1950400"/>
            <a:chExt cx="3068940" cy="18031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C6BC656-F92A-0D41-AB8E-C46440B820B6}"/>
                </a:ext>
              </a:extLst>
            </p:cNvPr>
            <p:cNvCxnSpPr>
              <a:cxnSpLocks/>
              <a:stCxn id="38" idx="3"/>
              <a:endCxn id="37" idx="3"/>
            </p:cNvCxnSpPr>
            <p:nvPr/>
          </p:nvCxnSpPr>
          <p:spPr>
            <a:xfrm>
              <a:off x="1575623" y="2040558"/>
              <a:ext cx="2980238" cy="0"/>
            </a:xfrm>
            <a:prstGeom prst="line">
              <a:avLst/>
            </a:prstGeom>
            <a:ln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C9B6217-54A7-2745-973C-1057DA1AAC4B}"/>
                </a:ext>
              </a:extLst>
            </p:cNvPr>
            <p:cNvSpPr/>
            <p:nvPr/>
          </p:nvSpPr>
          <p:spPr>
            <a:xfrm>
              <a:off x="3927711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9658793-F4B2-4848-8875-C33098ADFEEB}"/>
                </a:ext>
              </a:extLst>
            </p:cNvPr>
            <p:cNvSpPr/>
            <p:nvPr/>
          </p:nvSpPr>
          <p:spPr>
            <a:xfrm>
              <a:off x="4063176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E4F3722-D947-5746-80D8-19F9EEFD7588}"/>
                </a:ext>
              </a:extLst>
            </p:cNvPr>
            <p:cNvSpPr/>
            <p:nvPr/>
          </p:nvSpPr>
          <p:spPr>
            <a:xfrm>
              <a:off x="4198641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F2B50DD-B829-3A43-A4A5-E9B987D4D5F8}"/>
                </a:ext>
              </a:extLst>
            </p:cNvPr>
            <p:cNvSpPr/>
            <p:nvPr/>
          </p:nvSpPr>
          <p:spPr>
            <a:xfrm>
              <a:off x="4334106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070A6F3-B625-3D49-B9D3-1B617C7CA1B4}"/>
                </a:ext>
              </a:extLst>
            </p:cNvPr>
            <p:cNvSpPr/>
            <p:nvPr/>
          </p:nvSpPr>
          <p:spPr>
            <a:xfrm>
              <a:off x="446715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5D60FA6-46D0-2644-B911-64B6D332303D}"/>
                </a:ext>
              </a:extLst>
            </p:cNvPr>
            <p:cNvSpPr/>
            <p:nvPr/>
          </p:nvSpPr>
          <p:spPr>
            <a:xfrm>
              <a:off x="1486921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85C99BE-4A7E-DB47-89A8-F079B0D51C42}"/>
                </a:ext>
              </a:extLst>
            </p:cNvPr>
            <p:cNvSpPr/>
            <p:nvPr/>
          </p:nvSpPr>
          <p:spPr>
            <a:xfrm>
              <a:off x="1622388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3FD45C86-0F0F-3C4F-B4C2-10A7E76A7171}"/>
                </a:ext>
              </a:extLst>
            </p:cNvPr>
            <p:cNvSpPr/>
            <p:nvPr/>
          </p:nvSpPr>
          <p:spPr>
            <a:xfrm>
              <a:off x="1757855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F7D79509-2B8C-A047-A7AB-76DFB962E364}"/>
                </a:ext>
              </a:extLst>
            </p:cNvPr>
            <p:cNvSpPr/>
            <p:nvPr/>
          </p:nvSpPr>
          <p:spPr>
            <a:xfrm>
              <a:off x="1893322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7FBE5CDA-5DC7-CF42-B2FF-CF536255D63A}"/>
                </a:ext>
              </a:extLst>
            </p:cNvPr>
            <p:cNvSpPr/>
            <p:nvPr/>
          </p:nvSpPr>
          <p:spPr>
            <a:xfrm>
              <a:off x="202878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1E6A622F-6901-A948-92B7-235448E57C23}"/>
                </a:ext>
              </a:extLst>
            </p:cNvPr>
            <p:cNvSpPr/>
            <p:nvPr/>
          </p:nvSpPr>
          <p:spPr>
            <a:xfrm>
              <a:off x="216425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7F8F4EC3-D6EC-614A-8D36-F0DB9D32288F}"/>
                </a:ext>
              </a:extLst>
            </p:cNvPr>
            <p:cNvSpPr/>
            <p:nvPr/>
          </p:nvSpPr>
          <p:spPr>
            <a:xfrm>
              <a:off x="229971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4B1F7CC-049B-DD4C-BE75-4B910E957664}"/>
                </a:ext>
              </a:extLst>
            </p:cNvPr>
            <p:cNvSpPr/>
            <p:nvPr/>
          </p:nvSpPr>
          <p:spPr>
            <a:xfrm>
              <a:off x="243518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D591C888-7C1A-C54D-9FC3-DB51BA94E24B}"/>
                </a:ext>
              </a:extLst>
            </p:cNvPr>
            <p:cNvSpPr/>
            <p:nvPr/>
          </p:nvSpPr>
          <p:spPr>
            <a:xfrm>
              <a:off x="257064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001984-95F2-FA44-8C03-29933798EE0B}"/>
                </a:ext>
              </a:extLst>
            </p:cNvPr>
            <p:cNvSpPr/>
            <p:nvPr/>
          </p:nvSpPr>
          <p:spPr>
            <a:xfrm>
              <a:off x="270611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1B600F5-3B2D-BD41-8220-81D6724FADC0}"/>
                </a:ext>
              </a:extLst>
            </p:cNvPr>
            <p:cNvSpPr/>
            <p:nvPr/>
          </p:nvSpPr>
          <p:spPr>
            <a:xfrm>
              <a:off x="284157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EC85FF7-F0AC-1941-8917-DEEB49EA4481}"/>
                </a:ext>
              </a:extLst>
            </p:cNvPr>
            <p:cNvSpPr/>
            <p:nvPr/>
          </p:nvSpPr>
          <p:spPr>
            <a:xfrm>
              <a:off x="297704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8FEB6E36-851C-F04F-89D5-3F14401AA5D6}"/>
                </a:ext>
              </a:extLst>
            </p:cNvPr>
            <p:cNvSpPr/>
            <p:nvPr/>
          </p:nvSpPr>
          <p:spPr>
            <a:xfrm>
              <a:off x="311250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5676F6B-0B99-E14E-8D37-D9347F7264E4}"/>
                </a:ext>
              </a:extLst>
            </p:cNvPr>
            <p:cNvSpPr/>
            <p:nvPr/>
          </p:nvSpPr>
          <p:spPr>
            <a:xfrm>
              <a:off x="324797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CE90AA0-04D8-7342-8E5C-80098CB22F33}"/>
                </a:ext>
              </a:extLst>
            </p:cNvPr>
            <p:cNvSpPr/>
            <p:nvPr/>
          </p:nvSpPr>
          <p:spPr>
            <a:xfrm>
              <a:off x="338343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9311784A-D425-454B-802E-9E92A4ABA871}"/>
                </a:ext>
              </a:extLst>
            </p:cNvPr>
            <p:cNvSpPr/>
            <p:nvPr/>
          </p:nvSpPr>
          <p:spPr>
            <a:xfrm>
              <a:off x="351890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256A30E4-5970-F94D-81F0-9DA2E8D69448}"/>
                </a:ext>
              </a:extLst>
            </p:cNvPr>
            <p:cNvSpPr/>
            <p:nvPr/>
          </p:nvSpPr>
          <p:spPr>
            <a:xfrm>
              <a:off x="365436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A256748-E5B7-7E45-BD12-83FC64E08DCF}"/>
                </a:ext>
              </a:extLst>
            </p:cNvPr>
            <p:cNvSpPr/>
            <p:nvPr/>
          </p:nvSpPr>
          <p:spPr>
            <a:xfrm>
              <a:off x="378983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89A222-BD76-9B48-8405-AC1EFC97D3EC}"/>
              </a:ext>
            </a:extLst>
          </p:cNvPr>
          <p:cNvSpPr txBox="1"/>
          <p:nvPr/>
        </p:nvSpPr>
        <p:spPr>
          <a:xfrm>
            <a:off x="1026401" y="2294692"/>
            <a:ext cx="1195200" cy="446276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VGG-16</a:t>
            </a:r>
          </a:p>
          <a:p>
            <a:pPr algn="r"/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ea typeface="Palatino" pitchFamily="2" charset="77"/>
              </a:rPr>
              <a:t>Simonyan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Palatino" pitchFamily="2" charset="77"/>
              </a:rPr>
              <a:t> (2015)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644F1A-E661-154E-A445-BA7F57465256}"/>
              </a:ext>
            </a:extLst>
          </p:cNvPr>
          <p:cNvSpPr txBox="1"/>
          <p:nvPr/>
        </p:nvSpPr>
        <p:spPr>
          <a:xfrm>
            <a:off x="973511" y="1749610"/>
            <a:ext cx="1248099" cy="446276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400" dirty="0" err="1">
                <a:ea typeface="Palatino" pitchFamily="2" charset="77"/>
              </a:rPr>
              <a:t>AlexNet</a:t>
            </a:r>
            <a:endParaRPr lang="en-US" sz="1400" dirty="0">
              <a:ea typeface="Palatino" pitchFamily="2" charset="77"/>
            </a:endParaRPr>
          </a:p>
          <a:p>
            <a:pPr algn="r"/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ea typeface="Palatino" pitchFamily="2" charset="77"/>
              </a:rPr>
              <a:t>Krizhevsky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Palatino" pitchFamily="2" charset="77"/>
              </a:rPr>
              <a:t> (2012)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420074-CEDA-FA40-B4DB-7320570FB0B1}"/>
              </a:ext>
            </a:extLst>
          </p:cNvPr>
          <p:cNvSpPr/>
          <p:nvPr/>
        </p:nvSpPr>
        <p:spPr>
          <a:xfrm>
            <a:off x="2625460" y="4114879"/>
            <a:ext cx="697567" cy="684255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100">
                <a:solidFill>
                  <a:srgbClr val="764711"/>
                </a:solidFill>
                <a:ea typeface="Palatino" pitchFamily="2" charset="77"/>
              </a:rPr>
              <a:t>3x</a:t>
            </a:r>
            <a:endParaRPr lang="en-US" sz="1100" dirty="0">
              <a:solidFill>
                <a:srgbClr val="764711"/>
              </a:solidFill>
              <a:ea typeface="Palatino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451CB8-88B7-774A-AD81-7E93101BE0A7}"/>
              </a:ext>
            </a:extLst>
          </p:cNvPr>
          <p:cNvSpPr/>
          <p:nvPr/>
        </p:nvSpPr>
        <p:spPr>
          <a:xfrm>
            <a:off x="4063134" y="4114879"/>
            <a:ext cx="697567" cy="684255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100">
                <a:solidFill>
                  <a:srgbClr val="764711"/>
                </a:solidFill>
                <a:ea typeface="Palatino" pitchFamily="2" charset="77"/>
              </a:rPr>
              <a:t>8x</a:t>
            </a:r>
            <a:endParaRPr lang="en-US" sz="1100" dirty="0">
              <a:solidFill>
                <a:srgbClr val="764711"/>
              </a:solidFill>
              <a:ea typeface="Palatino" pitchFamily="2" charset="77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F6CFA82-5B2A-094A-9BC8-2E719F406F59}"/>
              </a:ext>
            </a:extLst>
          </p:cNvPr>
          <p:cNvSpPr/>
          <p:nvPr/>
        </p:nvSpPr>
        <p:spPr>
          <a:xfrm>
            <a:off x="5491297" y="4118871"/>
            <a:ext cx="697567" cy="684255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100">
                <a:solidFill>
                  <a:srgbClr val="764711"/>
                </a:solidFill>
                <a:ea typeface="Palatino" pitchFamily="2" charset="77"/>
              </a:rPr>
              <a:t>36x</a:t>
            </a:r>
            <a:endParaRPr lang="en-US" sz="1100" dirty="0">
              <a:solidFill>
                <a:srgbClr val="764711"/>
              </a:solidFill>
              <a:ea typeface="Palatino" pitchFamily="2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A6CD9F6-D136-1148-A107-E1F73E4F761D}"/>
              </a:ext>
            </a:extLst>
          </p:cNvPr>
          <p:cNvSpPr/>
          <p:nvPr/>
        </p:nvSpPr>
        <p:spPr>
          <a:xfrm>
            <a:off x="6908138" y="4120541"/>
            <a:ext cx="697567" cy="684255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100">
                <a:solidFill>
                  <a:srgbClr val="764711"/>
                </a:solidFill>
                <a:ea typeface="Palatino" pitchFamily="2" charset="77"/>
              </a:rPr>
              <a:t>3x</a:t>
            </a:r>
            <a:endParaRPr lang="en-US" sz="1100" dirty="0">
              <a:solidFill>
                <a:srgbClr val="764711"/>
              </a:solidFill>
              <a:ea typeface="Palatino" pitchFamily="2" charset="77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4D1E684-B648-3846-AC26-62192EB8634F}"/>
              </a:ext>
            </a:extLst>
          </p:cNvPr>
          <p:cNvCxnSpPr>
            <a:cxnSpLocks/>
            <a:stCxn id="64" idx="3"/>
            <a:endCxn id="106" idx="1"/>
          </p:cNvCxnSpPr>
          <p:nvPr/>
        </p:nvCxnSpPr>
        <p:spPr>
          <a:xfrm>
            <a:off x="2413403" y="4623612"/>
            <a:ext cx="5570577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7C996C2-38AD-FA43-A45E-1FE5D4FE86D2}"/>
              </a:ext>
            </a:extLst>
          </p:cNvPr>
          <p:cNvSpPr/>
          <p:nvPr/>
        </p:nvSpPr>
        <p:spPr>
          <a:xfrm>
            <a:off x="2311807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24D7195-CD38-8E45-A9F0-DCDA6133EF2F}"/>
              </a:ext>
            </a:extLst>
          </p:cNvPr>
          <p:cNvSpPr/>
          <p:nvPr/>
        </p:nvSpPr>
        <p:spPr>
          <a:xfrm>
            <a:off x="2466966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619B51B-97C9-F044-941F-2A6CDECD9ADA}"/>
              </a:ext>
            </a:extLst>
          </p:cNvPr>
          <p:cNvSpPr/>
          <p:nvPr/>
        </p:nvSpPr>
        <p:spPr>
          <a:xfrm>
            <a:off x="2740906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901BCB0-0A09-2545-8BC6-3543F33177FA}"/>
              </a:ext>
            </a:extLst>
          </p:cNvPr>
          <p:cNvSpPr/>
          <p:nvPr/>
        </p:nvSpPr>
        <p:spPr>
          <a:xfrm>
            <a:off x="2896065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5E28CC6-AC3C-E14E-9CDF-F7961130F393}"/>
              </a:ext>
            </a:extLst>
          </p:cNvPr>
          <p:cNvSpPr/>
          <p:nvPr/>
        </p:nvSpPr>
        <p:spPr>
          <a:xfrm>
            <a:off x="3051223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EDE505DE-4D66-F04D-9373-6B8A350483B5}"/>
              </a:ext>
            </a:extLst>
          </p:cNvPr>
          <p:cNvSpPr/>
          <p:nvPr/>
        </p:nvSpPr>
        <p:spPr>
          <a:xfrm>
            <a:off x="2675729" y="4339858"/>
            <a:ext cx="567293" cy="280039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2A11661-FFCA-654A-BC7F-D73A4AB2FD6E}"/>
              </a:ext>
            </a:extLst>
          </p:cNvPr>
          <p:cNvSpPr/>
          <p:nvPr/>
        </p:nvSpPr>
        <p:spPr>
          <a:xfrm>
            <a:off x="3206379" y="4581982"/>
            <a:ext cx="83259" cy="83259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81FE9CE8-E8D6-7F44-81CC-FCA390354D1C}"/>
              </a:ext>
            </a:extLst>
          </p:cNvPr>
          <p:cNvSpPr/>
          <p:nvPr/>
        </p:nvSpPr>
        <p:spPr>
          <a:xfrm>
            <a:off x="4178580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8FE88E6A-3DB6-C641-90FD-4EB35B4D5C1D}"/>
              </a:ext>
            </a:extLst>
          </p:cNvPr>
          <p:cNvSpPr/>
          <p:nvPr/>
        </p:nvSpPr>
        <p:spPr>
          <a:xfrm>
            <a:off x="4333738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202237F-3794-D349-B6E4-E139BAE50852}"/>
              </a:ext>
            </a:extLst>
          </p:cNvPr>
          <p:cNvSpPr/>
          <p:nvPr/>
        </p:nvSpPr>
        <p:spPr>
          <a:xfrm>
            <a:off x="4488896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72070A1C-83C5-AD4E-8C13-70CBB4599801}"/>
              </a:ext>
            </a:extLst>
          </p:cNvPr>
          <p:cNvSpPr/>
          <p:nvPr/>
        </p:nvSpPr>
        <p:spPr>
          <a:xfrm>
            <a:off x="4113402" y="4339858"/>
            <a:ext cx="567293" cy="280039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847AB94-CC14-664B-B6D9-DFED45ABCB84}"/>
              </a:ext>
            </a:extLst>
          </p:cNvPr>
          <p:cNvSpPr/>
          <p:nvPr/>
        </p:nvSpPr>
        <p:spPr>
          <a:xfrm>
            <a:off x="4644052" y="4581982"/>
            <a:ext cx="83259" cy="83259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F3B31AE3-E882-4847-A27F-349CEEEDA92F}"/>
              </a:ext>
            </a:extLst>
          </p:cNvPr>
          <p:cNvSpPr/>
          <p:nvPr/>
        </p:nvSpPr>
        <p:spPr>
          <a:xfrm>
            <a:off x="3462318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B8B49738-8DBE-0A4F-BD04-F84D80F5B819}"/>
              </a:ext>
            </a:extLst>
          </p:cNvPr>
          <p:cNvSpPr/>
          <p:nvPr/>
        </p:nvSpPr>
        <p:spPr>
          <a:xfrm>
            <a:off x="3617476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15B15CF-6AED-E143-AFD9-745A44E5BE1F}"/>
              </a:ext>
            </a:extLst>
          </p:cNvPr>
          <p:cNvSpPr/>
          <p:nvPr/>
        </p:nvSpPr>
        <p:spPr>
          <a:xfrm>
            <a:off x="3772634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AE6B52FB-6FF1-644A-BC73-FDA1D7AC8C12}"/>
              </a:ext>
            </a:extLst>
          </p:cNvPr>
          <p:cNvSpPr/>
          <p:nvPr/>
        </p:nvSpPr>
        <p:spPr>
          <a:xfrm>
            <a:off x="3397140" y="4338088"/>
            <a:ext cx="567293" cy="280039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7144A56-DAE1-6A40-AC20-B2B629905F14}"/>
              </a:ext>
            </a:extLst>
          </p:cNvPr>
          <p:cNvSpPr/>
          <p:nvPr/>
        </p:nvSpPr>
        <p:spPr>
          <a:xfrm>
            <a:off x="3927790" y="4581982"/>
            <a:ext cx="83259" cy="83259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EF744D79-4F88-AE4B-9D3C-E1194A86989B}"/>
              </a:ext>
            </a:extLst>
          </p:cNvPr>
          <p:cNvSpPr/>
          <p:nvPr/>
        </p:nvSpPr>
        <p:spPr>
          <a:xfrm>
            <a:off x="3618265" y="423835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99DBEEE3-46C4-4B4E-BB5B-293275A60220}"/>
              </a:ext>
            </a:extLst>
          </p:cNvPr>
          <p:cNvSpPr/>
          <p:nvPr/>
        </p:nvSpPr>
        <p:spPr>
          <a:xfrm>
            <a:off x="5606743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EAF78210-6978-964F-9647-D04336879208}"/>
              </a:ext>
            </a:extLst>
          </p:cNvPr>
          <p:cNvSpPr/>
          <p:nvPr/>
        </p:nvSpPr>
        <p:spPr>
          <a:xfrm>
            <a:off x="5761902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2F58F9B5-8D09-004A-96B1-22413C362A8A}"/>
              </a:ext>
            </a:extLst>
          </p:cNvPr>
          <p:cNvSpPr/>
          <p:nvPr/>
        </p:nvSpPr>
        <p:spPr>
          <a:xfrm>
            <a:off x="5917060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44B38F14-E878-454C-AA01-E76BC115BA76}"/>
              </a:ext>
            </a:extLst>
          </p:cNvPr>
          <p:cNvSpPr/>
          <p:nvPr/>
        </p:nvSpPr>
        <p:spPr>
          <a:xfrm>
            <a:off x="5541566" y="4343849"/>
            <a:ext cx="567293" cy="280039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FCE9D5A-CDEF-FD47-867D-49382F10F500}"/>
              </a:ext>
            </a:extLst>
          </p:cNvPr>
          <p:cNvSpPr/>
          <p:nvPr/>
        </p:nvSpPr>
        <p:spPr>
          <a:xfrm>
            <a:off x="6072216" y="4581982"/>
            <a:ext cx="83259" cy="83259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19F9C024-019C-FB45-AADA-49A6B43D74A1}"/>
              </a:ext>
            </a:extLst>
          </p:cNvPr>
          <p:cNvSpPr/>
          <p:nvPr/>
        </p:nvSpPr>
        <p:spPr>
          <a:xfrm>
            <a:off x="4890482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D5AC46E-7534-8149-9CBA-A38A7D600E1F}"/>
              </a:ext>
            </a:extLst>
          </p:cNvPr>
          <p:cNvSpPr/>
          <p:nvPr/>
        </p:nvSpPr>
        <p:spPr>
          <a:xfrm>
            <a:off x="5045640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8BD85E9-639E-7541-A8CE-592ACD2ABA07}"/>
              </a:ext>
            </a:extLst>
          </p:cNvPr>
          <p:cNvSpPr/>
          <p:nvPr/>
        </p:nvSpPr>
        <p:spPr>
          <a:xfrm>
            <a:off x="5200798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9423DF43-32EE-EA4F-B940-A7A8323F1BF2}"/>
              </a:ext>
            </a:extLst>
          </p:cNvPr>
          <p:cNvSpPr/>
          <p:nvPr/>
        </p:nvSpPr>
        <p:spPr>
          <a:xfrm>
            <a:off x="4825304" y="4342079"/>
            <a:ext cx="567293" cy="280039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34CBE21-E1F1-8940-B1F4-E95630BA656F}"/>
              </a:ext>
            </a:extLst>
          </p:cNvPr>
          <p:cNvSpPr/>
          <p:nvPr/>
        </p:nvSpPr>
        <p:spPr>
          <a:xfrm>
            <a:off x="5355954" y="4581982"/>
            <a:ext cx="83259" cy="83259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4D54FF9-2833-6443-8966-3CA3B4501550}"/>
              </a:ext>
            </a:extLst>
          </p:cNvPr>
          <p:cNvSpPr/>
          <p:nvPr/>
        </p:nvSpPr>
        <p:spPr>
          <a:xfrm>
            <a:off x="5046429" y="4242350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3E9076F-4E4C-1240-B917-05B19CC03DB4}"/>
              </a:ext>
            </a:extLst>
          </p:cNvPr>
          <p:cNvSpPr/>
          <p:nvPr/>
        </p:nvSpPr>
        <p:spPr>
          <a:xfrm>
            <a:off x="7023585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3134C04-03D2-6744-925E-BCFEF6E3176D}"/>
              </a:ext>
            </a:extLst>
          </p:cNvPr>
          <p:cNvSpPr/>
          <p:nvPr/>
        </p:nvSpPr>
        <p:spPr>
          <a:xfrm>
            <a:off x="7178743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064A8E8-EF04-274C-A523-0A4CC83B5AE4}"/>
              </a:ext>
            </a:extLst>
          </p:cNvPr>
          <p:cNvSpPr/>
          <p:nvPr/>
        </p:nvSpPr>
        <p:spPr>
          <a:xfrm>
            <a:off x="7333901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D51B3B8C-ABCA-E74B-BD00-2047842462D4}"/>
              </a:ext>
            </a:extLst>
          </p:cNvPr>
          <p:cNvSpPr/>
          <p:nvPr/>
        </p:nvSpPr>
        <p:spPr>
          <a:xfrm>
            <a:off x="6958407" y="4345519"/>
            <a:ext cx="567293" cy="280039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B074AE2-5E53-FD46-883E-7A0E7D6EA93C}"/>
              </a:ext>
            </a:extLst>
          </p:cNvPr>
          <p:cNvSpPr/>
          <p:nvPr/>
        </p:nvSpPr>
        <p:spPr>
          <a:xfrm>
            <a:off x="7489057" y="4581982"/>
            <a:ext cx="83259" cy="83259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40516F46-A0D5-C948-99BD-57587A06F355}"/>
              </a:ext>
            </a:extLst>
          </p:cNvPr>
          <p:cNvSpPr/>
          <p:nvPr/>
        </p:nvSpPr>
        <p:spPr>
          <a:xfrm>
            <a:off x="6307322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530837D-9905-F049-AB84-C70CA1205208}"/>
              </a:ext>
            </a:extLst>
          </p:cNvPr>
          <p:cNvSpPr/>
          <p:nvPr/>
        </p:nvSpPr>
        <p:spPr>
          <a:xfrm>
            <a:off x="6462480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43D48679-E755-1745-B89A-DAD71155BAC2}"/>
              </a:ext>
            </a:extLst>
          </p:cNvPr>
          <p:cNvSpPr/>
          <p:nvPr/>
        </p:nvSpPr>
        <p:spPr>
          <a:xfrm>
            <a:off x="6617639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908558BC-E83C-7349-B265-1AA46952F9A6}"/>
              </a:ext>
            </a:extLst>
          </p:cNvPr>
          <p:cNvSpPr/>
          <p:nvPr/>
        </p:nvSpPr>
        <p:spPr>
          <a:xfrm>
            <a:off x="6242144" y="4343750"/>
            <a:ext cx="567293" cy="280039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CDEB415-BBF9-4A46-99AE-A4635C96BE56}"/>
              </a:ext>
            </a:extLst>
          </p:cNvPr>
          <p:cNvSpPr/>
          <p:nvPr/>
        </p:nvSpPr>
        <p:spPr>
          <a:xfrm>
            <a:off x="6772794" y="4581982"/>
            <a:ext cx="83259" cy="83259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75500E6-046F-D949-BCF0-9409FA797A5E}"/>
              </a:ext>
            </a:extLst>
          </p:cNvPr>
          <p:cNvSpPr/>
          <p:nvPr/>
        </p:nvSpPr>
        <p:spPr>
          <a:xfrm>
            <a:off x="6463270" y="4244020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8E7E3CA8-D23E-9540-8323-F08C5182B482}"/>
              </a:ext>
            </a:extLst>
          </p:cNvPr>
          <p:cNvSpPr/>
          <p:nvPr/>
        </p:nvSpPr>
        <p:spPr>
          <a:xfrm>
            <a:off x="7673668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C92DB58E-8176-B640-9891-81CBAABD6275}"/>
              </a:ext>
            </a:extLst>
          </p:cNvPr>
          <p:cNvSpPr/>
          <p:nvPr/>
        </p:nvSpPr>
        <p:spPr>
          <a:xfrm>
            <a:off x="7828824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C46FA7"/>
          </a:solidFill>
          <a:ln w="6350">
            <a:solidFill>
              <a:srgbClr val="AF6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9E2478B-AE7F-724B-8604-35C8F1E47613}"/>
              </a:ext>
            </a:extLst>
          </p:cNvPr>
          <p:cNvSpPr/>
          <p:nvPr/>
        </p:nvSpPr>
        <p:spPr>
          <a:xfrm>
            <a:off x="7983981" y="4520349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BB0E24"/>
          </a:solidFill>
          <a:ln w="6350">
            <a:solidFill>
              <a:srgbClr val="A92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21925D7-4AAF-294F-8B70-F7F9DBF193D6}"/>
              </a:ext>
            </a:extLst>
          </p:cNvPr>
          <p:cNvGrpSpPr/>
          <p:nvPr/>
        </p:nvGrpSpPr>
        <p:grpSpPr>
          <a:xfrm>
            <a:off x="2311807" y="1219456"/>
            <a:ext cx="1187696" cy="206525"/>
            <a:chOff x="1486921" y="1196116"/>
            <a:chExt cx="1036965" cy="180315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AE6D342-8494-B649-A910-B6DBF32A9211}"/>
                </a:ext>
              </a:extLst>
            </p:cNvPr>
            <p:cNvCxnSpPr>
              <a:cxnSpLocks/>
              <a:stCxn id="109" idx="3"/>
              <a:endCxn id="116" idx="1"/>
            </p:cNvCxnSpPr>
            <p:nvPr/>
          </p:nvCxnSpPr>
          <p:spPr>
            <a:xfrm>
              <a:off x="1575623" y="1286274"/>
              <a:ext cx="859561" cy="0"/>
            </a:xfrm>
            <a:prstGeom prst="line">
              <a:avLst/>
            </a:prstGeom>
            <a:ln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1C87AFF1-4922-7640-903A-01BDD0FC4918}"/>
                </a:ext>
              </a:extLst>
            </p:cNvPr>
            <p:cNvSpPr/>
            <p:nvPr/>
          </p:nvSpPr>
          <p:spPr>
            <a:xfrm>
              <a:off x="1486921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1E88EC3F-FB58-264A-976A-4BD4E5458092}"/>
                </a:ext>
              </a:extLst>
            </p:cNvPr>
            <p:cNvSpPr/>
            <p:nvPr/>
          </p:nvSpPr>
          <p:spPr>
            <a:xfrm>
              <a:off x="1622388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30F9CF79-9EE5-4341-ACAA-76EC9D7AFA01}"/>
                </a:ext>
              </a:extLst>
            </p:cNvPr>
            <p:cNvSpPr/>
            <p:nvPr/>
          </p:nvSpPr>
          <p:spPr>
            <a:xfrm>
              <a:off x="1757855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02FBFD16-C880-6C49-A5DD-5D07675D4D81}"/>
                </a:ext>
              </a:extLst>
            </p:cNvPr>
            <p:cNvSpPr/>
            <p:nvPr/>
          </p:nvSpPr>
          <p:spPr>
            <a:xfrm>
              <a:off x="1893322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F0155181-8CFA-CE47-85AC-E4DE74F14DCF}"/>
                </a:ext>
              </a:extLst>
            </p:cNvPr>
            <p:cNvSpPr/>
            <p:nvPr/>
          </p:nvSpPr>
          <p:spPr>
            <a:xfrm>
              <a:off x="2028789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501CC0F5-32B3-BA42-B602-1E379D3595E1}"/>
                </a:ext>
              </a:extLst>
            </p:cNvPr>
            <p:cNvSpPr/>
            <p:nvPr/>
          </p:nvSpPr>
          <p:spPr>
            <a:xfrm>
              <a:off x="2164254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7EB1D14F-6C17-EA49-BFEB-910ED111F558}"/>
                </a:ext>
              </a:extLst>
            </p:cNvPr>
            <p:cNvSpPr/>
            <p:nvPr/>
          </p:nvSpPr>
          <p:spPr>
            <a:xfrm>
              <a:off x="2299719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194133D5-6C44-EE47-A61E-CCC055E2E165}"/>
                </a:ext>
              </a:extLst>
            </p:cNvPr>
            <p:cNvSpPr/>
            <p:nvPr/>
          </p:nvSpPr>
          <p:spPr>
            <a:xfrm>
              <a:off x="2435184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FAA5E232-E818-1741-B2D9-72491530CADC}"/>
              </a:ext>
            </a:extLst>
          </p:cNvPr>
          <p:cNvSpPr txBox="1"/>
          <p:nvPr/>
        </p:nvSpPr>
        <p:spPr>
          <a:xfrm>
            <a:off x="1215557" y="1215158"/>
            <a:ext cx="1006045" cy="446276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LeNet-5</a:t>
            </a:r>
          </a:p>
          <a:p>
            <a:pPr algn="r"/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ea typeface="Palatino" pitchFamily="2" charset="77"/>
              </a:rPr>
              <a:t>LeCun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Palatino" pitchFamily="2" charset="77"/>
              </a:rPr>
              <a:t> (1998)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DED5440-D81D-9941-8F98-DE148F3C6020}"/>
              </a:ext>
            </a:extLst>
          </p:cNvPr>
          <p:cNvSpPr txBox="1"/>
          <p:nvPr/>
        </p:nvSpPr>
        <p:spPr>
          <a:xfrm>
            <a:off x="1223575" y="4527640"/>
            <a:ext cx="998030" cy="446276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ResNet-152</a:t>
            </a:r>
          </a:p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Palatino" pitchFamily="2" charset="77"/>
              </a:rPr>
              <a:t>He (2016)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38CE914-E472-0049-8521-924B085A6B92}"/>
              </a:ext>
            </a:extLst>
          </p:cNvPr>
          <p:cNvSpPr/>
          <p:nvPr/>
        </p:nvSpPr>
        <p:spPr>
          <a:xfrm>
            <a:off x="3086690" y="2689733"/>
            <a:ext cx="617833" cy="1206966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100">
                <a:solidFill>
                  <a:srgbClr val="764711"/>
                </a:solidFill>
                <a:ea typeface="Palatino" pitchFamily="2" charset="77"/>
              </a:rPr>
              <a:t>2x</a:t>
            </a:r>
            <a:endParaRPr lang="en-US" sz="1100" dirty="0">
              <a:solidFill>
                <a:srgbClr val="764711"/>
              </a:solidFill>
              <a:ea typeface="Palatino" pitchFamily="2" charset="77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CD5AEA7-6656-D44D-9732-2978F65F11A8}"/>
              </a:ext>
            </a:extLst>
          </p:cNvPr>
          <p:cNvSpPr/>
          <p:nvPr/>
        </p:nvSpPr>
        <p:spPr>
          <a:xfrm>
            <a:off x="3980711" y="2689733"/>
            <a:ext cx="617833" cy="1206966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100">
                <a:solidFill>
                  <a:srgbClr val="764711"/>
                </a:solidFill>
                <a:ea typeface="Palatino" pitchFamily="2" charset="77"/>
              </a:rPr>
              <a:t>5x</a:t>
            </a:r>
            <a:endParaRPr lang="en-US" sz="1100" dirty="0">
              <a:solidFill>
                <a:srgbClr val="764711"/>
              </a:solidFill>
              <a:ea typeface="Palatino" pitchFamily="2" charset="77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689B026-BB4B-594F-B724-E6C0C3C7EC98}"/>
              </a:ext>
            </a:extLst>
          </p:cNvPr>
          <p:cNvSpPr/>
          <p:nvPr/>
        </p:nvSpPr>
        <p:spPr>
          <a:xfrm>
            <a:off x="4873854" y="2689733"/>
            <a:ext cx="617833" cy="1206966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100">
                <a:solidFill>
                  <a:srgbClr val="764711"/>
                </a:solidFill>
                <a:ea typeface="Palatino" pitchFamily="2" charset="77"/>
              </a:rPr>
              <a:t>2x</a:t>
            </a:r>
            <a:endParaRPr lang="en-US" sz="1100" dirty="0">
              <a:solidFill>
                <a:srgbClr val="764711"/>
              </a:solidFill>
              <a:ea typeface="Palatino" pitchFamily="2" charset="77"/>
            </a:endParaRP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97D7109-25FC-D346-8E3A-50420644495C}"/>
              </a:ext>
            </a:extLst>
          </p:cNvPr>
          <p:cNvCxnSpPr>
            <a:cxnSpLocks/>
          </p:cNvCxnSpPr>
          <p:nvPr/>
        </p:nvCxnSpPr>
        <p:spPr>
          <a:xfrm flipH="1">
            <a:off x="3648371" y="3310131"/>
            <a:ext cx="395763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B79BDFD-866D-9448-B9F7-CF19E6E808B0}"/>
              </a:ext>
            </a:extLst>
          </p:cNvPr>
          <p:cNvCxnSpPr>
            <a:cxnSpLocks/>
          </p:cNvCxnSpPr>
          <p:nvPr/>
        </p:nvCxnSpPr>
        <p:spPr>
          <a:xfrm flipH="1">
            <a:off x="4542392" y="3310131"/>
            <a:ext cx="395836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CC65AAD-E1B7-514B-8FD3-B2D60C98BD12}"/>
              </a:ext>
            </a:extLst>
          </p:cNvPr>
          <p:cNvCxnSpPr>
            <a:cxnSpLocks/>
            <a:stCxn id="229" idx="1"/>
            <a:endCxn id="226" idx="3"/>
          </p:cNvCxnSpPr>
          <p:nvPr/>
        </p:nvCxnSpPr>
        <p:spPr>
          <a:xfrm flipH="1">
            <a:off x="5435535" y="3312567"/>
            <a:ext cx="433268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5E195B3-272B-884B-9F6E-1421D9EA2AEF}"/>
              </a:ext>
            </a:extLst>
          </p:cNvPr>
          <p:cNvCxnSpPr>
            <a:cxnSpLocks/>
            <a:endCxn id="192" idx="3"/>
          </p:cNvCxnSpPr>
          <p:nvPr/>
        </p:nvCxnSpPr>
        <p:spPr>
          <a:xfrm flipH="1">
            <a:off x="2413403" y="3312565"/>
            <a:ext cx="716854" cy="1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8409E48C-F3D7-7244-BBA3-7C9B4D2567BC}"/>
              </a:ext>
            </a:extLst>
          </p:cNvPr>
          <p:cNvSpPr/>
          <p:nvPr/>
        </p:nvSpPr>
        <p:spPr>
          <a:xfrm>
            <a:off x="3150112" y="2830226"/>
            <a:ext cx="447884" cy="932367"/>
          </a:xfrm>
          <a:prstGeom prst="roundRect">
            <a:avLst>
              <a:gd name="adj" fmla="val 36019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CB9B7A5C-DE9F-944A-A2EE-2953167B6DCF}"/>
              </a:ext>
            </a:extLst>
          </p:cNvPr>
          <p:cNvSpPr/>
          <p:nvPr/>
        </p:nvSpPr>
        <p:spPr>
          <a:xfrm>
            <a:off x="3150112" y="3124169"/>
            <a:ext cx="447884" cy="364650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66255405-7664-1F4F-96FE-92FD2FA59665}"/>
              </a:ext>
            </a:extLst>
          </p:cNvPr>
          <p:cNvSpPr/>
          <p:nvPr/>
        </p:nvSpPr>
        <p:spPr>
          <a:xfrm>
            <a:off x="2311807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6A90C6FE-9B32-9847-AB19-DFCEAD2C85D7}"/>
              </a:ext>
            </a:extLst>
          </p:cNvPr>
          <p:cNvSpPr/>
          <p:nvPr/>
        </p:nvSpPr>
        <p:spPr>
          <a:xfrm>
            <a:off x="2466966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B98758CC-A7B8-AA4C-ACC1-49FB80224363}"/>
              </a:ext>
            </a:extLst>
          </p:cNvPr>
          <p:cNvSpPr/>
          <p:nvPr/>
        </p:nvSpPr>
        <p:spPr>
          <a:xfrm>
            <a:off x="2622124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D6F63E76-8DC5-BF48-AFDA-3FB516919F74}"/>
              </a:ext>
            </a:extLst>
          </p:cNvPr>
          <p:cNvSpPr/>
          <p:nvPr/>
        </p:nvSpPr>
        <p:spPr>
          <a:xfrm>
            <a:off x="2777282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A2C69BD0-6CBA-5542-B60B-FCA756590E05}"/>
              </a:ext>
            </a:extLst>
          </p:cNvPr>
          <p:cNvSpPr/>
          <p:nvPr/>
        </p:nvSpPr>
        <p:spPr>
          <a:xfrm>
            <a:off x="2932438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E59D444C-7DEB-6D49-A40D-50F2A16380F9}"/>
              </a:ext>
            </a:extLst>
          </p:cNvPr>
          <p:cNvSpPr/>
          <p:nvPr/>
        </p:nvSpPr>
        <p:spPr>
          <a:xfrm>
            <a:off x="3236483" y="3360033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7368B30-58C9-6A45-81D6-6A880AE89C72}"/>
              </a:ext>
            </a:extLst>
          </p:cNvPr>
          <p:cNvSpPr/>
          <p:nvPr/>
        </p:nvSpPr>
        <p:spPr>
          <a:xfrm>
            <a:off x="3366328" y="3360033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4B2AC669-7D4D-794B-90AE-727A877A1E06}"/>
              </a:ext>
            </a:extLst>
          </p:cNvPr>
          <p:cNvSpPr/>
          <p:nvPr/>
        </p:nvSpPr>
        <p:spPr>
          <a:xfrm>
            <a:off x="3236483" y="3042861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8EC416F0-B3BA-144F-A2F3-B9288AB36BEE}"/>
              </a:ext>
            </a:extLst>
          </p:cNvPr>
          <p:cNvSpPr/>
          <p:nvPr/>
        </p:nvSpPr>
        <p:spPr>
          <a:xfrm>
            <a:off x="3366328" y="3042861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08B13825-4059-D346-B1FD-23A3BC6E9020}"/>
              </a:ext>
            </a:extLst>
          </p:cNvPr>
          <p:cNvSpPr/>
          <p:nvPr/>
        </p:nvSpPr>
        <p:spPr>
          <a:xfrm>
            <a:off x="3315530" y="2751741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20AB489C-98EF-774A-B94E-82FC378AD266}"/>
              </a:ext>
            </a:extLst>
          </p:cNvPr>
          <p:cNvSpPr/>
          <p:nvPr/>
        </p:nvSpPr>
        <p:spPr>
          <a:xfrm>
            <a:off x="3236483" y="3644546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C7217465-14A7-D049-81D9-64157833C079}"/>
              </a:ext>
            </a:extLst>
          </p:cNvPr>
          <p:cNvSpPr/>
          <p:nvPr/>
        </p:nvSpPr>
        <p:spPr>
          <a:xfrm>
            <a:off x="3366328" y="3644546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13F5188A-E4FF-7C47-A563-BDB4FFBD94D7}"/>
              </a:ext>
            </a:extLst>
          </p:cNvPr>
          <p:cNvSpPr/>
          <p:nvPr/>
        </p:nvSpPr>
        <p:spPr>
          <a:xfrm>
            <a:off x="3546776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8F1A8779-3CDB-2548-9B2F-26A3D550342E}"/>
              </a:ext>
            </a:extLst>
          </p:cNvPr>
          <p:cNvSpPr/>
          <p:nvPr/>
        </p:nvSpPr>
        <p:spPr>
          <a:xfrm>
            <a:off x="3797793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6" name="Rounded Rectangle 205">
            <a:extLst>
              <a:ext uri="{FF2B5EF4-FFF2-40B4-BE49-F238E27FC236}">
                <a16:creationId xmlns:a16="http://schemas.microsoft.com/office/drawing/2014/main" id="{FCC6485D-2CFC-4944-99B8-DF7E83187358}"/>
              </a:ext>
            </a:extLst>
          </p:cNvPr>
          <p:cNvSpPr/>
          <p:nvPr/>
        </p:nvSpPr>
        <p:spPr>
          <a:xfrm>
            <a:off x="4044133" y="2830226"/>
            <a:ext cx="447884" cy="932367"/>
          </a:xfrm>
          <a:prstGeom prst="roundRect">
            <a:avLst>
              <a:gd name="adj" fmla="val 36019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FD27B2CC-FC79-774C-A19F-29BB3148179E}"/>
              </a:ext>
            </a:extLst>
          </p:cNvPr>
          <p:cNvSpPr/>
          <p:nvPr/>
        </p:nvSpPr>
        <p:spPr>
          <a:xfrm>
            <a:off x="4044133" y="3124169"/>
            <a:ext cx="447884" cy="364650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305F2423-24DA-BC46-9E22-A44E15444AE5}"/>
              </a:ext>
            </a:extLst>
          </p:cNvPr>
          <p:cNvSpPr/>
          <p:nvPr/>
        </p:nvSpPr>
        <p:spPr>
          <a:xfrm>
            <a:off x="4130505" y="3360033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F2D13DBC-91CA-4D46-AC60-0E13544763F6}"/>
              </a:ext>
            </a:extLst>
          </p:cNvPr>
          <p:cNvSpPr/>
          <p:nvPr/>
        </p:nvSpPr>
        <p:spPr>
          <a:xfrm>
            <a:off x="4260349" y="3360033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1CBC8AD6-477A-1646-AA72-16AC1F737A17}"/>
              </a:ext>
            </a:extLst>
          </p:cNvPr>
          <p:cNvSpPr/>
          <p:nvPr/>
        </p:nvSpPr>
        <p:spPr>
          <a:xfrm>
            <a:off x="4130505" y="3042861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49C9045A-4C77-1948-80EC-C0EC4E151B07}"/>
              </a:ext>
            </a:extLst>
          </p:cNvPr>
          <p:cNvSpPr/>
          <p:nvPr/>
        </p:nvSpPr>
        <p:spPr>
          <a:xfrm>
            <a:off x="4260349" y="3042861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9ABA52AD-E42F-8C46-B35A-2EAA65C0BC9E}"/>
              </a:ext>
            </a:extLst>
          </p:cNvPr>
          <p:cNvSpPr/>
          <p:nvPr/>
        </p:nvSpPr>
        <p:spPr>
          <a:xfrm>
            <a:off x="4209552" y="2751741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B2BD4391-0294-7042-B167-85821EA1516E}"/>
              </a:ext>
            </a:extLst>
          </p:cNvPr>
          <p:cNvSpPr/>
          <p:nvPr/>
        </p:nvSpPr>
        <p:spPr>
          <a:xfrm>
            <a:off x="4130505" y="3644546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F45AF6EF-7FD8-6A40-BC34-F3C6E49AF137}"/>
              </a:ext>
            </a:extLst>
          </p:cNvPr>
          <p:cNvSpPr/>
          <p:nvPr/>
        </p:nvSpPr>
        <p:spPr>
          <a:xfrm>
            <a:off x="4260349" y="3644546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1738D4C1-B077-054A-8E75-78CE5522363E}"/>
              </a:ext>
            </a:extLst>
          </p:cNvPr>
          <p:cNvSpPr/>
          <p:nvPr/>
        </p:nvSpPr>
        <p:spPr>
          <a:xfrm>
            <a:off x="4440797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5D867193-5058-0C49-9B65-8F243189AF4E}"/>
              </a:ext>
            </a:extLst>
          </p:cNvPr>
          <p:cNvSpPr/>
          <p:nvPr/>
        </p:nvSpPr>
        <p:spPr>
          <a:xfrm>
            <a:off x="4677397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FFD119D2-0097-1541-8113-D1FF19F2DA69}"/>
              </a:ext>
            </a:extLst>
          </p:cNvPr>
          <p:cNvSpPr/>
          <p:nvPr/>
        </p:nvSpPr>
        <p:spPr>
          <a:xfrm>
            <a:off x="4937275" y="2830226"/>
            <a:ext cx="447884" cy="932367"/>
          </a:xfrm>
          <a:prstGeom prst="roundRect">
            <a:avLst>
              <a:gd name="adj" fmla="val 36019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892B7D8B-615F-B648-9758-D0F7EC3D17B1}"/>
              </a:ext>
            </a:extLst>
          </p:cNvPr>
          <p:cNvSpPr/>
          <p:nvPr/>
        </p:nvSpPr>
        <p:spPr>
          <a:xfrm>
            <a:off x="4937275" y="3124169"/>
            <a:ext cx="447884" cy="364650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E617B963-8B21-8D46-BE5A-7421775EE186}"/>
              </a:ext>
            </a:extLst>
          </p:cNvPr>
          <p:cNvSpPr/>
          <p:nvPr/>
        </p:nvSpPr>
        <p:spPr>
          <a:xfrm>
            <a:off x="5023646" y="3360033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13586AEE-B081-3643-875C-10D81AB15FED}"/>
              </a:ext>
            </a:extLst>
          </p:cNvPr>
          <p:cNvSpPr/>
          <p:nvPr/>
        </p:nvSpPr>
        <p:spPr>
          <a:xfrm>
            <a:off x="5153491" y="3360033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09EFE5BD-BBE8-E84B-84D5-C36B64C629FC}"/>
              </a:ext>
            </a:extLst>
          </p:cNvPr>
          <p:cNvSpPr/>
          <p:nvPr/>
        </p:nvSpPr>
        <p:spPr>
          <a:xfrm>
            <a:off x="5023646" y="3042861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5458F849-8D00-4F4F-A587-BF57ED7B16AF}"/>
              </a:ext>
            </a:extLst>
          </p:cNvPr>
          <p:cNvSpPr/>
          <p:nvPr/>
        </p:nvSpPr>
        <p:spPr>
          <a:xfrm>
            <a:off x="5153491" y="3042861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5B5ED898-11B1-FC44-A366-1E0E57861FD1}"/>
              </a:ext>
            </a:extLst>
          </p:cNvPr>
          <p:cNvSpPr/>
          <p:nvPr/>
        </p:nvSpPr>
        <p:spPr>
          <a:xfrm>
            <a:off x="5102694" y="2751741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E5A2AA93-9014-994F-BA5D-B32B370DCD76}"/>
              </a:ext>
            </a:extLst>
          </p:cNvPr>
          <p:cNvSpPr/>
          <p:nvPr/>
        </p:nvSpPr>
        <p:spPr>
          <a:xfrm>
            <a:off x="5023646" y="3644546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1B0EE4A0-7B50-F444-8323-E20C94C9A6B3}"/>
              </a:ext>
            </a:extLst>
          </p:cNvPr>
          <p:cNvSpPr/>
          <p:nvPr/>
        </p:nvSpPr>
        <p:spPr>
          <a:xfrm>
            <a:off x="5153491" y="3644546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5A17F516-1E42-344E-8F0E-2B468BEABE41}"/>
              </a:ext>
            </a:extLst>
          </p:cNvPr>
          <p:cNvSpPr/>
          <p:nvPr/>
        </p:nvSpPr>
        <p:spPr>
          <a:xfrm>
            <a:off x="5333939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477966E4-7D44-F34D-A1C7-F95D52D77BCC}"/>
              </a:ext>
            </a:extLst>
          </p:cNvPr>
          <p:cNvSpPr/>
          <p:nvPr/>
        </p:nvSpPr>
        <p:spPr>
          <a:xfrm>
            <a:off x="5558491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5573D47A-2369-C844-B4DD-AD72D6EAF094}"/>
              </a:ext>
            </a:extLst>
          </p:cNvPr>
          <p:cNvSpPr/>
          <p:nvPr/>
        </p:nvSpPr>
        <p:spPr>
          <a:xfrm>
            <a:off x="5713647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C46FA7"/>
          </a:solidFill>
          <a:ln w="6350">
            <a:solidFill>
              <a:srgbClr val="AF6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DCCCC0F0-A44F-3A43-8DD6-1A7705BEA633}"/>
              </a:ext>
            </a:extLst>
          </p:cNvPr>
          <p:cNvSpPr/>
          <p:nvPr/>
        </p:nvSpPr>
        <p:spPr>
          <a:xfrm>
            <a:off x="5868803" y="3209304"/>
            <a:ext cx="101595" cy="206525"/>
          </a:xfrm>
          <a:prstGeom prst="roundRect">
            <a:avLst>
              <a:gd name="adj" fmla="val 34564"/>
            </a:avLst>
          </a:prstGeom>
          <a:solidFill>
            <a:srgbClr val="BB0E24"/>
          </a:solidFill>
          <a:ln w="6350">
            <a:solidFill>
              <a:srgbClr val="A92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145CF85-8343-2A4A-A742-8D3575AE3CC5}"/>
              </a:ext>
            </a:extLst>
          </p:cNvPr>
          <p:cNvSpPr txBox="1"/>
          <p:nvPr/>
        </p:nvSpPr>
        <p:spPr>
          <a:xfrm>
            <a:off x="1117779" y="3214456"/>
            <a:ext cx="1103828" cy="446276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400" dirty="0">
                <a:ea typeface="Palatino" pitchFamily="2" charset="77"/>
              </a:rPr>
              <a:t>Inception V1</a:t>
            </a:r>
          </a:p>
          <a:p>
            <a:pPr algn="r"/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ea typeface="Palatino" pitchFamily="2" charset="77"/>
              </a:rPr>
              <a:t>Szegedy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Palatino" pitchFamily="2" charset="77"/>
              </a:rPr>
              <a:t> (2015)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1741F2D5-EB32-D245-A32F-6EACC31606BE}"/>
              </a:ext>
            </a:extLst>
          </p:cNvPr>
          <p:cNvSpPr/>
          <p:nvPr/>
        </p:nvSpPr>
        <p:spPr>
          <a:xfrm>
            <a:off x="7608887" y="2543583"/>
            <a:ext cx="83259" cy="83259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2" name="Content Placeholder 2">
            <a:extLst>
              <a:ext uri="{FF2B5EF4-FFF2-40B4-BE49-F238E27FC236}">
                <a16:creationId xmlns:a16="http://schemas.microsoft.com/office/drawing/2014/main" id="{83E927A0-9FBC-144F-88DD-6C5E73138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69" y="5168206"/>
            <a:ext cx="8198655" cy="394852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/>
              <a:t>more depth   </a:t>
            </a:r>
            <a:r>
              <a:rPr lang="en-US" sz="2400" b="0" i="0" dirty="0">
                <a:latin typeface="LM Roman 10" pitchFamily="2" charset="77"/>
              </a:rPr>
              <a:t>→</a:t>
            </a:r>
            <a:r>
              <a:rPr lang="en-US" sz="2000" b="0" i="0" dirty="0">
                <a:latin typeface="+mj-lt"/>
              </a:rPr>
              <a:t>   </a:t>
            </a:r>
            <a:r>
              <a:rPr lang="en-US" sz="2000" i="0" dirty="0"/>
              <a:t>more parameters  </a:t>
            </a:r>
            <a:r>
              <a:rPr lang="en-US" sz="2000" dirty="0"/>
              <a:t> </a:t>
            </a:r>
            <a:r>
              <a:rPr lang="en-US" sz="2400" dirty="0">
                <a:latin typeface="LM Roman 10" pitchFamily="2" charset="77"/>
              </a:rPr>
              <a:t>→</a:t>
            </a:r>
            <a:r>
              <a:rPr lang="en-US" sz="2000" dirty="0"/>
              <a:t>   more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3FD94-EDDF-7842-8C2F-9A069813217B}"/>
              </a:ext>
            </a:extLst>
          </p:cNvPr>
          <p:cNvSpPr txBox="1"/>
          <p:nvPr/>
        </p:nvSpPr>
        <p:spPr>
          <a:xfrm>
            <a:off x="1718579" y="5662965"/>
            <a:ext cx="16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Convolutions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Skip-connections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BF3866-9501-034E-BE1D-AC99F9E53B6F}"/>
              </a:ext>
            </a:extLst>
          </p:cNvPr>
          <p:cNvSpPr txBox="1"/>
          <p:nvPr/>
        </p:nvSpPr>
        <p:spPr>
          <a:xfrm>
            <a:off x="4252035" y="5761309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10-100M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878048A-CB2E-DC43-A475-206ECA571C06}"/>
              </a:ext>
            </a:extLst>
          </p:cNvPr>
          <p:cNvSpPr txBox="1"/>
          <p:nvPr/>
        </p:nvSpPr>
        <p:spPr>
          <a:xfrm>
            <a:off x="6230282" y="5569809"/>
            <a:ext cx="134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ImageNet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1.3M images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1000 classes</a:t>
            </a:r>
          </a:p>
        </p:txBody>
      </p:sp>
    </p:spTree>
    <p:extLst>
      <p:ext uri="{BB962C8B-B14F-4D97-AF65-F5344CB8AC3E}">
        <p14:creationId xmlns:p14="http://schemas.microsoft.com/office/powerpoint/2010/main" val="202415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60169">
        <p:fade/>
      </p:transition>
    </mc:Choice>
    <mc:Fallback xmlns="">
      <p:transition advTm="60169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BF0B-D660-E349-AFCF-6E07C07B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7D613-A2CB-FC4E-AE39-BE6D37B76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47" y="1514200"/>
            <a:ext cx="8103535" cy="1313311"/>
          </a:xfrm>
        </p:spPr>
        <p:txBody>
          <a:bodyPr anchor="t"/>
          <a:lstStyle/>
          <a:p>
            <a:r>
              <a:rPr lang="en-US" b="1" dirty="0"/>
              <a:t>Domain adaptation</a:t>
            </a:r>
          </a:p>
          <a:p>
            <a:pPr lvl="1"/>
            <a:r>
              <a:rPr lang="en-US" dirty="0"/>
              <a:t>Separate domain specific and domain agnostic features</a:t>
            </a:r>
            <a:endParaRPr lang="en-US" sz="17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/>
              <a:t>Generate data for the target domain</a:t>
            </a:r>
            <a:endParaRPr lang="en-US" sz="1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98A93-3900-8743-AADE-FCD7F6AB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06ACE-CA90-1644-9F96-A092D9DB1BD1}"/>
              </a:ext>
            </a:extLst>
          </p:cNvPr>
          <p:cNvSpPr txBox="1"/>
          <p:nvPr/>
        </p:nvSpPr>
        <p:spPr>
          <a:xfrm>
            <a:off x="84205" y="3608681"/>
            <a:ext cx="1021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076CB-2DD6-E24B-B6B6-E54975392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90" y="3304780"/>
            <a:ext cx="2149919" cy="1181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06E37-73C5-8E4B-9854-18BBBE15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088" y="3304780"/>
            <a:ext cx="2142085" cy="117736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CB460E-A6EE-4F45-9B94-72A57F0C022B}"/>
              </a:ext>
            </a:extLst>
          </p:cNvPr>
          <p:cNvSpPr/>
          <p:nvPr/>
        </p:nvSpPr>
        <p:spPr>
          <a:xfrm>
            <a:off x="3982136" y="3418345"/>
            <a:ext cx="1767676" cy="950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(source)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D18637-99B7-C94C-9565-C64B320B221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371209" y="3893461"/>
            <a:ext cx="610927" cy="2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9242B1-EA12-3A40-A0D5-CCFBC60347D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749812" y="3893461"/>
            <a:ext cx="7122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5505DF-0002-184F-AAF4-9A4989BA43C7}"/>
              </a:ext>
            </a:extLst>
          </p:cNvPr>
          <p:cNvSpPr txBox="1"/>
          <p:nvPr/>
        </p:nvSpPr>
        <p:spPr>
          <a:xfrm>
            <a:off x="84205" y="5374725"/>
            <a:ext cx="1021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dataset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35BAB7-B36B-CA48-B644-72026425FF3F}"/>
              </a:ext>
            </a:extLst>
          </p:cNvPr>
          <p:cNvSpPr/>
          <p:nvPr/>
        </p:nvSpPr>
        <p:spPr>
          <a:xfrm>
            <a:off x="3982136" y="5184389"/>
            <a:ext cx="1767676" cy="9502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(target)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5C823-5036-564F-899B-F9FF5DCEAA7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371209" y="5659505"/>
            <a:ext cx="610927" cy="2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577694-CA34-1D42-A2B0-B3673193565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749812" y="5659505"/>
            <a:ext cx="7122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03556B-2A72-B844-BEBF-EFE5E8DBED99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865974" y="4368577"/>
            <a:ext cx="0" cy="81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BA18C32-1544-5547-AED7-E8FAF6C930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17" r="51406"/>
          <a:stretch/>
        </p:blipFill>
        <p:spPr>
          <a:xfrm>
            <a:off x="1221290" y="5130583"/>
            <a:ext cx="2145334" cy="10791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EC2A68-89B3-C94D-99B9-31CC9CBA0E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50630" t="2097" r="776" b="420"/>
          <a:stretch/>
        </p:blipFill>
        <p:spPr>
          <a:xfrm>
            <a:off x="6462088" y="5144466"/>
            <a:ext cx="2142085" cy="10774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08DF6F-F547-A44F-88B6-63666B1AECE5}"/>
              </a:ext>
            </a:extLst>
          </p:cNvPr>
          <p:cNvSpPr txBox="1"/>
          <p:nvPr/>
        </p:nvSpPr>
        <p:spPr>
          <a:xfrm>
            <a:off x="6965506" y="5619066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Unknown</a:t>
            </a:r>
          </a:p>
          <a:p>
            <a:pPr algn="ctr"/>
            <a:r>
              <a:rPr lang="en-US" b="1" dirty="0"/>
              <a:t>label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6A625C-7842-7D41-ACF7-565C0F53E049}"/>
              </a:ext>
            </a:extLst>
          </p:cNvPr>
          <p:cNvSpPr txBox="1"/>
          <p:nvPr/>
        </p:nvSpPr>
        <p:spPr>
          <a:xfrm>
            <a:off x="4220067" y="4591817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Adaptation</a:t>
            </a:r>
          </a:p>
        </p:txBody>
      </p:sp>
    </p:spTree>
    <p:extLst>
      <p:ext uri="{BB962C8B-B14F-4D97-AF65-F5344CB8AC3E}">
        <p14:creationId xmlns:p14="http://schemas.microsoft.com/office/powerpoint/2010/main" val="670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92943">
        <p:fade/>
      </p:transition>
    </mc:Choice>
    <mc:Fallback xmlns="">
      <p:transition advTm="92943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BF0B-D660-E349-AFCF-6E07C07B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7D613-A2CB-FC4E-AE39-BE6D37B76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47" y="1557625"/>
            <a:ext cx="8298372" cy="2118891"/>
          </a:xfrm>
        </p:spPr>
        <p:txBody>
          <a:bodyPr anchor="t"/>
          <a:lstStyle/>
          <a:p>
            <a:r>
              <a:rPr lang="en-US" b="1" dirty="0"/>
              <a:t>Bridging the gap between discriminative and generative models</a:t>
            </a:r>
            <a:endParaRPr lang="en-US" sz="2050" dirty="0"/>
          </a:p>
          <a:p>
            <a:pPr lvl="1"/>
            <a:r>
              <a:rPr lang="en-US" dirty="0"/>
              <a:t>Reversible models</a:t>
            </a:r>
          </a:p>
          <a:p>
            <a:pPr lvl="1"/>
            <a:r>
              <a:rPr lang="en-US" dirty="0"/>
              <a:t>Latent structure &amp; model of factors’ internal diversity</a:t>
            </a:r>
            <a:endParaRPr lang="en-US" sz="17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/>
              <a:t>Semantic data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98A93-3900-8743-AADE-FCD7F6AB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B21C7-C137-B44D-BC5A-C75AF306EBF1}"/>
              </a:ext>
            </a:extLst>
          </p:cNvPr>
          <p:cNvSpPr txBox="1"/>
          <p:nvPr/>
        </p:nvSpPr>
        <p:spPr>
          <a:xfrm>
            <a:off x="656550" y="401958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F95F2-67E2-934D-ACC8-5C4FF79E3D04}"/>
              </a:ext>
            </a:extLst>
          </p:cNvPr>
          <p:cNvSpPr txBox="1"/>
          <p:nvPr/>
        </p:nvSpPr>
        <p:spPr>
          <a:xfrm>
            <a:off x="3960077" y="40263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Latent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7C014-26D9-0041-88F1-7B717E34A162}"/>
              </a:ext>
            </a:extLst>
          </p:cNvPr>
          <p:cNvSpPr txBox="1"/>
          <p:nvPr/>
        </p:nvSpPr>
        <p:spPr>
          <a:xfrm>
            <a:off x="7548719" y="402363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Labels</a:t>
            </a: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8D03ED16-07C9-2446-9FDF-4D0018E90643}"/>
              </a:ext>
            </a:extLst>
          </p:cNvPr>
          <p:cNvSpPr/>
          <p:nvPr/>
        </p:nvSpPr>
        <p:spPr>
          <a:xfrm rot="5400000">
            <a:off x="2325088" y="4863080"/>
            <a:ext cx="996743" cy="843918"/>
          </a:xfrm>
          <a:prstGeom prst="trapezoid">
            <a:avLst>
              <a:gd name="adj" fmla="val 193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600" dirty="0"/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49D43-284C-FC44-B1FF-6724305C4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7" t="22475" r="2827" b="12677"/>
          <a:stretch/>
        </p:blipFill>
        <p:spPr>
          <a:xfrm>
            <a:off x="3620812" y="4577768"/>
            <a:ext cx="2074234" cy="145416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447E34-B0E1-DD4F-82E4-FF3E5747A763}"/>
              </a:ext>
            </a:extLst>
          </p:cNvPr>
          <p:cNvGrpSpPr/>
          <p:nvPr/>
        </p:nvGrpSpPr>
        <p:grpSpPr>
          <a:xfrm>
            <a:off x="414817" y="4510727"/>
            <a:ext cx="1609640" cy="1623013"/>
            <a:chOff x="118747" y="4843684"/>
            <a:chExt cx="1562060" cy="15750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C0FEC1E-D08F-0140-B5B5-4A08B8363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879"/>
            <a:stretch/>
          </p:blipFill>
          <p:spPr>
            <a:xfrm>
              <a:off x="118747" y="5222825"/>
              <a:ext cx="579496" cy="55486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006840-462C-F640-AD78-69F88FEB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353" r="60244"/>
            <a:stretch/>
          </p:blipFill>
          <p:spPr>
            <a:xfrm>
              <a:off x="693215" y="4843684"/>
              <a:ext cx="558825" cy="55486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7E901CE-BBD3-6C48-98E3-A898C915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32" r="40607"/>
            <a:stretch/>
          </p:blipFill>
          <p:spPr>
            <a:xfrm>
              <a:off x="1134706" y="5319807"/>
              <a:ext cx="546101" cy="5548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AD4A7B-F30A-8640-8EAD-3D0B02320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741" r="20785"/>
            <a:stretch/>
          </p:blipFill>
          <p:spPr>
            <a:xfrm>
              <a:off x="542655" y="5612330"/>
              <a:ext cx="532062" cy="5548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E8F0295-BDAB-754B-A472-545838EE7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755" t="-1754" r="53" b="1754"/>
            <a:stretch/>
          </p:blipFill>
          <p:spPr>
            <a:xfrm>
              <a:off x="1024628" y="5863856"/>
              <a:ext cx="552745" cy="554866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6A7737-BDB6-F248-8ECD-75B9F1AF66B5}"/>
              </a:ext>
            </a:extLst>
          </p:cNvPr>
          <p:cNvCxnSpPr/>
          <p:nvPr/>
        </p:nvCxnSpPr>
        <p:spPr>
          <a:xfrm>
            <a:off x="2147057" y="5100782"/>
            <a:ext cx="1318493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E7590B-5C99-2540-90C6-D194CA75DBF4}"/>
              </a:ext>
            </a:extLst>
          </p:cNvPr>
          <p:cNvCxnSpPr>
            <a:cxnSpLocks/>
          </p:cNvCxnSpPr>
          <p:nvPr/>
        </p:nvCxnSpPr>
        <p:spPr>
          <a:xfrm flipH="1">
            <a:off x="2147057" y="5487993"/>
            <a:ext cx="1318493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3864815-AF97-AA43-BDC2-2210EFCB05C1}"/>
              </a:ext>
            </a:extLst>
          </p:cNvPr>
          <p:cNvSpPr txBox="1"/>
          <p:nvPr/>
        </p:nvSpPr>
        <p:spPr>
          <a:xfrm>
            <a:off x="2383759" y="4901416"/>
            <a:ext cx="8915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</a:rPr>
              <a:t>Encode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0CD69-8566-C64A-AAF7-A4CF859917E6}"/>
              </a:ext>
            </a:extLst>
          </p:cNvPr>
          <p:cNvSpPr txBox="1"/>
          <p:nvPr/>
        </p:nvSpPr>
        <p:spPr>
          <a:xfrm>
            <a:off x="2379896" y="5285039"/>
            <a:ext cx="8996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</a:rPr>
              <a:t>Decode</a:t>
            </a:r>
          </a:p>
        </p:txBody>
      </p:sp>
      <p:sp>
        <p:nvSpPr>
          <p:cNvPr id="30" name="Trapezoid 29">
            <a:extLst>
              <a:ext uri="{FF2B5EF4-FFF2-40B4-BE49-F238E27FC236}">
                <a16:creationId xmlns:a16="http://schemas.microsoft.com/office/drawing/2014/main" id="{393F688F-9114-3C45-AEB9-73685B243C6D}"/>
              </a:ext>
            </a:extLst>
          </p:cNvPr>
          <p:cNvSpPr/>
          <p:nvPr/>
        </p:nvSpPr>
        <p:spPr>
          <a:xfrm rot="5400000">
            <a:off x="6018762" y="4806375"/>
            <a:ext cx="996743" cy="957333"/>
          </a:xfrm>
          <a:prstGeom prst="trapezoid">
            <a:avLst>
              <a:gd name="adj" fmla="val 193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600" dirty="0"/>
              <a:t> 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C58338-899A-4544-909D-120CF240A415}"/>
              </a:ext>
            </a:extLst>
          </p:cNvPr>
          <p:cNvCxnSpPr/>
          <p:nvPr/>
        </p:nvCxnSpPr>
        <p:spPr>
          <a:xfrm>
            <a:off x="5844985" y="5100784"/>
            <a:ext cx="1318493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7AB3B1-3863-C94B-8096-10538E91DFEF}"/>
              </a:ext>
            </a:extLst>
          </p:cNvPr>
          <p:cNvCxnSpPr>
            <a:cxnSpLocks/>
          </p:cNvCxnSpPr>
          <p:nvPr/>
        </p:nvCxnSpPr>
        <p:spPr>
          <a:xfrm flipH="1">
            <a:off x="5844985" y="5487995"/>
            <a:ext cx="1318493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45B619-BC01-6846-B137-C85477B1948D}"/>
              </a:ext>
            </a:extLst>
          </p:cNvPr>
          <p:cNvSpPr txBox="1"/>
          <p:nvPr/>
        </p:nvSpPr>
        <p:spPr>
          <a:xfrm>
            <a:off x="6001152" y="4901416"/>
            <a:ext cx="103105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</a:rPr>
              <a:t>Interpret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2F43CA-4A9F-C54C-959F-63237B75579B}"/>
              </a:ext>
            </a:extLst>
          </p:cNvPr>
          <p:cNvSpPr txBox="1"/>
          <p:nvPr/>
        </p:nvSpPr>
        <p:spPr>
          <a:xfrm>
            <a:off x="5998090" y="5285041"/>
            <a:ext cx="106792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</a:rPr>
              <a:t>Generate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9CCE006-5E0C-D447-8BB3-D7E7346C934D}"/>
              </a:ext>
            </a:extLst>
          </p:cNvPr>
          <p:cNvGrpSpPr/>
          <p:nvPr/>
        </p:nvGrpSpPr>
        <p:grpSpPr>
          <a:xfrm>
            <a:off x="7430016" y="4702724"/>
            <a:ext cx="1507500" cy="1359702"/>
            <a:chOff x="6913877" y="2262940"/>
            <a:chExt cx="3550816" cy="320268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A3FAAC8-2870-3349-A7BC-2E0ADBEE8988}"/>
                </a:ext>
              </a:extLst>
            </p:cNvPr>
            <p:cNvSpPr/>
            <p:nvPr/>
          </p:nvSpPr>
          <p:spPr>
            <a:xfrm rot="5400000">
              <a:off x="7477108" y="1787438"/>
              <a:ext cx="343882" cy="1470339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ea typeface="Palatino" pitchFamily="2" charset="77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51AECA8-8EF9-F14F-90F2-4F0D4C81920C}"/>
                </a:ext>
              </a:extLst>
            </p:cNvPr>
            <p:cNvSpPr/>
            <p:nvPr/>
          </p:nvSpPr>
          <p:spPr>
            <a:xfrm rot="5400000">
              <a:off x="7323943" y="1940602"/>
              <a:ext cx="343882" cy="1164012"/>
            </a:xfrm>
            <a:prstGeom prst="roundRect">
              <a:avLst/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ea typeface="Palatino" pitchFamily="2" charset="7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722185-2401-D046-8DF8-4000CF4FB93D}"/>
                </a:ext>
              </a:extLst>
            </p:cNvPr>
            <p:cNvSpPr txBox="1"/>
            <p:nvPr/>
          </p:nvSpPr>
          <p:spPr>
            <a:xfrm>
              <a:off x="8398594" y="2262940"/>
              <a:ext cx="1752711" cy="688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ea typeface="Palatino" pitchFamily="2" charset="77"/>
                </a:rPr>
                <a:t>Glasses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545946D-E06B-9B40-82DA-574A84229806}"/>
                </a:ext>
              </a:extLst>
            </p:cNvPr>
            <p:cNvSpPr/>
            <p:nvPr/>
          </p:nvSpPr>
          <p:spPr>
            <a:xfrm rot="5400000">
              <a:off x="7477108" y="2334846"/>
              <a:ext cx="343882" cy="1470339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ea typeface="Palatino" pitchFamily="2" charset="77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EFC5A00-221E-154A-A5C5-3515AB6DDB77}"/>
                </a:ext>
              </a:extLst>
            </p:cNvPr>
            <p:cNvSpPr/>
            <p:nvPr/>
          </p:nvSpPr>
          <p:spPr>
            <a:xfrm rot="5400000">
              <a:off x="6881734" y="2930217"/>
              <a:ext cx="343882" cy="279595"/>
            </a:xfrm>
            <a:prstGeom prst="roundRect">
              <a:avLst/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ea typeface="Palatino" pitchFamily="2" charset="7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C9EE4F-206B-5541-8C8E-D2722EF37F25}"/>
                </a:ext>
              </a:extLst>
            </p:cNvPr>
            <p:cNvSpPr txBox="1"/>
            <p:nvPr/>
          </p:nvSpPr>
          <p:spPr>
            <a:xfrm>
              <a:off x="8398594" y="2810347"/>
              <a:ext cx="1737608" cy="688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ea typeface="Palatino" pitchFamily="2" charset="77"/>
                </a:rPr>
                <a:t>Makeup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FB136F69-2081-1A4D-BFAF-89213AFC9D47}"/>
                </a:ext>
              </a:extLst>
            </p:cNvPr>
            <p:cNvSpPr/>
            <p:nvPr/>
          </p:nvSpPr>
          <p:spPr>
            <a:xfrm rot="5400000">
              <a:off x="7477108" y="2882251"/>
              <a:ext cx="343882" cy="1470339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ea typeface="Palatino" pitchFamily="2" charset="77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A0733CE9-5FBB-DD46-93D4-83DECD5E9ACB}"/>
                </a:ext>
              </a:extLst>
            </p:cNvPr>
            <p:cNvSpPr/>
            <p:nvPr/>
          </p:nvSpPr>
          <p:spPr>
            <a:xfrm rot="5400000">
              <a:off x="6799189" y="3560168"/>
              <a:ext cx="343882" cy="114504"/>
            </a:xfrm>
            <a:prstGeom prst="roundRect">
              <a:avLst/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ea typeface="Palatino" pitchFamily="2" charset="7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0B1592-33F8-0F4C-B226-CAF5CBC44830}"/>
                </a:ext>
              </a:extLst>
            </p:cNvPr>
            <p:cNvSpPr txBox="1"/>
            <p:nvPr/>
          </p:nvSpPr>
          <p:spPr>
            <a:xfrm>
              <a:off x="8398594" y="3357755"/>
              <a:ext cx="1035317" cy="688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ea typeface="Palatino" pitchFamily="2" charset="77"/>
                </a:rPr>
                <a:t>Hat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E580E62A-1F79-FD45-855E-3AA3E5EE2F02}"/>
                </a:ext>
              </a:extLst>
            </p:cNvPr>
            <p:cNvSpPr/>
            <p:nvPr/>
          </p:nvSpPr>
          <p:spPr>
            <a:xfrm rot="5400000">
              <a:off x="7477108" y="3429656"/>
              <a:ext cx="343882" cy="1470339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ea typeface="Palatino" pitchFamily="2" charset="77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22C613F8-FFB5-AE4E-8778-F997CA858512}"/>
                </a:ext>
              </a:extLst>
            </p:cNvPr>
            <p:cNvSpPr/>
            <p:nvPr/>
          </p:nvSpPr>
          <p:spPr>
            <a:xfrm rot="5400000">
              <a:off x="7382903" y="3523858"/>
              <a:ext cx="343882" cy="1281934"/>
            </a:xfrm>
            <a:prstGeom prst="roundRect">
              <a:avLst/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ea typeface="Palatino" pitchFamily="2" charset="7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557F5D-9E6C-6B45-BFAD-3169A4F21B49}"/>
                </a:ext>
              </a:extLst>
            </p:cNvPr>
            <p:cNvSpPr txBox="1"/>
            <p:nvPr/>
          </p:nvSpPr>
          <p:spPr>
            <a:xfrm>
              <a:off x="8398594" y="3905157"/>
              <a:ext cx="2066099" cy="688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ea typeface="Palatino" pitchFamily="2" charset="77"/>
                </a:rPr>
                <a:t>Mustache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971FDA33-76CE-164E-9BDF-EFDF4928F496}"/>
                </a:ext>
              </a:extLst>
            </p:cNvPr>
            <p:cNvSpPr/>
            <p:nvPr/>
          </p:nvSpPr>
          <p:spPr>
            <a:xfrm rot="5400000">
              <a:off x="7477108" y="3977059"/>
              <a:ext cx="343882" cy="1470339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ea typeface="Palatino" pitchFamily="2" charset="77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011A9A8-965E-9241-8EB1-1D7711E90900}"/>
                </a:ext>
              </a:extLst>
            </p:cNvPr>
            <p:cNvSpPr/>
            <p:nvPr/>
          </p:nvSpPr>
          <p:spPr>
            <a:xfrm rot="5400000">
              <a:off x="7278800" y="4175365"/>
              <a:ext cx="343882" cy="1073727"/>
            </a:xfrm>
            <a:prstGeom prst="roundRect">
              <a:avLst/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ea typeface="Palatino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DE1A08-ADAB-AD4B-B2E0-78623D16D13B}"/>
                </a:ext>
              </a:extLst>
            </p:cNvPr>
            <p:cNvSpPr txBox="1"/>
            <p:nvPr/>
          </p:nvSpPr>
          <p:spPr>
            <a:xfrm>
              <a:off x="8398594" y="4452562"/>
              <a:ext cx="1692299" cy="688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ea typeface="Palatino" pitchFamily="2" charset="77"/>
                </a:rPr>
                <a:t>Smiling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6C057E-398D-2446-8630-4E2E55A42018}"/>
                </a:ext>
              </a:extLst>
            </p:cNvPr>
            <p:cNvSpPr txBox="1"/>
            <p:nvPr/>
          </p:nvSpPr>
          <p:spPr>
            <a:xfrm rot="5400000">
              <a:off x="7388902" y="4767865"/>
              <a:ext cx="706823" cy="688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ea typeface="Palatino" pitchFamily="2" charset="77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4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94616">
        <p:fade/>
      </p:transition>
    </mc:Choice>
    <mc:Fallback xmlns="">
      <p:transition advTm="94616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D74C-8243-4E47-AC76-ECE8ED59C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095" y="1272722"/>
            <a:ext cx="6214865" cy="551584"/>
          </a:xfrm>
        </p:spPr>
        <p:txBody>
          <a:bodyPr/>
          <a:lstStyle/>
          <a:p>
            <a:pPr algn="ctr"/>
            <a:r>
              <a:rPr lang="en-US" sz="3200" dirty="0"/>
              <a:t>T</a:t>
            </a:r>
            <a:r>
              <a:rPr lang="en-US" sz="2800" dirty="0"/>
              <a:t>hank</a:t>
            </a:r>
            <a:r>
              <a:rPr lang="en-US" sz="3200" dirty="0"/>
              <a:t> Y</a:t>
            </a:r>
            <a:r>
              <a:rPr lang="en-US" sz="2800" dirty="0"/>
              <a:t>ou</a:t>
            </a:r>
            <a:r>
              <a:rPr lang="en-US" sz="3200" dirty="0"/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77779C-B41B-8044-8B11-B39991374339}"/>
              </a:ext>
            </a:extLst>
          </p:cNvPr>
          <p:cNvGrpSpPr/>
          <p:nvPr/>
        </p:nvGrpSpPr>
        <p:grpSpPr>
          <a:xfrm>
            <a:off x="1918010" y="2072390"/>
            <a:ext cx="1531188" cy="1570523"/>
            <a:chOff x="1927384" y="2756263"/>
            <a:chExt cx="1754194" cy="17992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07A0C2-5CF2-AB49-88B7-47A74297D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97" r="8752" b="23149"/>
            <a:stretch/>
          </p:blipFill>
          <p:spPr>
            <a:xfrm>
              <a:off x="2323027" y="2756263"/>
              <a:ext cx="962909" cy="116457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815EBA-4B54-594E-9134-358176553D74}"/>
                </a:ext>
              </a:extLst>
            </p:cNvPr>
            <p:cNvSpPr txBox="1"/>
            <p:nvPr/>
          </p:nvSpPr>
          <p:spPr>
            <a:xfrm>
              <a:off x="1927384" y="3920836"/>
              <a:ext cx="1754194" cy="634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Thomas Robert</a:t>
              </a:r>
            </a:p>
            <a:p>
              <a:pPr algn="ctr"/>
              <a:r>
                <a:rPr lang="en-US" sz="1400" dirty="0"/>
                <a:t>MLIA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D185CA-4811-3743-812C-854D097CDE7B}"/>
              </a:ext>
            </a:extLst>
          </p:cNvPr>
          <p:cNvGrpSpPr/>
          <p:nvPr/>
        </p:nvGrpSpPr>
        <p:grpSpPr>
          <a:xfrm>
            <a:off x="3974734" y="2072390"/>
            <a:ext cx="1423788" cy="1785965"/>
            <a:chOff x="3823113" y="2756263"/>
            <a:chExt cx="1631152" cy="204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F17494-EE5E-0143-9D45-40C608F97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48" t="2376" r="43668" b="38363"/>
            <a:stretch/>
          </p:blipFill>
          <p:spPr>
            <a:xfrm>
              <a:off x="4153450" y="2756263"/>
              <a:ext cx="970478" cy="116457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A79AD8-3B4F-5A4B-878D-0AF55F853EDF}"/>
                </a:ext>
              </a:extLst>
            </p:cNvPr>
            <p:cNvSpPr txBox="1"/>
            <p:nvPr/>
          </p:nvSpPr>
          <p:spPr>
            <a:xfrm>
              <a:off x="3823113" y="3920836"/>
              <a:ext cx="1631152" cy="88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Matthieu Cord</a:t>
              </a:r>
            </a:p>
            <a:p>
              <a:pPr algn="ctr"/>
              <a:r>
                <a:rPr lang="en-US" sz="1400" dirty="0"/>
                <a:t>MLIA</a:t>
              </a:r>
            </a:p>
            <a:p>
              <a:pPr algn="ctr"/>
              <a:r>
                <a:rPr lang="en-US" sz="1400" dirty="0"/>
                <a:t>Thesis director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B86553-3724-F141-9354-AF0FC888C96C}"/>
              </a:ext>
            </a:extLst>
          </p:cNvPr>
          <p:cNvGrpSpPr/>
          <p:nvPr/>
        </p:nvGrpSpPr>
        <p:grpSpPr>
          <a:xfrm>
            <a:off x="5924057" y="2072390"/>
            <a:ext cx="1653017" cy="1785965"/>
            <a:chOff x="5460277" y="2756263"/>
            <a:chExt cx="1893766" cy="204607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2FDFD9-3D00-2141-98BE-28D20FFE5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320" y="2756263"/>
              <a:ext cx="817679" cy="116457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CC0723-7ECA-4544-87FA-929DBA76AFF6}"/>
                </a:ext>
              </a:extLst>
            </p:cNvPr>
            <p:cNvSpPr txBox="1"/>
            <p:nvPr/>
          </p:nvSpPr>
          <p:spPr>
            <a:xfrm>
              <a:off x="5460277" y="3920836"/>
              <a:ext cx="1893766" cy="88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Nicolas </a:t>
              </a:r>
              <a:r>
                <a:rPr lang="en-US" sz="1600" dirty="0" err="1"/>
                <a:t>Thome</a:t>
              </a:r>
              <a:endParaRPr lang="en-US" sz="1600" dirty="0"/>
            </a:p>
            <a:p>
              <a:pPr algn="ctr"/>
              <a:r>
                <a:rPr lang="en-US" sz="1400" dirty="0"/>
                <a:t>CNAM</a:t>
              </a:r>
            </a:p>
            <a:p>
              <a:pPr algn="ctr"/>
              <a:r>
                <a:rPr lang="en-US" sz="1400" dirty="0"/>
                <a:t>Thesis co-director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D3647F-755D-0F4A-982C-92A1A09C6ACC}"/>
              </a:ext>
            </a:extLst>
          </p:cNvPr>
          <p:cNvSpPr txBox="1"/>
          <p:nvPr/>
        </p:nvSpPr>
        <p:spPr>
          <a:xfrm>
            <a:off x="535577" y="3896303"/>
            <a:ext cx="7302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Publications:</a:t>
            </a:r>
          </a:p>
          <a:p>
            <a:endParaRPr lang="en-US" sz="500" b="1" dirty="0"/>
          </a:p>
          <a:p>
            <a:r>
              <a:rPr lang="en-US" sz="1500" dirty="0" err="1"/>
              <a:t>DualDis</a:t>
            </a:r>
            <a:r>
              <a:rPr lang="en-US" sz="1500" dirty="0"/>
              <a:t>: Dual-Branch Disentangling with Adversarial Learning.</a:t>
            </a:r>
            <a:br>
              <a:rPr lang="en-US" sz="1500" dirty="0"/>
            </a:b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T. Robert, N. 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Thome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Cord. Under review, AAAI 2020.</a:t>
            </a:r>
          </a:p>
          <a:p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500" dirty="0" err="1"/>
              <a:t>HybridNet</a:t>
            </a:r>
            <a:r>
              <a:rPr lang="en-US" sz="1500" dirty="0"/>
              <a:t>: Classification and Reconstruction Cooperation for Semi-Supervised Learning.</a:t>
            </a:r>
            <a:br>
              <a:rPr lang="en-US" sz="1500" dirty="0"/>
            </a:b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T. Robert, N. 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Thome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Cord. ECCV, 2018.</a:t>
            </a:r>
          </a:p>
          <a:p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500" dirty="0"/>
              <a:t>SHADE: Information-Based Regularization for Deep Learning.</a:t>
            </a:r>
            <a:br>
              <a:rPr lang="en-US" sz="1500" dirty="0"/>
            </a:b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M. Blot, T. Robert, N. 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Thome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Cord. Best paper ICIP, 2018.</a:t>
            </a:r>
          </a:p>
        </p:txBody>
      </p:sp>
    </p:spTree>
    <p:extLst>
      <p:ext uri="{BB962C8B-B14F-4D97-AF65-F5344CB8AC3E}">
        <p14:creationId xmlns:p14="http://schemas.microsoft.com/office/powerpoint/2010/main" val="41678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705">
        <p:fade/>
      </p:transition>
    </mc:Choice>
    <mc:Fallback xmlns="">
      <p:transition advTm="2705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0F11F1-BAD3-E943-8C5D-0735B797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⠐</a:t>
            </a:r>
            <a:br>
              <a:rPr lang="en-US" dirty="0"/>
            </a:br>
            <a:r>
              <a:rPr lang="en-US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7DC7E-1CE8-DF4C-94FF-46A2CE622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828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E5DA6B-73E6-D34D-A653-9993B905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53C6F2-8F40-6749-B6AD-3964788E8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1175657"/>
            <a:ext cx="7961971" cy="5069026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sz="1400" dirty="0"/>
              <a:t>Achille, A. and S. </a:t>
            </a:r>
            <a:r>
              <a:rPr lang="en-US" sz="1400" dirty="0" err="1"/>
              <a:t>Soatto</a:t>
            </a:r>
            <a:r>
              <a:rPr lang="en-US" sz="1400" dirty="0"/>
              <a:t> (2016). “Information Dropout: learning optimal representations through noisy computation”. In: </a:t>
            </a:r>
            <a:r>
              <a:rPr lang="en-US" sz="1400" dirty="0" err="1"/>
              <a:t>arXiv</a:t>
            </a:r>
            <a:r>
              <a:rPr lang="en-US" sz="1400" dirty="0"/>
              <a:t>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Alemi, Alexander, Ian Fischer, Joshua V. Dillon, and Kevin Murphy (2017). “Deep Variational Information Bottleneck”. In: ICLR.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Bousmalis</a:t>
            </a:r>
            <a:r>
              <a:rPr lang="en-US" sz="1400" dirty="0"/>
              <a:t>, Konstantinos, George </a:t>
            </a:r>
            <a:r>
              <a:rPr lang="en-US" sz="1400" dirty="0" err="1"/>
              <a:t>Trigeorgis</a:t>
            </a:r>
            <a:r>
              <a:rPr lang="en-US" sz="1400" dirty="0"/>
              <a:t>, Nathan Silberman, </a:t>
            </a:r>
            <a:r>
              <a:rPr lang="en-US" sz="1400" dirty="0" err="1"/>
              <a:t>Dilip</a:t>
            </a:r>
            <a:r>
              <a:rPr lang="en-US" sz="1400" dirty="0"/>
              <a:t> Krishnan, and </a:t>
            </a:r>
            <a:r>
              <a:rPr lang="en-US" sz="1400" dirty="0" err="1"/>
              <a:t>Dumitru</a:t>
            </a:r>
            <a:r>
              <a:rPr lang="en-US" sz="1400" dirty="0"/>
              <a:t> Erhan (2016). “Domain separation networks”. In: NIPS.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Chang, Wei-</a:t>
            </a:r>
            <a:r>
              <a:rPr lang="en-US" sz="1400" dirty="0" err="1"/>
              <a:t>Lun</a:t>
            </a:r>
            <a:r>
              <a:rPr lang="en-US" sz="1400" dirty="0"/>
              <a:t>, Hui-Po Wang, Wen-Hsiao Peng, and Wei-Chen Chiu (2019). “All about Structure: Adapting Structural Information across Domains for Boosting Semantic Segmentation”. In: CVPR.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Chen, Tian Qi, </a:t>
            </a:r>
            <a:r>
              <a:rPr lang="en-US" sz="1400" dirty="0" err="1"/>
              <a:t>Xuechen</a:t>
            </a:r>
            <a:r>
              <a:rPr lang="en-US" sz="1400" dirty="0"/>
              <a:t> Li, Roger B Grosse, and David K </a:t>
            </a:r>
            <a:r>
              <a:rPr lang="en-US" sz="1400" dirty="0" err="1"/>
              <a:t>Duvenaud</a:t>
            </a:r>
            <a:r>
              <a:rPr lang="en-US" sz="1400" dirty="0"/>
              <a:t> (2018). “Isolating sources of disentanglement in variational autoencoders”. In: </a:t>
            </a:r>
            <a:r>
              <a:rPr lang="en-US" sz="1400" dirty="0" err="1"/>
              <a:t>NeurIPS</a:t>
            </a:r>
            <a:r>
              <a:rPr lang="en-US" sz="1400" dirty="0"/>
              <a:t>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Dupont, </a:t>
            </a:r>
            <a:r>
              <a:rPr lang="en-US" sz="1400" dirty="0" err="1"/>
              <a:t>Emilien</a:t>
            </a:r>
            <a:r>
              <a:rPr lang="en-US" sz="1400" dirty="0"/>
              <a:t> (2018). “Learning disentangled joint continuous and discrete representations”. In: </a:t>
            </a:r>
            <a:r>
              <a:rPr lang="en-US" sz="1400" dirty="0" err="1"/>
              <a:t>NeurIPS</a:t>
            </a:r>
            <a:r>
              <a:rPr lang="en-US" sz="1400" dirty="0"/>
              <a:t>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Dyk</a:t>
            </a:r>
            <a:r>
              <a:rPr lang="en-US" sz="1400" dirty="0"/>
              <a:t>, David A. van and Xiao-Li Meng (2001). “The Art of Data Augmentation”. In: Journal of Computational and Graphical Statistics.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Engel, Jesse, Matthew Hoffman, and Adam Roberts (2018). “Latent Constraints: Learning to Generate Conditionally from Unconditional Generative Models”. In: ICLR.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Gomez, Aidan N, </a:t>
            </a:r>
            <a:r>
              <a:rPr lang="en-US" sz="1400" dirty="0" err="1"/>
              <a:t>Mengye</a:t>
            </a:r>
            <a:r>
              <a:rPr lang="en-US" sz="1400" dirty="0"/>
              <a:t> Ren, Raquel </a:t>
            </a:r>
            <a:r>
              <a:rPr lang="en-US" sz="1400" dirty="0" err="1"/>
              <a:t>Urtasun</a:t>
            </a:r>
            <a:r>
              <a:rPr lang="en-US" sz="1400" dirty="0"/>
              <a:t>, and Roger B Grosse (2017). “The Reversible Residual Network: Backpropagation Without Storing Activations”. In: NIPS.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Goodfellow</a:t>
            </a:r>
            <a:r>
              <a:rPr lang="en-US" sz="1400" dirty="0"/>
              <a:t>, Ian, Jean </a:t>
            </a:r>
            <a:r>
              <a:rPr lang="en-US" sz="1400" dirty="0" err="1"/>
              <a:t>Pouget</a:t>
            </a:r>
            <a:r>
              <a:rPr lang="en-US" sz="1400" dirty="0"/>
              <a:t>-Abadie, Mehdi Mirza, Bing Xu, David </a:t>
            </a:r>
            <a:r>
              <a:rPr lang="en-US" sz="1400" dirty="0" err="1"/>
              <a:t>Warde</a:t>
            </a:r>
            <a:r>
              <a:rPr lang="en-US" sz="1400" dirty="0"/>
              <a:t>-Farley, </a:t>
            </a:r>
            <a:r>
              <a:rPr lang="en-US" sz="1400" dirty="0" err="1"/>
              <a:t>Sherjil</a:t>
            </a:r>
            <a:r>
              <a:rPr lang="en-US" sz="1400" dirty="0"/>
              <a:t> </a:t>
            </a:r>
            <a:r>
              <a:rPr lang="en-US" sz="1400" dirty="0" err="1"/>
              <a:t>Ozair</a:t>
            </a:r>
            <a:r>
              <a:rPr lang="en-US" sz="1400" dirty="0"/>
              <a:t>, Aaron </a:t>
            </a:r>
            <a:r>
              <a:rPr lang="en-US" sz="1400" dirty="0" err="1"/>
              <a:t>Courville</a:t>
            </a:r>
            <a:r>
              <a:rPr lang="en-US" sz="1400" dirty="0"/>
              <a:t>, and </a:t>
            </a:r>
            <a:r>
              <a:rPr lang="en-US" sz="1400" dirty="0" err="1"/>
              <a:t>Yoshua</a:t>
            </a:r>
            <a:r>
              <a:rPr lang="en-US" sz="1400" dirty="0"/>
              <a:t> </a:t>
            </a:r>
            <a:r>
              <a:rPr lang="en-US" sz="1400" dirty="0" err="1"/>
              <a:t>Bengio</a:t>
            </a:r>
            <a:r>
              <a:rPr lang="en-US" sz="1400" dirty="0"/>
              <a:t> (2014). “Generative Adversarial Nets”. In: NIPS.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Hadad</a:t>
            </a:r>
            <a:r>
              <a:rPr lang="en-US" sz="1400" dirty="0"/>
              <a:t>, </a:t>
            </a:r>
            <a:r>
              <a:rPr lang="en-US" sz="1400" dirty="0" err="1"/>
              <a:t>Naama</a:t>
            </a:r>
            <a:r>
              <a:rPr lang="en-US" sz="1400" dirty="0"/>
              <a:t>, </a:t>
            </a:r>
            <a:r>
              <a:rPr lang="en-US" sz="1400" dirty="0" err="1"/>
              <a:t>Lior</a:t>
            </a:r>
            <a:r>
              <a:rPr lang="en-US" sz="1400" dirty="0"/>
              <a:t> Wolf, and Moni Shahar (2018). “A Two-Step Disentanglement Method”. In: CVPR.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He, </a:t>
            </a:r>
            <a:r>
              <a:rPr lang="en-US" sz="1400" dirty="0" err="1"/>
              <a:t>Kaiming</a:t>
            </a:r>
            <a:r>
              <a:rPr lang="en-US" sz="1400" dirty="0"/>
              <a:t>, </a:t>
            </a:r>
            <a:r>
              <a:rPr lang="en-US" sz="1400" dirty="0" err="1"/>
              <a:t>Xiangyu</a:t>
            </a:r>
            <a:r>
              <a:rPr lang="en-US" sz="1400" dirty="0"/>
              <a:t> Zhang, </a:t>
            </a:r>
            <a:r>
              <a:rPr lang="en-US" sz="1400" dirty="0" err="1"/>
              <a:t>Shaoqing</a:t>
            </a:r>
            <a:r>
              <a:rPr lang="en-US" sz="1400" dirty="0"/>
              <a:t> Ren, and Jian Sun (2016). “Deep Residual Learning for Image Recognition”. In: CVPR.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A430D-FBFA-AE40-A6B5-01B854E6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9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E5DA6B-73E6-D34D-A653-9993B905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53C6F2-8F40-6749-B6AD-3964788E8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1175657"/>
            <a:ext cx="7961971" cy="5069026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sz="1400" dirty="0"/>
              <a:t>He, </a:t>
            </a:r>
            <a:r>
              <a:rPr lang="en-US" sz="1400" dirty="0" err="1"/>
              <a:t>Zhenliang</a:t>
            </a:r>
            <a:r>
              <a:rPr lang="en-US" sz="1400" dirty="0"/>
              <a:t>, </a:t>
            </a:r>
            <a:r>
              <a:rPr lang="en-US" sz="1400" dirty="0" err="1"/>
              <a:t>Wangmeng</a:t>
            </a:r>
            <a:r>
              <a:rPr lang="en-US" sz="1400" dirty="0"/>
              <a:t> </a:t>
            </a:r>
            <a:r>
              <a:rPr lang="en-US" sz="1400" dirty="0" err="1"/>
              <a:t>Zuo</a:t>
            </a:r>
            <a:r>
              <a:rPr lang="en-US" sz="1400" dirty="0"/>
              <a:t>, </a:t>
            </a:r>
            <a:r>
              <a:rPr lang="en-US" sz="1400" dirty="0" err="1"/>
              <a:t>Meina</a:t>
            </a:r>
            <a:r>
              <a:rPr lang="en-US" sz="1400" dirty="0"/>
              <a:t> </a:t>
            </a:r>
            <a:r>
              <a:rPr lang="en-US" sz="1400" dirty="0" err="1"/>
              <a:t>Kan</a:t>
            </a:r>
            <a:r>
              <a:rPr lang="en-US" sz="1400" dirty="0"/>
              <a:t>, </a:t>
            </a:r>
            <a:r>
              <a:rPr lang="en-US" sz="1400" dirty="0" err="1"/>
              <a:t>Shiguang</a:t>
            </a:r>
            <a:r>
              <a:rPr lang="en-US" sz="1400" dirty="0"/>
              <a:t> Shan, and </a:t>
            </a:r>
            <a:r>
              <a:rPr lang="en-US" sz="1400" dirty="0" err="1"/>
              <a:t>Xilin</a:t>
            </a:r>
            <a:r>
              <a:rPr lang="en-US" sz="1400" dirty="0"/>
              <a:t> Chen (2019). “</a:t>
            </a:r>
            <a:r>
              <a:rPr lang="en-US" sz="1400" dirty="0" err="1"/>
              <a:t>Attgan</a:t>
            </a:r>
            <a:r>
              <a:rPr lang="en-US" sz="1400" dirty="0"/>
              <a:t>: Facial attribute editing by only changing what you want”. In: TIP.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Higgins, Irina, David Amos, David </a:t>
            </a:r>
            <a:r>
              <a:rPr lang="en-US" sz="1400" dirty="0" err="1"/>
              <a:t>Pfau</a:t>
            </a:r>
            <a:r>
              <a:rPr lang="en-US" sz="1400" dirty="0"/>
              <a:t>, Sebastien </a:t>
            </a:r>
            <a:r>
              <a:rPr lang="en-US" sz="1400" dirty="0" err="1"/>
              <a:t>Racaniere</a:t>
            </a:r>
            <a:r>
              <a:rPr lang="en-US" sz="1400" dirty="0"/>
              <a:t>, </a:t>
            </a:r>
            <a:r>
              <a:rPr lang="en-US" sz="1400" dirty="0" err="1"/>
              <a:t>Loic</a:t>
            </a:r>
            <a:r>
              <a:rPr lang="en-US" sz="1400" dirty="0"/>
              <a:t> Matthey, Danilo Rezende, and Alexander </a:t>
            </a:r>
            <a:r>
              <a:rPr lang="en-US" sz="1400" dirty="0" err="1"/>
              <a:t>Lerchner</a:t>
            </a:r>
            <a:r>
              <a:rPr lang="en-US" sz="1400" dirty="0"/>
              <a:t> (2018). “Towards a Definition of Disentangled Representations”. In: </a:t>
            </a:r>
            <a:r>
              <a:rPr lang="en-US" sz="1400" dirty="0" err="1"/>
              <a:t>arXiv</a:t>
            </a:r>
            <a:r>
              <a:rPr lang="en-US" sz="1400" dirty="0"/>
              <a:t>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Higgins, Irina, </a:t>
            </a:r>
            <a:r>
              <a:rPr lang="en-US" sz="1400" dirty="0" err="1"/>
              <a:t>Loic</a:t>
            </a:r>
            <a:r>
              <a:rPr lang="en-US" sz="1400" dirty="0"/>
              <a:t> Matthey, </a:t>
            </a:r>
            <a:r>
              <a:rPr lang="en-US" sz="1400" dirty="0" err="1"/>
              <a:t>Arka</a:t>
            </a:r>
            <a:r>
              <a:rPr lang="en-US" sz="1400" dirty="0"/>
              <a:t> Pal, Christopher Burgess, Xavier </a:t>
            </a:r>
            <a:r>
              <a:rPr lang="en-US" sz="1400" dirty="0" err="1"/>
              <a:t>Glorot</a:t>
            </a:r>
            <a:r>
              <a:rPr lang="en-US" sz="1400" dirty="0"/>
              <a:t>, Matthew </a:t>
            </a:r>
            <a:r>
              <a:rPr lang="en-US" sz="1400" dirty="0" err="1"/>
              <a:t>Botvinick</a:t>
            </a:r>
            <a:r>
              <a:rPr lang="en-US" sz="1400" dirty="0"/>
              <a:t>, Shakir Mohamed, and Alexander </a:t>
            </a:r>
            <a:r>
              <a:rPr lang="en-US" sz="1400" dirty="0" err="1"/>
              <a:t>Lerchner</a:t>
            </a:r>
            <a:r>
              <a:rPr lang="en-US" sz="1400" dirty="0"/>
              <a:t> (2017). “beta-</a:t>
            </a:r>
            <a:r>
              <a:rPr lang="en-US" sz="1400" dirty="0" err="1"/>
              <a:t>vae</a:t>
            </a:r>
            <a:r>
              <a:rPr lang="en-US" sz="1400" dirty="0"/>
              <a:t>: Learning basic visual concepts with a constrained variational framework”. In: ICLR.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Hu, </a:t>
            </a:r>
            <a:r>
              <a:rPr lang="en-US" sz="1400" dirty="0" err="1"/>
              <a:t>Qiyang</a:t>
            </a:r>
            <a:r>
              <a:rPr lang="en-US" sz="1400" dirty="0"/>
              <a:t>, Attila Szabó, </a:t>
            </a:r>
            <a:r>
              <a:rPr lang="en-US" sz="1400" dirty="0" err="1"/>
              <a:t>Tiziano</a:t>
            </a:r>
            <a:r>
              <a:rPr lang="en-US" sz="1400" dirty="0"/>
              <a:t> </a:t>
            </a:r>
            <a:r>
              <a:rPr lang="en-US" sz="1400" dirty="0" err="1"/>
              <a:t>Portenier</a:t>
            </a:r>
            <a:r>
              <a:rPr lang="en-US" sz="1400" dirty="0"/>
              <a:t>, Paolo </a:t>
            </a:r>
            <a:r>
              <a:rPr lang="en-US" sz="1400" dirty="0" err="1"/>
              <a:t>Favaro</a:t>
            </a:r>
            <a:r>
              <a:rPr lang="en-US" sz="1400" dirty="0"/>
              <a:t>, and Matthias Zwicker (2018). “Disentangling Factors of Variation by Mixing Them”. In: CVPR.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Ioffe</a:t>
            </a:r>
            <a:r>
              <a:rPr lang="en-US" sz="1400" dirty="0"/>
              <a:t>, Sergey and Christian </a:t>
            </a:r>
            <a:r>
              <a:rPr lang="en-US" sz="1400" dirty="0" err="1"/>
              <a:t>Szegedy</a:t>
            </a:r>
            <a:r>
              <a:rPr lang="en-US" sz="1400" dirty="0"/>
              <a:t> (2016). “Batch Normalization: Accelerating Deep Network Training by Reducing Internal Covariate Shift”. In: JMLR.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Jacobsen, </a:t>
            </a:r>
            <a:r>
              <a:rPr lang="en-US" sz="1400" dirty="0" err="1"/>
              <a:t>Jörn-Henrik</a:t>
            </a:r>
            <a:r>
              <a:rPr lang="en-US" sz="1400" dirty="0"/>
              <a:t>, Arnold </a:t>
            </a:r>
            <a:r>
              <a:rPr lang="en-US" sz="1400" dirty="0" err="1"/>
              <a:t>Smeulders</a:t>
            </a:r>
            <a:r>
              <a:rPr lang="en-US" sz="1400" dirty="0"/>
              <a:t>, and Edouard </a:t>
            </a:r>
            <a:r>
              <a:rPr lang="en-US" sz="1400" dirty="0" err="1"/>
              <a:t>Oyallon</a:t>
            </a:r>
            <a:r>
              <a:rPr lang="en-US" sz="1400" dirty="0"/>
              <a:t> (2018). “</a:t>
            </a:r>
            <a:r>
              <a:rPr lang="en-US" sz="1400" dirty="0" err="1"/>
              <a:t>i-RevNet</a:t>
            </a:r>
            <a:r>
              <a:rPr lang="en-US" sz="1400" dirty="0"/>
              <a:t>: Deep Invertible Networks”. In: ICLR.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Jaiswal, </a:t>
            </a:r>
            <a:r>
              <a:rPr lang="en-US" sz="1400" dirty="0" err="1"/>
              <a:t>Ayush</a:t>
            </a:r>
            <a:r>
              <a:rPr lang="en-US" sz="1400" dirty="0"/>
              <a:t>, Rex Yue Wu, Wael Abd-</a:t>
            </a:r>
            <a:r>
              <a:rPr lang="en-US" sz="1400" dirty="0" err="1"/>
              <a:t>Almageed</a:t>
            </a:r>
            <a:r>
              <a:rPr lang="en-US" sz="1400" dirty="0"/>
              <a:t>, and </a:t>
            </a:r>
            <a:r>
              <a:rPr lang="en-US" sz="1400" dirty="0" err="1"/>
              <a:t>Prem</a:t>
            </a:r>
            <a:r>
              <a:rPr lang="en-US" sz="1400" dirty="0"/>
              <a:t> Natarajan (2018). “Unsupervised Adversarial Invariance”. In: </a:t>
            </a:r>
            <a:r>
              <a:rPr lang="en-US" sz="1400" dirty="0" err="1"/>
              <a:t>NeurIPS</a:t>
            </a:r>
            <a:r>
              <a:rPr lang="en-US" sz="1400" dirty="0"/>
              <a:t>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Karras</a:t>
            </a:r>
            <a:r>
              <a:rPr lang="en-US" sz="1400" dirty="0"/>
              <a:t>, </a:t>
            </a:r>
            <a:r>
              <a:rPr lang="en-US" sz="1400" dirty="0" err="1"/>
              <a:t>Tero</a:t>
            </a:r>
            <a:r>
              <a:rPr lang="en-US" sz="1400" dirty="0"/>
              <a:t>, </a:t>
            </a:r>
            <a:r>
              <a:rPr lang="en-US" sz="1400" dirty="0" err="1"/>
              <a:t>Samuli</a:t>
            </a:r>
            <a:r>
              <a:rPr lang="en-US" sz="1400" dirty="0"/>
              <a:t> Laine, and Timo </a:t>
            </a:r>
            <a:r>
              <a:rPr lang="en-US" sz="1400" dirty="0" err="1"/>
              <a:t>Aila</a:t>
            </a:r>
            <a:r>
              <a:rPr lang="en-US" sz="1400" dirty="0"/>
              <a:t> (2019). “A style-based generator architecture for generative adversarial networks”. In: CVPR.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Kim, </a:t>
            </a:r>
            <a:r>
              <a:rPr lang="en-US" sz="1400" dirty="0" err="1"/>
              <a:t>Hyunjik</a:t>
            </a:r>
            <a:r>
              <a:rPr lang="en-US" sz="1400" dirty="0"/>
              <a:t> and Andriy </a:t>
            </a:r>
            <a:r>
              <a:rPr lang="en-US" sz="1400" dirty="0" err="1"/>
              <a:t>Mnih</a:t>
            </a:r>
            <a:r>
              <a:rPr lang="en-US" sz="1400" dirty="0"/>
              <a:t> (2018). “Disentangling by </a:t>
            </a:r>
            <a:r>
              <a:rPr lang="en-US" sz="1400" dirty="0" err="1"/>
              <a:t>factorising</a:t>
            </a:r>
            <a:r>
              <a:rPr lang="en-US" sz="1400" dirty="0"/>
              <a:t>”. In: </a:t>
            </a:r>
            <a:r>
              <a:rPr lang="en-US" sz="1400" dirty="0" err="1"/>
              <a:t>arXiv</a:t>
            </a:r>
            <a:r>
              <a:rPr lang="en-US" sz="1400" dirty="0"/>
              <a:t>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Kingma</a:t>
            </a:r>
            <a:r>
              <a:rPr lang="en-US" sz="1400" dirty="0"/>
              <a:t>, </a:t>
            </a:r>
            <a:r>
              <a:rPr lang="en-US" sz="1400" dirty="0" err="1"/>
              <a:t>Diederik</a:t>
            </a:r>
            <a:r>
              <a:rPr lang="en-US" sz="1400" dirty="0"/>
              <a:t> P and Prafulla </a:t>
            </a:r>
            <a:r>
              <a:rPr lang="en-US" sz="1400" dirty="0" err="1"/>
              <a:t>Dhariwal</a:t>
            </a:r>
            <a:r>
              <a:rPr lang="en-US" sz="1400" dirty="0"/>
              <a:t> (2018). “Glow: Generative flow with invertible 1x1 convolutions”. In: </a:t>
            </a:r>
            <a:r>
              <a:rPr lang="en-US" sz="1400" dirty="0" err="1"/>
              <a:t>NeurIPS</a:t>
            </a:r>
            <a:r>
              <a:rPr lang="en-US" sz="1400" dirty="0"/>
              <a:t>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Klys</a:t>
            </a:r>
            <a:r>
              <a:rPr lang="en-US" sz="1400" dirty="0"/>
              <a:t>, Jack, Jake Snell, and Richard </a:t>
            </a:r>
            <a:r>
              <a:rPr lang="en-US" sz="1400" dirty="0" err="1"/>
              <a:t>Zemel</a:t>
            </a:r>
            <a:r>
              <a:rPr lang="en-US" sz="1400" dirty="0"/>
              <a:t> (2018). “Learning Latent Subspaces in Variational Autoencoders”. In: </a:t>
            </a:r>
            <a:r>
              <a:rPr lang="en-US" sz="1400" dirty="0" err="1"/>
              <a:t>NeurIPS</a:t>
            </a:r>
            <a:r>
              <a:rPr lang="en-US" sz="14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A430D-FBFA-AE40-A6B5-01B854E6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4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E5DA6B-73E6-D34D-A653-9993B905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53C6F2-8F40-6749-B6AD-3964788E8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1175657"/>
            <a:ext cx="7961971" cy="5069026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sz="1400" dirty="0"/>
              <a:t>Kokkinos, </a:t>
            </a:r>
            <a:r>
              <a:rPr lang="en-US" sz="1400" dirty="0" err="1"/>
              <a:t>Iasonas</a:t>
            </a:r>
            <a:r>
              <a:rPr lang="en-US" sz="1400" dirty="0"/>
              <a:t> (2017). “</a:t>
            </a:r>
            <a:r>
              <a:rPr lang="en-US" sz="1400" dirty="0" err="1"/>
              <a:t>Ubernet</a:t>
            </a:r>
            <a:r>
              <a:rPr lang="en-US" sz="1400" dirty="0"/>
              <a:t>: Training a universal convolutional neural network for low-, mid-, and high-level vision using diverse datasets and limited memory”. In: CVPR.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Krizhevsky</a:t>
            </a:r>
            <a:r>
              <a:rPr lang="en-US" sz="1400" dirty="0"/>
              <a:t>, Alex, Ilya </a:t>
            </a:r>
            <a:r>
              <a:rPr lang="en-US" sz="1400" dirty="0" err="1"/>
              <a:t>Sutskever</a:t>
            </a:r>
            <a:r>
              <a:rPr lang="en-US" sz="1400" dirty="0"/>
              <a:t>, and Geoffrey Hinton (2012). “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networks”. In: NIPS.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Krogh, Anders and John A. Hertz (1992). “A Simple Weight Decay Can Improve Generalization”. In: NIPS.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Kulkarni, </a:t>
            </a:r>
            <a:r>
              <a:rPr lang="en-US" sz="1400" dirty="0" err="1"/>
              <a:t>Tejas</a:t>
            </a:r>
            <a:r>
              <a:rPr lang="en-US" sz="1400" dirty="0"/>
              <a:t> D, William F. Whitney, </a:t>
            </a:r>
            <a:r>
              <a:rPr lang="en-US" sz="1400" dirty="0" err="1"/>
              <a:t>Pushmeet</a:t>
            </a:r>
            <a:r>
              <a:rPr lang="en-US" sz="1400" dirty="0"/>
              <a:t> Kohli, and Josh Tenenbaum (2015). “Deep Convolutional Inverse Graphics Network”. In: NIPS.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Laine, </a:t>
            </a:r>
            <a:r>
              <a:rPr lang="en-US" sz="1400" dirty="0" err="1"/>
              <a:t>Samuli</a:t>
            </a:r>
            <a:r>
              <a:rPr lang="en-US" sz="1400" dirty="0"/>
              <a:t> and Timo </a:t>
            </a:r>
            <a:r>
              <a:rPr lang="en-US" sz="1400" dirty="0" err="1"/>
              <a:t>Aila</a:t>
            </a:r>
            <a:r>
              <a:rPr lang="en-US" sz="1400" dirty="0"/>
              <a:t> (2017). “Temporal </a:t>
            </a:r>
            <a:r>
              <a:rPr lang="en-US" sz="1400" dirty="0" err="1"/>
              <a:t>Ensembling</a:t>
            </a:r>
            <a:r>
              <a:rPr lang="en-US" sz="1400" dirty="0"/>
              <a:t> for Semi-Supervised Learning”. In: ICLR.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Lample</a:t>
            </a:r>
            <a:r>
              <a:rPr lang="en-US" sz="1400" dirty="0"/>
              <a:t>, Guillaume, Neil </a:t>
            </a:r>
            <a:r>
              <a:rPr lang="en-US" sz="1400" dirty="0" err="1"/>
              <a:t>Zeghidour</a:t>
            </a:r>
            <a:r>
              <a:rPr lang="en-US" sz="1400" dirty="0"/>
              <a:t>, Nicolas </a:t>
            </a:r>
            <a:r>
              <a:rPr lang="en-US" sz="1400" dirty="0" err="1"/>
              <a:t>Usunier</a:t>
            </a:r>
            <a:r>
              <a:rPr lang="en-US" sz="1400" dirty="0"/>
              <a:t>, Antoine </a:t>
            </a:r>
            <a:r>
              <a:rPr lang="en-US" sz="1400" dirty="0" err="1"/>
              <a:t>Bordes</a:t>
            </a:r>
            <a:r>
              <a:rPr lang="en-US" sz="1400" dirty="0"/>
              <a:t>, </a:t>
            </a:r>
            <a:r>
              <a:rPr lang="en-US" sz="1400" dirty="0" err="1"/>
              <a:t>Ludovic</a:t>
            </a:r>
            <a:r>
              <a:rPr lang="en-US" sz="1400" dirty="0"/>
              <a:t> </a:t>
            </a:r>
            <a:r>
              <a:rPr lang="en-US" sz="1400" dirty="0" err="1"/>
              <a:t>Denoyer</a:t>
            </a:r>
            <a:r>
              <a:rPr lang="en-US" sz="1400" dirty="0"/>
              <a:t>, and </a:t>
            </a:r>
            <a:r>
              <a:rPr lang="en-US" sz="1400" dirty="0" err="1"/>
              <a:t>Marc’Aurelio</a:t>
            </a:r>
            <a:r>
              <a:rPr lang="en-US" sz="1400" dirty="0"/>
              <a:t> </a:t>
            </a:r>
            <a:r>
              <a:rPr lang="en-US" sz="1400" dirty="0" err="1"/>
              <a:t>Ranzato</a:t>
            </a:r>
            <a:r>
              <a:rPr lang="en-US" sz="1400" dirty="0"/>
              <a:t> (2017). “Fader Networks: Manipulating Images by Sliding Attributes”. In: NIPS.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Liu, Yang, </a:t>
            </a:r>
            <a:r>
              <a:rPr lang="en-US" sz="1400" dirty="0" err="1"/>
              <a:t>Zhaowen</a:t>
            </a:r>
            <a:r>
              <a:rPr lang="en-US" sz="1400" dirty="0"/>
              <a:t> Wang, </a:t>
            </a:r>
            <a:r>
              <a:rPr lang="en-US" sz="1400" dirty="0" err="1"/>
              <a:t>Hailin</a:t>
            </a:r>
            <a:r>
              <a:rPr lang="en-US" sz="1400" dirty="0"/>
              <a:t> </a:t>
            </a:r>
            <a:r>
              <a:rPr lang="en-US" sz="1400" dirty="0" err="1"/>
              <a:t>Jin</a:t>
            </a:r>
            <a:r>
              <a:rPr lang="en-US" sz="1400" dirty="0"/>
              <a:t>, and Ian </a:t>
            </a:r>
            <a:r>
              <a:rPr lang="en-US" sz="1400" dirty="0" err="1"/>
              <a:t>Wassell</a:t>
            </a:r>
            <a:r>
              <a:rPr lang="en-US" sz="1400" dirty="0"/>
              <a:t> (2018). “Multi-Task Adversarial Network for Disentangled Feature Learning”. In: CVPR.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Liu, Yu, </a:t>
            </a:r>
            <a:r>
              <a:rPr lang="en-US" sz="1400" dirty="0" err="1"/>
              <a:t>Fangyin</a:t>
            </a:r>
            <a:r>
              <a:rPr lang="en-US" sz="1400" dirty="0"/>
              <a:t> Wei, Jing Shao, Lu Sheng, </a:t>
            </a:r>
            <a:r>
              <a:rPr lang="en-US" sz="1400" dirty="0" err="1"/>
              <a:t>Junjie</a:t>
            </a:r>
            <a:r>
              <a:rPr lang="en-US" sz="1400" dirty="0"/>
              <a:t> Yan, and </a:t>
            </a:r>
            <a:r>
              <a:rPr lang="en-US" sz="1400" dirty="0" err="1"/>
              <a:t>Xiaogang</a:t>
            </a:r>
            <a:r>
              <a:rPr lang="en-US" sz="1400" dirty="0"/>
              <a:t> Wang (2018). “Exploring Disentangled Feature Representation Beyond Face Identification”. In: CVPR.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Liu, </a:t>
            </a:r>
            <a:r>
              <a:rPr lang="en-US" sz="1400" dirty="0" err="1"/>
              <a:t>Ziwei</a:t>
            </a:r>
            <a:r>
              <a:rPr lang="en-US" sz="1400" dirty="0"/>
              <a:t>, Ping Luo, </a:t>
            </a:r>
            <a:r>
              <a:rPr lang="en-US" sz="1400" dirty="0" err="1"/>
              <a:t>Xiaogang</a:t>
            </a:r>
            <a:r>
              <a:rPr lang="en-US" sz="1400" dirty="0"/>
              <a:t> Wang, and </a:t>
            </a:r>
            <a:r>
              <a:rPr lang="en-US" sz="1400" dirty="0" err="1"/>
              <a:t>Xiaoou</a:t>
            </a:r>
            <a:r>
              <a:rPr lang="en-US" sz="1400" dirty="0"/>
              <a:t> Tang (2015). “Deep Learning Face Attributes in the Wild”. In: ICCV.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Lucas, Thomas, Konstantin </a:t>
            </a:r>
            <a:r>
              <a:rPr lang="en-US" sz="1400" dirty="0" err="1"/>
              <a:t>Shmelkov</a:t>
            </a:r>
            <a:r>
              <a:rPr lang="en-US" sz="1400" dirty="0"/>
              <a:t>, </a:t>
            </a:r>
            <a:r>
              <a:rPr lang="en-US" sz="1400" dirty="0" err="1"/>
              <a:t>Karteek</a:t>
            </a:r>
            <a:r>
              <a:rPr lang="en-US" sz="1400" dirty="0"/>
              <a:t> </a:t>
            </a:r>
            <a:r>
              <a:rPr lang="en-US" sz="1400" dirty="0" err="1"/>
              <a:t>Alahari</a:t>
            </a:r>
            <a:r>
              <a:rPr lang="en-US" sz="1400" dirty="0"/>
              <a:t>, Cordelia Schmid, and Jakob Verbeek (2019). “Adversarial training of partially invertible variational autoencoders”. In: </a:t>
            </a:r>
            <a:r>
              <a:rPr lang="en-US" sz="1400" dirty="0" err="1"/>
              <a:t>arXiv</a:t>
            </a:r>
            <a:r>
              <a:rPr lang="en-US" sz="1400" dirty="0"/>
              <a:t>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Mathieu, Michael F, </a:t>
            </a:r>
            <a:r>
              <a:rPr lang="en-US" sz="1400" dirty="0" err="1"/>
              <a:t>Junbo</a:t>
            </a:r>
            <a:r>
              <a:rPr lang="en-US" sz="1400" dirty="0"/>
              <a:t> Jake Zhao, </a:t>
            </a:r>
            <a:r>
              <a:rPr lang="en-US" sz="1400" dirty="0" err="1"/>
              <a:t>Junbo</a:t>
            </a:r>
            <a:r>
              <a:rPr lang="en-US" sz="1400" dirty="0"/>
              <a:t> Zhao, Aditya Ramesh, Pablo </a:t>
            </a:r>
            <a:r>
              <a:rPr lang="en-US" sz="1400" dirty="0" err="1"/>
              <a:t>Sprechmann</a:t>
            </a:r>
            <a:r>
              <a:rPr lang="en-US" sz="1400" dirty="0"/>
              <a:t>, and Yann </a:t>
            </a:r>
            <a:r>
              <a:rPr lang="en-US" sz="1400" dirty="0" err="1"/>
              <a:t>LeCun</a:t>
            </a:r>
            <a:r>
              <a:rPr lang="en-US" sz="1400" dirty="0"/>
              <a:t> (2016). “Disentangling factors of variation in deep representation using adversarial training”. In: NIPS.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A430D-FBFA-AE40-A6B5-01B854E6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79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E5DA6B-73E6-D34D-A653-9993B905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53C6F2-8F40-6749-B6AD-3964788E8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1175657"/>
            <a:ext cx="7961971" cy="5069026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sz="1400" dirty="0" err="1"/>
              <a:t>Netzer</a:t>
            </a:r>
            <a:r>
              <a:rPr lang="en-US" sz="1400" dirty="0"/>
              <a:t>, Yuval, Tao Wang, Adam Coates, Alessandro </a:t>
            </a:r>
            <a:r>
              <a:rPr lang="en-US" sz="1400" dirty="0" err="1"/>
              <a:t>Bissacco</a:t>
            </a:r>
            <a:r>
              <a:rPr lang="en-US" sz="1400" dirty="0"/>
              <a:t>, Bo Wu, and Andrew Y Ng (2011). “Reading digits in natural images with unsupervised feature learning”. In: NIPS-W.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Olah</a:t>
            </a:r>
            <a:r>
              <a:rPr lang="en-US" sz="1400" dirty="0"/>
              <a:t>, Chris, Alexander </a:t>
            </a:r>
            <a:r>
              <a:rPr lang="en-US" sz="1400" dirty="0" err="1"/>
              <a:t>Mordvintsev</a:t>
            </a:r>
            <a:r>
              <a:rPr lang="en-US" sz="1400" dirty="0"/>
              <a:t>, and Ludwig Schubert (2017). “Feature Visualization”. In: Distill.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Perarnau</a:t>
            </a:r>
            <a:r>
              <a:rPr lang="en-US" sz="1400" dirty="0"/>
              <a:t>, </a:t>
            </a:r>
            <a:r>
              <a:rPr lang="en-US" sz="1400" dirty="0" err="1"/>
              <a:t>Guim</a:t>
            </a:r>
            <a:r>
              <a:rPr lang="en-US" sz="1400" dirty="0"/>
              <a:t>, Joost Van De </a:t>
            </a:r>
            <a:r>
              <a:rPr lang="en-US" sz="1400" dirty="0" err="1"/>
              <a:t>Weijer</a:t>
            </a:r>
            <a:r>
              <a:rPr lang="en-US" sz="1400" dirty="0"/>
              <a:t>, Bogdan </a:t>
            </a:r>
            <a:r>
              <a:rPr lang="en-US" sz="1400" dirty="0" err="1"/>
              <a:t>Raducanu</a:t>
            </a:r>
            <a:r>
              <a:rPr lang="en-US" sz="1400" dirty="0"/>
              <a:t>, and Jose M </a:t>
            </a:r>
            <a:r>
              <a:rPr lang="en-US" sz="1400" dirty="0" err="1"/>
              <a:t>Álvarez</a:t>
            </a:r>
            <a:r>
              <a:rPr lang="en-US" sz="1400" dirty="0"/>
              <a:t> (2016). “Invertible conditional </a:t>
            </a:r>
            <a:r>
              <a:rPr lang="en-US" sz="1400" dirty="0" err="1"/>
              <a:t>gans</a:t>
            </a:r>
            <a:r>
              <a:rPr lang="en-US" sz="1400" dirty="0"/>
              <a:t> for image editing”. In: NIPS-W.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Rasmus, Antti, Mathias Berglund, </a:t>
            </a:r>
            <a:r>
              <a:rPr lang="en-US" sz="1400" dirty="0" err="1"/>
              <a:t>Mikko</a:t>
            </a:r>
            <a:r>
              <a:rPr lang="en-US" sz="1400" dirty="0"/>
              <a:t> </a:t>
            </a:r>
            <a:r>
              <a:rPr lang="en-US" sz="1400" dirty="0" err="1"/>
              <a:t>Honkala</a:t>
            </a:r>
            <a:r>
              <a:rPr lang="en-US" sz="1400" dirty="0"/>
              <a:t>, </a:t>
            </a:r>
            <a:r>
              <a:rPr lang="en-US" sz="1400" dirty="0" err="1"/>
              <a:t>Harri</a:t>
            </a:r>
            <a:r>
              <a:rPr lang="en-US" sz="1400" dirty="0"/>
              <a:t> </a:t>
            </a:r>
            <a:r>
              <a:rPr lang="en-US" sz="1400" dirty="0" err="1"/>
              <a:t>Valpola</a:t>
            </a:r>
            <a:r>
              <a:rPr lang="en-US" sz="1400" dirty="0"/>
              <a:t>, and </a:t>
            </a:r>
            <a:r>
              <a:rPr lang="en-US" sz="1400" dirty="0" err="1"/>
              <a:t>Tapani</a:t>
            </a:r>
            <a:r>
              <a:rPr lang="en-US" sz="1400" dirty="0"/>
              <a:t> </a:t>
            </a:r>
            <a:r>
              <a:rPr lang="en-US" sz="1400" dirty="0" err="1"/>
              <a:t>Raiko</a:t>
            </a:r>
            <a:r>
              <a:rPr lang="en-US" sz="1400" dirty="0"/>
              <a:t> (2015). “Semi-supervised learning with ladder networks”. In: NIPS.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Russakovsky</a:t>
            </a:r>
            <a:r>
              <a:rPr lang="en-US" sz="1400" dirty="0"/>
              <a:t>, Olga, Jia Deng, Hao Su, Jonathan Krause, Sanjeev Satheesh, Sean Ma, </a:t>
            </a:r>
            <a:r>
              <a:rPr lang="en-US" sz="1400" dirty="0" err="1"/>
              <a:t>Zhiheng</a:t>
            </a:r>
            <a:r>
              <a:rPr lang="en-US" sz="1400" dirty="0"/>
              <a:t> Huang, Andrej </a:t>
            </a:r>
            <a:r>
              <a:rPr lang="en-US" sz="1400" dirty="0" err="1"/>
              <a:t>Karpathy</a:t>
            </a:r>
            <a:r>
              <a:rPr lang="en-US" sz="1400" dirty="0"/>
              <a:t>, Aditya Khosla, Michael Bernstein, Alexander C. Berg, and Li Fei-Fei (2015). “ImageNet Large Scale Visual Recognition Challenge”. In: IJCV.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Sajjadi</a:t>
            </a:r>
            <a:r>
              <a:rPr lang="en-US" sz="1400" dirty="0"/>
              <a:t>, Mehdi, Mehran </a:t>
            </a:r>
            <a:r>
              <a:rPr lang="en-US" sz="1400" dirty="0" err="1"/>
              <a:t>Javanmardi</a:t>
            </a:r>
            <a:r>
              <a:rPr lang="en-US" sz="1400" dirty="0"/>
              <a:t>, and </a:t>
            </a:r>
            <a:r>
              <a:rPr lang="en-US" sz="1400" dirty="0" err="1"/>
              <a:t>Tolga</a:t>
            </a:r>
            <a:r>
              <a:rPr lang="en-US" sz="1400" dirty="0"/>
              <a:t> </a:t>
            </a:r>
            <a:r>
              <a:rPr lang="en-US" sz="1400" dirty="0" err="1"/>
              <a:t>Tasdizen</a:t>
            </a:r>
            <a:r>
              <a:rPr lang="en-US" sz="1400" dirty="0"/>
              <a:t> (2016). “Regularization With Stochastic Transformations and Perturbations for Deep Semi-Supervised Learning”. In: NIPS.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Shamir, O., S. Sabato, and Naftali </a:t>
            </a:r>
            <a:r>
              <a:rPr lang="en-US" sz="1400" dirty="0" err="1"/>
              <a:t>Tishby</a:t>
            </a:r>
            <a:r>
              <a:rPr lang="en-US" sz="1400" dirty="0"/>
              <a:t> (2010). “Learning and generalization with the information bottleneck”. In: Theoretical Computer Science.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Simonyan</a:t>
            </a:r>
            <a:r>
              <a:rPr lang="en-US" sz="1400" dirty="0"/>
              <a:t>, Karen and Andrew Zisserman (2015). “Very deep convolutional networks for large-scale image recognition”. In: ICLR.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Srivastava, Nitish, Geoffrey Hinton, Alex </a:t>
            </a:r>
            <a:r>
              <a:rPr lang="en-US" sz="1400" dirty="0" err="1"/>
              <a:t>Krizhevsky</a:t>
            </a:r>
            <a:r>
              <a:rPr lang="en-US" sz="1400" dirty="0"/>
              <a:t>, Ilya </a:t>
            </a:r>
            <a:r>
              <a:rPr lang="en-US" sz="1400" dirty="0" err="1"/>
              <a:t>Sutskever</a:t>
            </a:r>
            <a:r>
              <a:rPr lang="en-US" sz="1400" dirty="0"/>
              <a:t>, and Ruslan </a:t>
            </a:r>
            <a:r>
              <a:rPr lang="en-US" sz="1400" dirty="0" err="1"/>
              <a:t>Salakhutdinov</a:t>
            </a:r>
            <a:r>
              <a:rPr lang="en-US" sz="1400" dirty="0"/>
              <a:t> (2014). “Dropout: A Simple Way to Prevent Neural Networks from Overfitting”. In: JMLR.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Szegedy</a:t>
            </a:r>
            <a:r>
              <a:rPr lang="en-US" sz="1400" dirty="0"/>
              <a:t>, Christian, Wei Liu, </a:t>
            </a:r>
            <a:r>
              <a:rPr lang="en-US" sz="1400" dirty="0" err="1"/>
              <a:t>Yangqing</a:t>
            </a:r>
            <a:r>
              <a:rPr lang="en-US" sz="1400" dirty="0"/>
              <a:t> Jia, Pierre </a:t>
            </a:r>
            <a:r>
              <a:rPr lang="en-US" sz="1400" dirty="0" err="1"/>
              <a:t>Sermanet</a:t>
            </a:r>
            <a:r>
              <a:rPr lang="en-US" sz="1400" dirty="0"/>
              <a:t>, Scott Reed, Dragomir </a:t>
            </a:r>
            <a:r>
              <a:rPr lang="en-US" sz="1400" dirty="0" err="1"/>
              <a:t>Anguelov</a:t>
            </a:r>
            <a:r>
              <a:rPr lang="en-US" sz="1400" dirty="0"/>
              <a:t>, </a:t>
            </a:r>
            <a:r>
              <a:rPr lang="en-US" sz="1400" dirty="0" err="1"/>
              <a:t>Dumitru</a:t>
            </a:r>
            <a:r>
              <a:rPr lang="en-US" sz="1400" dirty="0"/>
              <a:t> Erhan, Vincent </a:t>
            </a:r>
            <a:r>
              <a:rPr lang="en-US" sz="1400" dirty="0" err="1"/>
              <a:t>Vanhoucke</a:t>
            </a:r>
            <a:r>
              <a:rPr lang="en-US" sz="1400" dirty="0"/>
              <a:t>, and Andrew </a:t>
            </a:r>
            <a:r>
              <a:rPr lang="en-US" sz="1400" dirty="0" err="1"/>
              <a:t>Rabinovich</a:t>
            </a:r>
            <a:r>
              <a:rPr lang="en-US" sz="1400" dirty="0"/>
              <a:t> (2015). “Going deeper with convolutions”. In: CVPR.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Szegedy</a:t>
            </a:r>
            <a:r>
              <a:rPr lang="en-US" sz="1400" dirty="0"/>
              <a:t>, Christian, Vincent </a:t>
            </a:r>
            <a:r>
              <a:rPr lang="en-US" sz="1400" dirty="0" err="1"/>
              <a:t>Vanhoucke</a:t>
            </a:r>
            <a:r>
              <a:rPr lang="en-US" sz="1400" dirty="0"/>
              <a:t>, Sergey </a:t>
            </a:r>
            <a:r>
              <a:rPr lang="en-US" sz="1400" dirty="0" err="1"/>
              <a:t>Ioffe</a:t>
            </a:r>
            <a:r>
              <a:rPr lang="en-US" sz="1400" dirty="0"/>
              <a:t>, Jon </a:t>
            </a:r>
            <a:r>
              <a:rPr lang="en-US" sz="1400" dirty="0" err="1"/>
              <a:t>Shlens</a:t>
            </a:r>
            <a:r>
              <a:rPr lang="en-US" sz="1400" dirty="0"/>
              <a:t>, and </a:t>
            </a:r>
            <a:r>
              <a:rPr lang="en-US" sz="1400" dirty="0" err="1"/>
              <a:t>Zbigniew</a:t>
            </a:r>
            <a:r>
              <a:rPr lang="en-US" sz="1400" dirty="0"/>
              <a:t> </a:t>
            </a:r>
            <a:r>
              <a:rPr lang="en-US" sz="1400" dirty="0" err="1"/>
              <a:t>Wojna</a:t>
            </a:r>
            <a:r>
              <a:rPr lang="en-US" sz="1400" dirty="0"/>
              <a:t> (2016). “Rethinking the inception architecture for computer vision”. In: CVPR.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A430D-FBFA-AE40-A6B5-01B854E6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35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E5DA6B-73E6-D34D-A653-9993B905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53C6F2-8F40-6749-B6AD-3964788E8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1175657"/>
            <a:ext cx="7961971" cy="5069026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sz="1400" dirty="0" err="1"/>
              <a:t>Tarvainen</a:t>
            </a:r>
            <a:r>
              <a:rPr lang="en-US" sz="1400" dirty="0"/>
              <a:t>, Antti and </a:t>
            </a:r>
            <a:r>
              <a:rPr lang="en-US" sz="1400" dirty="0" err="1"/>
              <a:t>Harri</a:t>
            </a:r>
            <a:r>
              <a:rPr lang="en-US" sz="1400" dirty="0"/>
              <a:t> </a:t>
            </a:r>
            <a:r>
              <a:rPr lang="en-US" sz="1400" dirty="0" err="1"/>
              <a:t>Valpola</a:t>
            </a:r>
            <a:r>
              <a:rPr lang="en-US" sz="1400" dirty="0"/>
              <a:t> (2017). “Mean teachers are better role models: Weight-averaged consistency targets improve semi-supervised deep learning results”. In: NIPS.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Tishby</a:t>
            </a:r>
            <a:r>
              <a:rPr lang="en-US" sz="1400" dirty="0"/>
              <a:t>, Naftali, F. C. Pereira, and W. </a:t>
            </a:r>
            <a:r>
              <a:rPr lang="en-US" sz="1400" dirty="0" err="1"/>
              <a:t>Bialek</a:t>
            </a:r>
            <a:r>
              <a:rPr lang="en-US" sz="1400" dirty="0"/>
              <a:t> (1999). “The information bottleneck method”. In: Annual Allerton Conference on Communication, Control and Computing.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Tishby</a:t>
            </a:r>
            <a:r>
              <a:rPr lang="en-US" sz="1400" dirty="0"/>
              <a:t>, Naftali and </a:t>
            </a:r>
            <a:r>
              <a:rPr lang="en-US" sz="1400" dirty="0" err="1"/>
              <a:t>Noga</a:t>
            </a:r>
            <a:r>
              <a:rPr lang="en-US" sz="1400" dirty="0"/>
              <a:t> </a:t>
            </a:r>
            <a:r>
              <a:rPr lang="en-US" sz="1400" dirty="0" err="1"/>
              <a:t>Zaslavsky</a:t>
            </a:r>
            <a:r>
              <a:rPr lang="en-US" sz="1400" dirty="0"/>
              <a:t> (2015). “Deep learning and the information bottleneck principle”. In: Information Theory Workshop (ITW). IEEE.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Tran, Luan, Xi Yin, and </a:t>
            </a:r>
            <a:r>
              <a:rPr lang="en-US" sz="1400" dirty="0" err="1"/>
              <a:t>Xiaoming</a:t>
            </a:r>
            <a:r>
              <a:rPr lang="en-US" sz="1400" dirty="0"/>
              <a:t> Liu (2017). “ Disentangled Representation Learning GAN for Pose-Invariant Face Recognition ”. In: CVPR.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Wang, Ting-Chun, Ming-Yu Liu, Jun-Yan Zhu, Andrew Tao, Jan Kautz, and Bryan Catanzaro (2018). “High-resolution image synthesis and semantic manipulation with conditional </a:t>
            </a:r>
            <a:r>
              <a:rPr lang="en-US" sz="1400" dirty="0" err="1"/>
              <a:t>gans</a:t>
            </a:r>
            <a:r>
              <a:rPr lang="en-US" sz="1400" dirty="0"/>
              <a:t>”. In: CVPR.</a:t>
            </a:r>
          </a:p>
          <a:p>
            <a:pPr>
              <a:spcBef>
                <a:spcPts val="200"/>
              </a:spcBef>
            </a:pPr>
            <a:r>
              <a:rPr lang="en-US" sz="1400" dirty="0" err="1"/>
              <a:t>Wojna</a:t>
            </a:r>
            <a:r>
              <a:rPr lang="en-US" sz="1400" dirty="0"/>
              <a:t>, </a:t>
            </a:r>
            <a:r>
              <a:rPr lang="en-US" sz="1400" dirty="0" err="1"/>
              <a:t>Zbigniew</a:t>
            </a:r>
            <a:r>
              <a:rPr lang="en-US" sz="1400" dirty="0"/>
              <a:t>, Vittorio Ferrari, Sergio </a:t>
            </a:r>
            <a:r>
              <a:rPr lang="en-US" sz="1400" dirty="0" err="1"/>
              <a:t>Guadarrama</a:t>
            </a:r>
            <a:r>
              <a:rPr lang="en-US" sz="1400" dirty="0"/>
              <a:t>, Nathan Silberman, Liang-</a:t>
            </a:r>
            <a:r>
              <a:rPr lang="en-US" sz="1400" dirty="0" err="1"/>
              <a:t>Chieh</a:t>
            </a:r>
            <a:r>
              <a:rPr lang="en-US" sz="1400" dirty="0"/>
              <a:t> Chen, Alireza </a:t>
            </a:r>
            <a:r>
              <a:rPr lang="en-US" sz="1400" dirty="0" err="1"/>
              <a:t>Fathi</a:t>
            </a:r>
            <a:r>
              <a:rPr lang="en-US" sz="1400" dirty="0"/>
              <a:t>, and Jasper </a:t>
            </a:r>
            <a:r>
              <a:rPr lang="en-US" sz="1400" dirty="0" err="1"/>
              <a:t>Uijlings</a:t>
            </a:r>
            <a:r>
              <a:rPr lang="en-US" sz="1400" dirty="0"/>
              <a:t> (2017). “The Devil is in the Decoder”. In: BMVC.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Zhang, </a:t>
            </a:r>
            <a:r>
              <a:rPr lang="en-US" sz="1400" dirty="0" err="1"/>
              <a:t>Chiyuan</a:t>
            </a:r>
            <a:r>
              <a:rPr lang="en-US" sz="1400" dirty="0"/>
              <a:t>, </a:t>
            </a:r>
            <a:r>
              <a:rPr lang="en-US" sz="1400" dirty="0" err="1"/>
              <a:t>Samy</a:t>
            </a:r>
            <a:r>
              <a:rPr lang="en-US" sz="1400" dirty="0"/>
              <a:t> </a:t>
            </a:r>
            <a:r>
              <a:rPr lang="en-US" sz="1400" dirty="0" err="1"/>
              <a:t>Bengio</a:t>
            </a:r>
            <a:r>
              <a:rPr lang="en-US" sz="1400" dirty="0"/>
              <a:t>, Moritz Hardt, Benjamin </a:t>
            </a:r>
            <a:r>
              <a:rPr lang="en-US" sz="1400" dirty="0" err="1"/>
              <a:t>Recht</a:t>
            </a:r>
            <a:r>
              <a:rPr lang="en-US" sz="1400" dirty="0"/>
              <a:t>, and Oriol </a:t>
            </a:r>
            <a:r>
              <a:rPr lang="en-US" sz="1400" dirty="0" err="1"/>
              <a:t>Vinyals</a:t>
            </a:r>
            <a:r>
              <a:rPr lang="en-US" sz="1400" dirty="0"/>
              <a:t> (2017). “Understanding deep learning requires rethinking generalization”. In: ICLR.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Zhang, </a:t>
            </a:r>
            <a:r>
              <a:rPr lang="en-US" sz="1400" dirty="0" err="1"/>
              <a:t>Yuting</a:t>
            </a:r>
            <a:r>
              <a:rPr lang="en-US" sz="1400" dirty="0"/>
              <a:t>, </a:t>
            </a:r>
            <a:r>
              <a:rPr lang="en-US" sz="1400" dirty="0" err="1"/>
              <a:t>Kibok</a:t>
            </a:r>
            <a:r>
              <a:rPr lang="en-US" sz="1400" dirty="0"/>
              <a:t> Lee, and </a:t>
            </a:r>
            <a:r>
              <a:rPr lang="en-US" sz="1400" dirty="0" err="1"/>
              <a:t>Honglak</a:t>
            </a:r>
            <a:r>
              <a:rPr lang="en-US" sz="1400" dirty="0"/>
              <a:t> Lee (2016). “Augmenting Supervised Neural Networks with Unsupervised Objectives for Large-scale Image Classification”. In: ICML.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Zhao, </a:t>
            </a:r>
            <a:r>
              <a:rPr lang="en-US" sz="1400" dirty="0" err="1"/>
              <a:t>Junbo</a:t>
            </a:r>
            <a:r>
              <a:rPr lang="en-US" sz="1400" dirty="0"/>
              <a:t>, Michael Mathieu, Ross </a:t>
            </a:r>
            <a:r>
              <a:rPr lang="en-US" sz="1400" dirty="0" err="1"/>
              <a:t>Goroshin</a:t>
            </a:r>
            <a:r>
              <a:rPr lang="en-US" sz="1400" dirty="0"/>
              <a:t>, and Yann </a:t>
            </a:r>
            <a:r>
              <a:rPr lang="en-US" sz="1400" dirty="0" err="1"/>
              <a:t>LeCun</a:t>
            </a:r>
            <a:r>
              <a:rPr lang="en-US" sz="1400" dirty="0"/>
              <a:t> (2016). “Stacked What-Where Auto-encoders”. In: ICLR-W.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A430D-FBFA-AE40-A6B5-01B854E6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4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A804D-2FEF-5449-A1AE-10843065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for SHADE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6DD8B-E6BA-E343-A7FF-18007A8B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215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3F0B0-44BD-854E-A541-8C533277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deep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1BD18-DE0E-B046-BC38-190C523E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59BB0-B9E1-814F-B6D2-88A5542B48F9}"/>
              </a:ext>
            </a:extLst>
          </p:cNvPr>
          <p:cNvSpPr txBox="1"/>
          <p:nvPr/>
        </p:nvSpPr>
        <p:spPr>
          <a:xfrm rot="16200000">
            <a:off x="8066260" y="5274115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Credits: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Olah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(2017)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82C6AC-ECCD-2945-9CAE-68647CCFB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87" y="2178813"/>
            <a:ext cx="8688371" cy="11316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425F3-E1B4-404F-88C4-A91BBA74E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87" y="2777068"/>
            <a:ext cx="8559884" cy="35825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6F2E14-AEFF-DE41-B47C-38C5FE4EC2D0}"/>
              </a:ext>
            </a:extLst>
          </p:cNvPr>
          <p:cNvSpPr txBox="1"/>
          <p:nvPr/>
        </p:nvSpPr>
        <p:spPr>
          <a:xfrm>
            <a:off x="1532650" y="1190833"/>
            <a:ext cx="59506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Deep ConvNet = succession of latent representations</a:t>
            </a:r>
          </a:p>
          <a:p>
            <a:pPr algn="ctr"/>
            <a:endParaRPr lang="en-US" sz="600" dirty="0"/>
          </a:p>
          <a:p>
            <a:pPr algn="ctr"/>
            <a:r>
              <a:rPr lang="en-US" sz="2000" dirty="0"/>
              <a:t>No semantic structure a priori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116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46696">
        <p:fade/>
      </p:transition>
    </mc:Choice>
    <mc:Fallback xmlns="">
      <p:transition advTm="46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533A-890C-1F43-AB09-7305172E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</a:t>
            </a:r>
            <a:r>
              <a:rPr lang="en-US" sz="2200" dirty="0"/>
              <a:t> – Development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2D4B0-354F-814C-87F2-5C4013B3C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Layer-wise: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𝑙𝑎𝑦𝑒𝑟𝑠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Unit-wise: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𝑙𝑎𝑦𝑒𝑟𝑠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𝑢𝑛𝑖𝑡𝑠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Sufficient statistics assumption: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Unit regularizer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Variance bound: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𝒱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Variance estimated using moving average of the expectation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2D4B0-354F-814C-87F2-5C4013B3C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2932A-2A03-2241-8C9C-61B12B79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47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9D7D-67E7-334A-8AE3-CF3102C6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</a:t>
            </a:r>
            <a:r>
              <a:rPr lang="en-US" sz="2200" dirty="0"/>
              <a:t> – Implementation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8E8A-0440-0649-BA8B-8C05BCF4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382B2-6A38-A241-8339-CA84D086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5" y="1175657"/>
            <a:ext cx="79375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826976-8243-AA41-A758-465315C5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415" y="4073732"/>
            <a:ext cx="5854700" cy="157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C7CFFC-3528-614C-8E03-11BB1161E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415" y="5684157"/>
            <a:ext cx="58166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7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9B47-8A9B-6A4F-B559-67F76B8A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</a:t>
            </a:r>
            <a:r>
              <a:rPr lang="en-US" sz="2200" dirty="0"/>
              <a:t> – ImageNet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B2227-2678-4540-A622-777E1E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B3E0B-3FBF-354A-856D-09EA111B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73" y="2440520"/>
            <a:ext cx="5461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6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672F-1D80-504A-BDC9-2D8EE3F3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 – Binary model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707FA-0B20-194E-9398-218468CF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C5141-8227-7A45-A0DF-FECB6B67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04" y="1198111"/>
            <a:ext cx="6569667" cy="3156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50AD20-0BC3-6C4C-A062-283F1C31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54" y="4328248"/>
            <a:ext cx="7113270" cy="249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91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A804D-2FEF-5449-A1AE-10843065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for </a:t>
            </a:r>
            <a:r>
              <a:rPr lang="en-US" dirty="0" err="1"/>
              <a:t>HybridNet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6DD8B-E6BA-E343-A7FF-18007A8B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164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AFC43BAE-DD66-E949-B114-82E041A02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1688" y="3146591"/>
                <a:ext cx="3980985" cy="215863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22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205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9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7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6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Enforces invariance to sources of random variability</a:t>
                </a:r>
              </a:p>
              <a:p>
                <a:r>
                  <a:rPr lang="en-US" sz="2000" dirty="0"/>
                  <a:t>Create virtual targets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, e.g. </a:t>
                </a:r>
                <a:r>
                  <a:rPr lang="en-US" sz="2000" dirty="0" err="1"/>
                  <a:t>avg</a:t>
                </a:r>
                <a:r>
                  <a:rPr lang="en-US" sz="2000" dirty="0"/>
                  <a:t> of outputs</a:t>
                </a:r>
              </a:p>
              <a:p>
                <a:pPr marL="0" indent="0">
                  <a:buNone/>
                </a:pPr>
                <a:br>
                  <a:rPr lang="en-US" sz="2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stab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0" smtClean="0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AFC43BAE-DD66-E949-B114-82E041A02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688" y="3146591"/>
                <a:ext cx="3980985" cy="2158633"/>
              </a:xfrm>
              <a:prstGeom prst="rect">
                <a:avLst/>
              </a:prstGeom>
              <a:blipFill>
                <a:blip r:embed="rId4"/>
                <a:stretch>
                  <a:fillRect l="-955" t="-3509" r="-2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F386504-8579-7B41-BE82-EE67EE60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endParaRPr 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E9EE7-8847-1C44-A307-5172E0556B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161" y="1143325"/>
                <a:ext cx="3980985" cy="756457"/>
              </a:xfrm>
            </p:spPr>
            <p:txBody>
              <a:bodyPr anchor="t"/>
              <a:lstStyle/>
              <a:p>
                <a:pPr marL="0" indent="0" algn="ctr">
                  <a:buNone/>
                </a:pPr>
                <a:r>
                  <a:rPr lang="en-US" b="1" dirty="0"/>
                  <a:t>Reconstruction-based</a:t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information skip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E9EE7-8847-1C44-A307-5172E0556B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161" y="1143325"/>
                <a:ext cx="3980985" cy="756457"/>
              </a:xfrm>
              <a:blipFill>
                <a:blip r:embed="rId5"/>
                <a:stretch>
                  <a:fillRect t="-819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96047-D3D7-9B47-A572-0F89788D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05A2C4-1BC4-CB40-9356-3709FBE2993A}"/>
              </a:ext>
            </a:extLst>
          </p:cNvPr>
          <p:cNvSpPr txBox="1">
            <a:spLocks/>
          </p:cNvSpPr>
          <p:nvPr/>
        </p:nvSpPr>
        <p:spPr>
          <a:xfrm>
            <a:off x="4861093" y="1175657"/>
            <a:ext cx="3980985" cy="416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Menlo-Regular" charset="0"/>
              <a:buNone/>
            </a:pPr>
            <a:r>
              <a:rPr lang="en-US" b="1" dirty="0"/>
              <a:t>Stability-based</a:t>
            </a:r>
            <a:endParaRPr lang="en-US" dirty="0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A006F9F-BFA6-A247-80C7-EBBEF1B2E672}"/>
              </a:ext>
            </a:extLst>
          </p:cNvPr>
          <p:cNvGrpSpPr/>
          <p:nvPr/>
        </p:nvGrpSpPr>
        <p:grpSpPr>
          <a:xfrm>
            <a:off x="5381537" y="1876546"/>
            <a:ext cx="3238018" cy="863177"/>
            <a:chOff x="5133389" y="1715182"/>
            <a:chExt cx="3238018" cy="863177"/>
          </a:xfrm>
        </p:grpSpPr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247580B5-A855-D34C-86CA-C1442D3CE563}"/>
                </a:ext>
              </a:extLst>
            </p:cNvPr>
            <p:cNvSpPr/>
            <p:nvPr/>
          </p:nvSpPr>
          <p:spPr>
            <a:xfrm>
              <a:off x="5550919" y="1921696"/>
              <a:ext cx="216785" cy="595016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54A7D8FE-5DB2-BA46-8DA1-8C367FE23028}"/>
                </a:ext>
              </a:extLst>
            </p:cNvPr>
            <p:cNvSpPr/>
            <p:nvPr/>
          </p:nvSpPr>
          <p:spPr>
            <a:xfrm>
              <a:off x="5662372" y="1921696"/>
              <a:ext cx="216785" cy="595016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EE7D579B-A6B8-5746-A63A-E507D5060F8C}"/>
                </a:ext>
              </a:extLst>
            </p:cNvPr>
            <p:cNvSpPr/>
            <p:nvPr/>
          </p:nvSpPr>
          <p:spPr>
            <a:xfrm>
              <a:off x="5810826" y="2017357"/>
              <a:ext cx="267980" cy="403693"/>
            </a:xfrm>
            <a:prstGeom prst="cube">
              <a:avLst>
                <a:gd name="adj" fmla="val 50365"/>
              </a:avLst>
            </a:prstGeom>
            <a:solidFill>
              <a:srgbClr val="7491C4"/>
            </a:solidFill>
            <a:ln>
              <a:solidFill>
                <a:srgbClr val="576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90C2A3D1-A9A1-8049-8F0B-76D740865685}"/>
                </a:ext>
              </a:extLst>
            </p:cNvPr>
            <p:cNvSpPr/>
            <p:nvPr/>
          </p:nvSpPr>
          <p:spPr>
            <a:xfrm>
              <a:off x="5987299" y="2017357"/>
              <a:ext cx="267980" cy="403693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974EEF3F-E504-194F-915A-4C482A3D64A4}"/>
                </a:ext>
              </a:extLst>
            </p:cNvPr>
            <p:cNvSpPr/>
            <p:nvPr/>
          </p:nvSpPr>
          <p:spPr>
            <a:xfrm>
              <a:off x="6170859" y="2017357"/>
              <a:ext cx="267980" cy="403693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168613BA-DC38-8244-BDCF-8100AC3588B1}"/>
                </a:ext>
              </a:extLst>
            </p:cNvPr>
            <p:cNvSpPr/>
            <p:nvPr/>
          </p:nvSpPr>
          <p:spPr>
            <a:xfrm>
              <a:off x="6429405" y="2115224"/>
              <a:ext cx="212080" cy="244307"/>
            </a:xfrm>
            <a:prstGeom prst="cube">
              <a:avLst>
                <a:gd name="adj" fmla="val 37061"/>
              </a:avLst>
            </a:prstGeom>
            <a:solidFill>
              <a:srgbClr val="7491C4"/>
            </a:solidFill>
            <a:ln>
              <a:solidFill>
                <a:srgbClr val="576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548E4C5B-5FB0-B54A-81B2-6A1006257086}"/>
                </a:ext>
              </a:extLst>
            </p:cNvPr>
            <p:cNvSpPr/>
            <p:nvPr/>
          </p:nvSpPr>
          <p:spPr>
            <a:xfrm>
              <a:off x="6607369" y="2114649"/>
              <a:ext cx="212080" cy="244307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DDB95D70-BD4D-C94D-8ACC-3C6FA3903C9A}"/>
                </a:ext>
              </a:extLst>
            </p:cNvPr>
            <p:cNvSpPr/>
            <p:nvPr/>
          </p:nvSpPr>
          <p:spPr>
            <a:xfrm>
              <a:off x="6786481" y="2114649"/>
              <a:ext cx="156938" cy="244307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B47BF00-0CBD-0041-8405-8A0698A3F41B}"/>
                </a:ext>
              </a:extLst>
            </p:cNvPr>
            <p:cNvSpPr/>
            <p:nvPr/>
          </p:nvSpPr>
          <p:spPr>
            <a:xfrm>
              <a:off x="6741185" y="1822676"/>
              <a:ext cx="3161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LM Roman 10" pitchFamily="2" charset="77"/>
                </a:rPr>
                <a:t>h</a:t>
              </a:r>
              <a:endParaRPr lang="en-US" sz="1600" i="1" baseline="-25000" dirty="0">
                <a:latin typeface="LM Roman 10" pitchFamily="2" charset="77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8B9F347-A570-1D4F-ADF4-4132076655B6}"/>
                </a:ext>
              </a:extLst>
            </p:cNvPr>
            <p:cNvGrpSpPr/>
            <p:nvPr/>
          </p:nvGrpSpPr>
          <p:grpSpPr>
            <a:xfrm>
              <a:off x="6917658" y="1818701"/>
              <a:ext cx="544108" cy="540255"/>
              <a:chOff x="2227471" y="1009208"/>
              <a:chExt cx="821392" cy="815576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B8D38E4-1AA8-5049-ADE1-81B9FD6D54A5}"/>
                  </a:ext>
                </a:extLst>
              </p:cNvPr>
              <p:cNvSpPr/>
              <p:nvPr/>
            </p:nvSpPr>
            <p:spPr>
              <a:xfrm>
                <a:off x="2739163" y="1009208"/>
                <a:ext cx="3097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600" b="1" dirty="0">
                    <a:latin typeface="LM Roman 10" pitchFamily="2" charset="77"/>
                  </a:rPr>
                  <a:t>ŷ</a:t>
                </a:r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47" name="Cube 146">
                <a:extLst>
                  <a:ext uri="{FF2B5EF4-FFF2-40B4-BE49-F238E27FC236}">
                    <a16:creationId xmlns:a16="http://schemas.microsoft.com/office/drawing/2014/main" id="{619355A6-F20F-1F4E-B5C8-A75F5E17E46D}"/>
                  </a:ext>
                </a:extLst>
              </p:cNvPr>
              <p:cNvSpPr/>
              <p:nvPr/>
            </p:nvSpPr>
            <p:spPr>
              <a:xfrm>
                <a:off x="2567871" y="1416445"/>
                <a:ext cx="142614" cy="408339"/>
              </a:xfrm>
              <a:prstGeom prst="cube">
                <a:avLst>
                  <a:gd name="adj" fmla="val 3177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48" name="Cube 147">
                <a:extLst>
                  <a:ext uri="{FF2B5EF4-FFF2-40B4-BE49-F238E27FC236}">
                    <a16:creationId xmlns:a16="http://schemas.microsoft.com/office/drawing/2014/main" id="{C69E5873-B534-054D-B47A-A15D603850FF}"/>
                  </a:ext>
                </a:extLst>
              </p:cNvPr>
              <p:cNvSpPr/>
              <p:nvPr/>
            </p:nvSpPr>
            <p:spPr>
              <a:xfrm>
                <a:off x="2770542" y="1503275"/>
                <a:ext cx="142614" cy="238874"/>
              </a:xfrm>
              <a:prstGeom prst="cube">
                <a:avLst>
                  <a:gd name="adj" fmla="val 3177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493C92DD-05FD-9D48-8A5E-0D08C8C98DE1}"/>
                  </a:ext>
                </a:extLst>
              </p:cNvPr>
              <p:cNvSpPr/>
              <p:nvPr/>
            </p:nvSpPr>
            <p:spPr>
              <a:xfrm flipV="1">
                <a:off x="2227471" y="1649610"/>
                <a:ext cx="336796" cy="0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61741" y="90168"/>
                      <a:pt x="27444" y="449253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</p:grp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6FBD93ED-906D-3F40-A4DE-1832E9FD7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389" y="1976510"/>
              <a:ext cx="686403" cy="494400"/>
            </a:xfrm>
            <a:prstGeom prst="rect">
              <a:avLst/>
            </a:prstGeom>
            <a:scene3d>
              <a:camera prst="isometricOffAxis1Right">
                <a:rot lat="600000" lon="16800000" rev="0"/>
              </a:camera>
              <a:lightRig rig="threePt" dir="t"/>
            </a:scene3d>
            <a:sp3d extrusionH="31750">
              <a:extrusionClr>
                <a:schemeClr val="bg2"/>
              </a:extrusionClr>
            </a:sp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Rounded Rectangle 176">
                  <a:extLst>
                    <a:ext uri="{FF2B5EF4-FFF2-40B4-BE49-F238E27FC236}">
                      <a16:creationId xmlns:a16="http://schemas.microsoft.com/office/drawing/2014/main" id="{80116ADB-D7C9-754E-B478-B6DE0B39029A}"/>
                    </a:ext>
                  </a:extLst>
                </p:cNvPr>
                <p:cNvSpPr/>
                <p:nvPr/>
              </p:nvSpPr>
              <p:spPr>
                <a:xfrm>
                  <a:off x="7748882" y="1761763"/>
                  <a:ext cx="458124" cy="286816"/>
                </a:xfrm>
                <a:prstGeom prst="roundRect">
                  <a:avLst>
                    <a:gd name="adj" fmla="val 9814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5641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</m:oMath>
                  </a14:m>
                  <a:r>
                    <a:rPr lang="en-US" sz="1600" baseline="-25000" dirty="0">
                      <a:solidFill>
                        <a:srgbClr val="564100"/>
                      </a:solidFill>
                      <a:latin typeface="LM Roman 10" pitchFamily="2" charset="77"/>
                    </a:rPr>
                    <a:t>cls</a:t>
                  </a:r>
                  <a:endParaRPr lang="en-US" sz="1600" dirty="0">
                    <a:solidFill>
                      <a:srgbClr val="564100"/>
                    </a:solidFill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177" name="Rounded Rectangle 176">
                  <a:extLst>
                    <a:ext uri="{FF2B5EF4-FFF2-40B4-BE49-F238E27FC236}">
                      <a16:creationId xmlns:a16="http://schemas.microsoft.com/office/drawing/2014/main" id="{80116ADB-D7C9-754E-B478-B6DE0B3902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882" y="1761763"/>
                  <a:ext cx="458124" cy="286816"/>
                </a:xfrm>
                <a:prstGeom prst="roundRect">
                  <a:avLst>
                    <a:gd name="adj" fmla="val 9814"/>
                  </a:avLst>
                </a:prstGeom>
                <a:blipFill>
                  <a:blip r:embed="rId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8" name="Curved Connector 41">
              <a:extLst>
                <a:ext uri="{FF2B5EF4-FFF2-40B4-BE49-F238E27FC236}">
                  <a16:creationId xmlns:a16="http://schemas.microsoft.com/office/drawing/2014/main" id="{196FE977-E780-544D-B456-D50189E8D1BE}"/>
                </a:ext>
              </a:extLst>
            </p:cNvPr>
            <p:cNvCxnSpPr>
              <a:cxnSpLocks/>
              <a:stCxn id="148" idx="5"/>
              <a:endCxn id="177" idx="1"/>
            </p:cNvCxnSpPr>
            <p:nvPr/>
          </p:nvCxnSpPr>
          <p:spPr>
            <a:xfrm flipV="1">
              <a:off x="7371871" y="1905171"/>
              <a:ext cx="377011" cy="304921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Rounded Rectangle 178">
                  <a:extLst>
                    <a:ext uri="{FF2B5EF4-FFF2-40B4-BE49-F238E27FC236}">
                      <a16:creationId xmlns:a16="http://schemas.microsoft.com/office/drawing/2014/main" id="{DAEBA48A-AFC2-7448-B510-54BF6801435E}"/>
                    </a:ext>
                  </a:extLst>
                </p:cNvPr>
                <p:cNvSpPr/>
                <p:nvPr/>
              </p:nvSpPr>
              <p:spPr>
                <a:xfrm>
                  <a:off x="7743658" y="2291543"/>
                  <a:ext cx="458124" cy="286816"/>
                </a:xfrm>
                <a:prstGeom prst="roundRect">
                  <a:avLst>
                    <a:gd name="adj" fmla="val 9814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5641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</m:oMath>
                  </a14:m>
                  <a:r>
                    <a:rPr lang="en-US" sz="1600" baseline="-25000" dirty="0">
                      <a:solidFill>
                        <a:srgbClr val="564100"/>
                      </a:solidFill>
                      <a:latin typeface="LM Roman 10" pitchFamily="2" charset="77"/>
                    </a:rPr>
                    <a:t>stab</a:t>
                  </a:r>
                  <a:endParaRPr lang="en-US" sz="1600" dirty="0">
                    <a:solidFill>
                      <a:srgbClr val="564100"/>
                    </a:solidFill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179" name="Rounded Rectangle 178">
                  <a:extLst>
                    <a:ext uri="{FF2B5EF4-FFF2-40B4-BE49-F238E27FC236}">
                      <a16:creationId xmlns:a16="http://schemas.microsoft.com/office/drawing/2014/main" id="{DAEBA48A-AFC2-7448-B510-54BF680143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658" y="2291543"/>
                  <a:ext cx="458124" cy="286816"/>
                </a:xfrm>
                <a:prstGeom prst="roundRect">
                  <a:avLst>
                    <a:gd name="adj" fmla="val 9814"/>
                  </a:avLst>
                </a:prstGeom>
                <a:blipFill>
                  <a:blip r:embed="rId8"/>
                  <a:stretch>
                    <a:fillRect l="-5263" r="-5263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" name="Curved Connector 41">
              <a:extLst>
                <a:ext uri="{FF2B5EF4-FFF2-40B4-BE49-F238E27FC236}">
                  <a16:creationId xmlns:a16="http://schemas.microsoft.com/office/drawing/2014/main" id="{60654489-6BB8-6143-AB0B-8F66A639C0B4}"/>
                </a:ext>
              </a:extLst>
            </p:cNvPr>
            <p:cNvCxnSpPr>
              <a:cxnSpLocks/>
              <a:stCxn id="148" idx="5"/>
              <a:endCxn id="179" idx="1"/>
            </p:cNvCxnSpPr>
            <p:nvPr/>
          </p:nvCxnSpPr>
          <p:spPr>
            <a:xfrm>
              <a:off x="7371871" y="2210092"/>
              <a:ext cx="371787" cy="224859"/>
            </a:xfrm>
            <a:prstGeom prst="curvedConnector3">
              <a:avLst/>
            </a:pr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9EC9401-58DE-E646-8536-2B986719D033}"/>
                </a:ext>
              </a:extLst>
            </p:cNvPr>
            <p:cNvGrpSpPr/>
            <p:nvPr/>
          </p:nvGrpSpPr>
          <p:grpSpPr>
            <a:xfrm>
              <a:off x="8115730" y="2117498"/>
              <a:ext cx="255677" cy="339565"/>
              <a:chOff x="4101919" y="2452056"/>
              <a:chExt cx="1061501" cy="1409783"/>
            </a:xfrm>
          </p:grpSpPr>
          <p:sp>
            <p:nvSpPr>
              <p:cNvPr id="191" name="Can 190">
                <a:extLst>
                  <a:ext uri="{FF2B5EF4-FFF2-40B4-BE49-F238E27FC236}">
                    <a16:creationId xmlns:a16="http://schemas.microsoft.com/office/drawing/2014/main" id="{56874B44-94F0-A644-9E6A-3AB3E8AB0C9A}"/>
                  </a:ext>
                </a:extLst>
              </p:cNvPr>
              <p:cNvSpPr/>
              <p:nvPr/>
            </p:nvSpPr>
            <p:spPr>
              <a:xfrm>
                <a:off x="4101919" y="2706971"/>
                <a:ext cx="1061501" cy="1154868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ea typeface="Latin Modern Math" panose="02000503000000000000" pitchFamily="2" charset="77"/>
                </a:endParaRPr>
              </a:p>
            </p:txBody>
          </p:sp>
          <p:sp>
            <p:nvSpPr>
              <p:cNvPr id="192" name="Can 191">
                <a:extLst>
                  <a:ext uri="{FF2B5EF4-FFF2-40B4-BE49-F238E27FC236}">
                    <a16:creationId xmlns:a16="http://schemas.microsoft.com/office/drawing/2014/main" id="{F27C236E-EB0B-DB4B-8ACE-DD1F6BA05874}"/>
                  </a:ext>
                </a:extLst>
              </p:cNvPr>
              <p:cNvSpPr/>
              <p:nvPr/>
            </p:nvSpPr>
            <p:spPr>
              <a:xfrm>
                <a:off x="4101919" y="2452056"/>
                <a:ext cx="1061501" cy="542279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tIns="108000" bIns="0" rtlCol="0" anchor="ctr"/>
              <a:lstStyle/>
              <a:p>
                <a:pPr algn="ctr"/>
                <a:endParaRPr lang="en-US" sz="1400" dirty="0">
                  <a:ea typeface="Latin Modern Math" panose="02000503000000000000" pitchFamily="2" charset="77"/>
                </a:endParaRPr>
              </a:p>
            </p:txBody>
          </p:sp>
        </p:grpSp>
        <p:sp>
          <p:nvSpPr>
            <p:cNvPr id="196" name="Can 195">
              <a:extLst>
                <a:ext uri="{FF2B5EF4-FFF2-40B4-BE49-F238E27FC236}">
                  <a16:creationId xmlns:a16="http://schemas.microsoft.com/office/drawing/2014/main" id="{E412ACD0-3785-354C-B41E-A9485586FEBC}"/>
                </a:ext>
              </a:extLst>
            </p:cNvPr>
            <p:cNvSpPr/>
            <p:nvPr/>
          </p:nvSpPr>
          <p:spPr>
            <a:xfrm>
              <a:off x="8115729" y="1715182"/>
              <a:ext cx="255677" cy="130615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108000" bIns="0" rtlCol="0" anchor="ctr"/>
            <a:lstStyle/>
            <a:p>
              <a:pPr algn="ctr"/>
              <a:endParaRPr lang="en-US" sz="1400" dirty="0">
                <a:ea typeface="Latin Modern Math" panose="02000503000000000000" pitchFamily="2" charset="77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42BD9B9-7375-3A4B-B06E-8309C151C121}"/>
              </a:ext>
            </a:extLst>
          </p:cNvPr>
          <p:cNvGrpSpPr/>
          <p:nvPr/>
        </p:nvGrpSpPr>
        <p:grpSpPr>
          <a:xfrm>
            <a:off x="465575" y="1783670"/>
            <a:ext cx="4120064" cy="1672986"/>
            <a:chOff x="465575" y="1545133"/>
            <a:chExt cx="4120064" cy="1672986"/>
          </a:xfrm>
        </p:grpSpPr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A3B9888-2A9F-6741-A2D1-D6A7A30327E7}"/>
                </a:ext>
              </a:extLst>
            </p:cNvPr>
            <p:cNvSpPr/>
            <p:nvPr/>
          </p:nvSpPr>
          <p:spPr>
            <a:xfrm>
              <a:off x="886431" y="2143457"/>
              <a:ext cx="216785" cy="595016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A057F613-6F2C-AF4D-9762-AB734559BD5A}"/>
                </a:ext>
              </a:extLst>
            </p:cNvPr>
            <p:cNvSpPr/>
            <p:nvPr/>
          </p:nvSpPr>
          <p:spPr>
            <a:xfrm>
              <a:off x="997884" y="2143457"/>
              <a:ext cx="216785" cy="595016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0299509D-B3F5-2749-A148-974506230561}"/>
                </a:ext>
              </a:extLst>
            </p:cNvPr>
            <p:cNvSpPr/>
            <p:nvPr/>
          </p:nvSpPr>
          <p:spPr>
            <a:xfrm>
              <a:off x="1146338" y="2239118"/>
              <a:ext cx="267980" cy="403693"/>
            </a:xfrm>
            <a:prstGeom prst="cube">
              <a:avLst>
                <a:gd name="adj" fmla="val 50365"/>
              </a:avLst>
            </a:prstGeom>
            <a:solidFill>
              <a:srgbClr val="7491C4"/>
            </a:solidFill>
            <a:ln>
              <a:solidFill>
                <a:srgbClr val="576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6F8B7FA7-112C-7646-81E7-3204C03A4CE1}"/>
                </a:ext>
              </a:extLst>
            </p:cNvPr>
            <p:cNvSpPr/>
            <p:nvPr/>
          </p:nvSpPr>
          <p:spPr>
            <a:xfrm>
              <a:off x="1322811" y="2239118"/>
              <a:ext cx="267980" cy="403693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F69E73FD-1592-8945-8877-2C26AA75C5E2}"/>
                </a:ext>
              </a:extLst>
            </p:cNvPr>
            <p:cNvSpPr/>
            <p:nvPr/>
          </p:nvSpPr>
          <p:spPr>
            <a:xfrm>
              <a:off x="1506371" y="2239118"/>
              <a:ext cx="267980" cy="403693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45AA203-E131-EA4E-BAF6-067A78112478}"/>
                </a:ext>
              </a:extLst>
            </p:cNvPr>
            <p:cNvSpPr/>
            <p:nvPr/>
          </p:nvSpPr>
          <p:spPr>
            <a:xfrm>
              <a:off x="1114289" y="2613750"/>
              <a:ext cx="2230997" cy="150543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255758"/>
                <a:gd name="connsiteY0" fmla="*/ 0 h 471499"/>
                <a:gd name="connsiteX1" fmla="*/ 255758 w 255758"/>
                <a:gd name="connsiteY1" fmla="*/ 471499 h 471499"/>
                <a:gd name="connsiteX0" fmla="*/ 0 w 846529"/>
                <a:gd name="connsiteY0" fmla="*/ 29287 h 58079"/>
                <a:gd name="connsiteX1" fmla="*/ 846529 w 846529"/>
                <a:gd name="connsiteY1" fmla="*/ 7534 h 58079"/>
                <a:gd name="connsiteX0" fmla="*/ 0 w 846543"/>
                <a:gd name="connsiteY0" fmla="*/ 21753 h 273049"/>
                <a:gd name="connsiteX1" fmla="*/ 846529 w 846543"/>
                <a:gd name="connsiteY1" fmla="*/ 0 h 273049"/>
                <a:gd name="connsiteX0" fmla="*/ 0 w 846542"/>
                <a:gd name="connsiteY0" fmla="*/ 21753 h 450674"/>
                <a:gd name="connsiteX1" fmla="*/ 846529 w 846542"/>
                <a:gd name="connsiteY1" fmla="*/ 0 h 450674"/>
                <a:gd name="connsiteX0" fmla="*/ 0 w 846542"/>
                <a:gd name="connsiteY0" fmla="*/ 21753 h 543067"/>
                <a:gd name="connsiteX1" fmla="*/ 412950 w 846542"/>
                <a:gd name="connsiteY1" fmla="*/ 449208 h 543067"/>
                <a:gd name="connsiteX2" fmla="*/ 846529 w 846542"/>
                <a:gd name="connsiteY2" fmla="*/ 0 h 543067"/>
                <a:gd name="connsiteX0" fmla="*/ 0 w 846573"/>
                <a:gd name="connsiteY0" fmla="*/ 21753 h 456675"/>
                <a:gd name="connsiteX1" fmla="*/ 412950 w 846573"/>
                <a:gd name="connsiteY1" fmla="*/ 449208 h 456675"/>
                <a:gd name="connsiteX2" fmla="*/ 846529 w 846573"/>
                <a:gd name="connsiteY2" fmla="*/ 0 h 456675"/>
                <a:gd name="connsiteX0" fmla="*/ 0 w 846573"/>
                <a:gd name="connsiteY0" fmla="*/ 21753 h 456675"/>
                <a:gd name="connsiteX1" fmla="*/ 412950 w 846573"/>
                <a:gd name="connsiteY1" fmla="*/ 449208 h 456675"/>
                <a:gd name="connsiteX2" fmla="*/ 846529 w 846573"/>
                <a:gd name="connsiteY2" fmla="*/ 0 h 456675"/>
                <a:gd name="connsiteX0" fmla="*/ 0 w 846600"/>
                <a:gd name="connsiteY0" fmla="*/ 21753 h 454505"/>
                <a:gd name="connsiteX1" fmla="*/ 412950 w 846600"/>
                <a:gd name="connsiteY1" fmla="*/ 449208 h 454505"/>
                <a:gd name="connsiteX2" fmla="*/ 846529 w 846600"/>
                <a:gd name="connsiteY2" fmla="*/ 0 h 454505"/>
                <a:gd name="connsiteX0" fmla="*/ 0 w 846618"/>
                <a:gd name="connsiteY0" fmla="*/ 21753 h 456675"/>
                <a:gd name="connsiteX1" fmla="*/ 412950 w 846618"/>
                <a:gd name="connsiteY1" fmla="*/ 449208 h 456675"/>
                <a:gd name="connsiteX2" fmla="*/ 846529 w 846618"/>
                <a:gd name="connsiteY2" fmla="*/ 0 h 456675"/>
                <a:gd name="connsiteX0" fmla="*/ 15 w 846633"/>
                <a:gd name="connsiteY0" fmla="*/ 21753 h 456675"/>
                <a:gd name="connsiteX1" fmla="*/ 412965 w 846633"/>
                <a:gd name="connsiteY1" fmla="*/ 449208 h 456675"/>
                <a:gd name="connsiteX2" fmla="*/ 846544 w 846633"/>
                <a:gd name="connsiteY2" fmla="*/ 0 h 456675"/>
                <a:gd name="connsiteX0" fmla="*/ 18 w 846648"/>
                <a:gd name="connsiteY0" fmla="*/ 21753 h 458852"/>
                <a:gd name="connsiteX1" fmla="*/ 412968 w 846648"/>
                <a:gd name="connsiteY1" fmla="*/ 449208 h 458852"/>
                <a:gd name="connsiteX2" fmla="*/ 846547 w 846648"/>
                <a:gd name="connsiteY2" fmla="*/ 0 h 458852"/>
                <a:gd name="connsiteX0" fmla="*/ 18 w 846575"/>
                <a:gd name="connsiteY0" fmla="*/ 21753 h 454023"/>
                <a:gd name="connsiteX1" fmla="*/ 412968 w 846575"/>
                <a:gd name="connsiteY1" fmla="*/ 449208 h 454023"/>
                <a:gd name="connsiteX2" fmla="*/ 846547 w 846575"/>
                <a:gd name="connsiteY2" fmla="*/ 0 h 454023"/>
                <a:gd name="connsiteX0" fmla="*/ 0 w 846557"/>
                <a:gd name="connsiteY0" fmla="*/ 21753 h 454023"/>
                <a:gd name="connsiteX1" fmla="*/ 412950 w 846557"/>
                <a:gd name="connsiteY1" fmla="*/ 449208 h 454023"/>
                <a:gd name="connsiteX2" fmla="*/ 846529 w 846557"/>
                <a:gd name="connsiteY2" fmla="*/ 0 h 454023"/>
                <a:gd name="connsiteX0" fmla="*/ 0 w 873541"/>
                <a:gd name="connsiteY0" fmla="*/ 0 h 498012"/>
                <a:gd name="connsiteX1" fmla="*/ 439934 w 873541"/>
                <a:gd name="connsiteY1" fmla="*/ 493197 h 498012"/>
                <a:gd name="connsiteX2" fmla="*/ 873513 w 873541"/>
                <a:gd name="connsiteY2" fmla="*/ 43989 h 498012"/>
                <a:gd name="connsiteX0" fmla="*/ 5848 w 879389"/>
                <a:gd name="connsiteY0" fmla="*/ 0 h 506012"/>
                <a:gd name="connsiteX1" fmla="*/ 445782 w 879389"/>
                <a:gd name="connsiteY1" fmla="*/ 493197 h 506012"/>
                <a:gd name="connsiteX2" fmla="*/ 879361 w 879389"/>
                <a:gd name="connsiteY2" fmla="*/ 43989 h 50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9389" h="506012">
                  <a:moveTo>
                    <a:pt x="5848" y="0"/>
                  </a:moveTo>
                  <a:cubicBezTo>
                    <a:pt x="-32374" y="642451"/>
                    <a:pt x="117048" y="488228"/>
                    <a:pt x="445782" y="493197"/>
                  </a:cubicBezTo>
                  <a:cubicBezTo>
                    <a:pt x="774516" y="498166"/>
                    <a:pt x="881411" y="560294"/>
                    <a:pt x="879361" y="43989"/>
                  </a:cubicBezTo>
                </a:path>
              </a:pathLst>
            </a:custGeom>
            <a:ln w="25400" cap="rnd">
              <a:solidFill>
                <a:schemeClr val="accent1">
                  <a:lumMod val="75000"/>
                </a:schemeClr>
              </a:solidFill>
              <a:prstDash val="sysDot"/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M Roman 10" pitchFamily="2" charset="77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1ED41AF-CE93-0445-A230-610FB118AFFD}"/>
                </a:ext>
              </a:extLst>
            </p:cNvPr>
            <p:cNvSpPr/>
            <p:nvPr/>
          </p:nvSpPr>
          <p:spPr>
            <a:xfrm>
              <a:off x="1692289" y="2542441"/>
              <a:ext cx="1124623" cy="144616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255758"/>
                <a:gd name="connsiteY0" fmla="*/ 0 h 471499"/>
                <a:gd name="connsiteX1" fmla="*/ 255758 w 255758"/>
                <a:gd name="connsiteY1" fmla="*/ 471499 h 471499"/>
                <a:gd name="connsiteX0" fmla="*/ 0 w 846529"/>
                <a:gd name="connsiteY0" fmla="*/ 29287 h 58079"/>
                <a:gd name="connsiteX1" fmla="*/ 846529 w 846529"/>
                <a:gd name="connsiteY1" fmla="*/ 7534 h 58079"/>
                <a:gd name="connsiteX0" fmla="*/ 0 w 846543"/>
                <a:gd name="connsiteY0" fmla="*/ 21753 h 273049"/>
                <a:gd name="connsiteX1" fmla="*/ 846529 w 846543"/>
                <a:gd name="connsiteY1" fmla="*/ 0 h 273049"/>
                <a:gd name="connsiteX0" fmla="*/ 0 w 846542"/>
                <a:gd name="connsiteY0" fmla="*/ 21753 h 450674"/>
                <a:gd name="connsiteX1" fmla="*/ 846529 w 846542"/>
                <a:gd name="connsiteY1" fmla="*/ 0 h 450674"/>
                <a:gd name="connsiteX0" fmla="*/ 0 w 846542"/>
                <a:gd name="connsiteY0" fmla="*/ 21753 h 543067"/>
                <a:gd name="connsiteX1" fmla="*/ 412950 w 846542"/>
                <a:gd name="connsiteY1" fmla="*/ 449208 h 543067"/>
                <a:gd name="connsiteX2" fmla="*/ 846529 w 846542"/>
                <a:gd name="connsiteY2" fmla="*/ 0 h 543067"/>
                <a:gd name="connsiteX0" fmla="*/ 0 w 846573"/>
                <a:gd name="connsiteY0" fmla="*/ 21753 h 456675"/>
                <a:gd name="connsiteX1" fmla="*/ 412950 w 846573"/>
                <a:gd name="connsiteY1" fmla="*/ 449208 h 456675"/>
                <a:gd name="connsiteX2" fmla="*/ 846529 w 846573"/>
                <a:gd name="connsiteY2" fmla="*/ 0 h 456675"/>
                <a:gd name="connsiteX0" fmla="*/ 0 w 846573"/>
                <a:gd name="connsiteY0" fmla="*/ 21753 h 456675"/>
                <a:gd name="connsiteX1" fmla="*/ 412950 w 846573"/>
                <a:gd name="connsiteY1" fmla="*/ 449208 h 456675"/>
                <a:gd name="connsiteX2" fmla="*/ 846529 w 846573"/>
                <a:gd name="connsiteY2" fmla="*/ 0 h 456675"/>
                <a:gd name="connsiteX0" fmla="*/ 0 w 846600"/>
                <a:gd name="connsiteY0" fmla="*/ 21753 h 454505"/>
                <a:gd name="connsiteX1" fmla="*/ 412950 w 846600"/>
                <a:gd name="connsiteY1" fmla="*/ 449208 h 454505"/>
                <a:gd name="connsiteX2" fmla="*/ 846529 w 846600"/>
                <a:gd name="connsiteY2" fmla="*/ 0 h 454505"/>
                <a:gd name="connsiteX0" fmla="*/ 0 w 846618"/>
                <a:gd name="connsiteY0" fmla="*/ 21753 h 456675"/>
                <a:gd name="connsiteX1" fmla="*/ 412950 w 846618"/>
                <a:gd name="connsiteY1" fmla="*/ 449208 h 456675"/>
                <a:gd name="connsiteX2" fmla="*/ 846529 w 846618"/>
                <a:gd name="connsiteY2" fmla="*/ 0 h 456675"/>
                <a:gd name="connsiteX0" fmla="*/ 15 w 846633"/>
                <a:gd name="connsiteY0" fmla="*/ 21753 h 456675"/>
                <a:gd name="connsiteX1" fmla="*/ 412965 w 846633"/>
                <a:gd name="connsiteY1" fmla="*/ 449208 h 456675"/>
                <a:gd name="connsiteX2" fmla="*/ 846544 w 846633"/>
                <a:gd name="connsiteY2" fmla="*/ 0 h 456675"/>
                <a:gd name="connsiteX0" fmla="*/ 18 w 846648"/>
                <a:gd name="connsiteY0" fmla="*/ 21753 h 458852"/>
                <a:gd name="connsiteX1" fmla="*/ 412968 w 846648"/>
                <a:gd name="connsiteY1" fmla="*/ 449208 h 458852"/>
                <a:gd name="connsiteX2" fmla="*/ 846547 w 846648"/>
                <a:gd name="connsiteY2" fmla="*/ 0 h 458852"/>
                <a:gd name="connsiteX0" fmla="*/ 18 w 846575"/>
                <a:gd name="connsiteY0" fmla="*/ 21753 h 454023"/>
                <a:gd name="connsiteX1" fmla="*/ 412968 w 846575"/>
                <a:gd name="connsiteY1" fmla="*/ 449208 h 454023"/>
                <a:gd name="connsiteX2" fmla="*/ 846547 w 846575"/>
                <a:gd name="connsiteY2" fmla="*/ 0 h 454023"/>
                <a:gd name="connsiteX0" fmla="*/ 0 w 846557"/>
                <a:gd name="connsiteY0" fmla="*/ 21753 h 454023"/>
                <a:gd name="connsiteX1" fmla="*/ 412950 w 846557"/>
                <a:gd name="connsiteY1" fmla="*/ 449208 h 454023"/>
                <a:gd name="connsiteX2" fmla="*/ 846529 w 846557"/>
                <a:gd name="connsiteY2" fmla="*/ 0 h 454023"/>
                <a:gd name="connsiteX0" fmla="*/ 0 w 899509"/>
                <a:gd name="connsiteY0" fmla="*/ 0 h 593456"/>
                <a:gd name="connsiteX1" fmla="*/ 465902 w 899509"/>
                <a:gd name="connsiteY1" fmla="*/ 588641 h 593456"/>
                <a:gd name="connsiteX2" fmla="*/ 899481 w 899509"/>
                <a:gd name="connsiteY2" fmla="*/ 139433 h 593456"/>
                <a:gd name="connsiteX0" fmla="*/ 37302 w 936811"/>
                <a:gd name="connsiteY0" fmla="*/ 0 h 595871"/>
                <a:gd name="connsiteX1" fmla="*/ 503204 w 936811"/>
                <a:gd name="connsiteY1" fmla="*/ 588641 h 595871"/>
                <a:gd name="connsiteX2" fmla="*/ 936783 w 936811"/>
                <a:gd name="connsiteY2" fmla="*/ 139433 h 59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811" h="595871">
                  <a:moveTo>
                    <a:pt x="37302" y="0"/>
                  </a:moveTo>
                  <a:cubicBezTo>
                    <a:pt x="-103007" y="719865"/>
                    <a:pt x="174470" y="583672"/>
                    <a:pt x="503204" y="588641"/>
                  </a:cubicBezTo>
                  <a:cubicBezTo>
                    <a:pt x="831938" y="593610"/>
                    <a:pt x="938833" y="655738"/>
                    <a:pt x="936783" y="139433"/>
                  </a:cubicBezTo>
                </a:path>
              </a:pathLst>
            </a:custGeom>
            <a:ln w="25400" cap="rnd">
              <a:solidFill>
                <a:schemeClr val="accent1">
                  <a:lumMod val="75000"/>
                </a:schemeClr>
              </a:solidFill>
              <a:prstDash val="sysDot"/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M Roman 10" pitchFamily="2" charset="77"/>
              </a:endParaRPr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2731FDB8-49EE-684A-92F4-EA606802A568}"/>
                </a:ext>
              </a:extLst>
            </p:cNvPr>
            <p:cNvSpPr/>
            <p:nvPr/>
          </p:nvSpPr>
          <p:spPr>
            <a:xfrm>
              <a:off x="1764917" y="2336985"/>
              <a:ext cx="212080" cy="244307"/>
            </a:xfrm>
            <a:prstGeom prst="cube">
              <a:avLst>
                <a:gd name="adj" fmla="val 37061"/>
              </a:avLst>
            </a:prstGeom>
            <a:solidFill>
              <a:srgbClr val="7491C4"/>
            </a:solidFill>
            <a:ln>
              <a:solidFill>
                <a:srgbClr val="576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6234FB3A-3DDC-EB4C-A844-71D7F76C0B36}"/>
                </a:ext>
              </a:extLst>
            </p:cNvPr>
            <p:cNvSpPr/>
            <p:nvPr/>
          </p:nvSpPr>
          <p:spPr>
            <a:xfrm>
              <a:off x="1942881" y="2336410"/>
              <a:ext cx="212080" cy="244307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0451264B-6114-994C-8E1A-ACEAA16C8FA3}"/>
                </a:ext>
              </a:extLst>
            </p:cNvPr>
            <p:cNvSpPr/>
            <p:nvPr/>
          </p:nvSpPr>
          <p:spPr>
            <a:xfrm>
              <a:off x="2121993" y="2336410"/>
              <a:ext cx="156938" cy="244307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75446A87-CC74-2E4E-ABCE-5B1608A4BB2A}"/>
                </a:ext>
              </a:extLst>
            </p:cNvPr>
            <p:cNvSpPr/>
            <p:nvPr/>
          </p:nvSpPr>
          <p:spPr>
            <a:xfrm>
              <a:off x="2433731" y="2336410"/>
              <a:ext cx="212080" cy="244307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5A1F28-9FC9-B04D-AFDA-D0B65F36F6BB}"/>
                </a:ext>
              </a:extLst>
            </p:cNvPr>
            <p:cNvCxnSpPr>
              <a:cxnSpLocks/>
            </p:cNvCxnSpPr>
            <p:nvPr/>
          </p:nvCxnSpPr>
          <p:spPr>
            <a:xfrm>
              <a:off x="2244774" y="2457131"/>
              <a:ext cx="188956" cy="0"/>
            </a:xfrm>
            <a:prstGeom prst="straightConnector1">
              <a:avLst/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3A8D878-A8FD-7D48-8F39-003B6CF03CD7}"/>
                </a:ext>
              </a:extLst>
            </p:cNvPr>
            <p:cNvSpPr txBox="1"/>
            <p:nvPr/>
          </p:nvSpPr>
          <p:spPr>
            <a:xfrm>
              <a:off x="1247191" y="2879565"/>
              <a:ext cx="20330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Palatino" pitchFamily="2" charset="77"/>
                </a:rPr>
                <a:t>Pooling location info</a:t>
              </a:r>
            </a:p>
          </p:txBody>
        </p: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228B741F-FAFC-A241-A484-0422B993CF39}"/>
                </a:ext>
              </a:extLst>
            </p:cNvPr>
            <p:cNvSpPr/>
            <p:nvPr/>
          </p:nvSpPr>
          <p:spPr>
            <a:xfrm>
              <a:off x="2609009" y="2336410"/>
              <a:ext cx="212080" cy="244307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357FD964-620A-884B-BEB5-06EF6380C91B}"/>
                </a:ext>
              </a:extLst>
            </p:cNvPr>
            <p:cNvSpPr/>
            <p:nvPr/>
          </p:nvSpPr>
          <p:spPr>
            <a:xfrm>
              <a:off x="2813357" y="2239118"/>
              <a:ext cx="267980" cy="403693"/>
            </a:xfrm>
            <a:prstGeom prst="cube">
              <a:avLst>
                <a:gd name="adj" fmla="val 50365"/>
              </a:avLst>
            </a:prstGeom>
            <a:solidFill>
              <a:srgbClr val="7480C4"/>
            </a:solidFill>
            <a:ln>
              <a:solidFill>
                <a:srgbClr val="575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4DE857E7-F464-4D47-A6B5-E8A0116621A7}"/>
                </a:ext>
              </a:extLst>
            </p:cNvPr>
            <p:cNvSpPr/>
            <p:nvPr/>
          </p:nvSpPr>
          <p:spPr>
            <a:xfrm>
              <a:off x="2982940" y="2239118"/>
              <a:ext cx="267980" cy="403693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E24AA5E6-DE51-7345-95AC-34029DE3AA81}"/>
                </a:ext>
              </a:extLst>
            </p:cNvPr>
            <p:cNvSpPr/>
            <p:nvPr/>
          </p:nvSpPr>
          <p:spPr>
            <a:xfrm>
              <a:off x="3159413" y="2239118"/>
              <a:ext cx="267980" cy="403693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2A1672DE-1A9F-8B40-83E1-8489C5D5911C}"/>
                </a:ext>
              </a:extLst>
            </p:cNvPr>
            <p:cNvSpPr/>
            <p:nvPr/>
          </p:nvSpPr>
          <p:spPr>
            <a:xfrm>
              <a:off x="3345286" y="2143457"/>
              <a:ext cx="216785" cy="595016"/>
            </a:xfrm>
            <a:prstGeom prst="cube">
              <a:avLst>
                <a:gd name="adj" fmla="val 68750"/>
              </a:avLst>
            </a:prstGeom>
            <a:solidFill>
              <a:srgbClr val="7480C4"/>
            </a:solidFill>
            <a:ln>
              <a:solidFill>
                <a:srgbClr val="575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1DD521E7-6B2D-3C42-894A-8CC5E32139E4}"/>
                </a:ext>
              </a:extLst>
            </p:cNvPr>
            <p:cNvSpPr/>
            <p:nvPr/>
          </p:nvSpPr>
          <p:spPr>
            <a:xfrm>
              <a:off x="3453679" y="2143457"/>
              <a:ext cx="216785" cy="595016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2F12330B-D5AA-844B-BA2A-B91C495BB736}"/>
                </a:ext>
              </a:extLst>
            </p:cNvPr>
            <p:cNvSpPr/>
            <p:nvPr/>
          </p:nvSpPr>
          <p:spPr>
            <a:xfrm>
              <a:off x="3565131" y="2143457"/>
              <a:ext cx="216785" cy="595016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B41C0D4-1CD6-DB40-ABE1-3517062D2053}"/>
                </a:ext>
              </a:extLst>
            </p:cNvPr>
            <p:cNvGrpSpPr/>
            <p:nvPr/>
          </p:nvGrpSpPr>
          <p:grpSpPr>
            <a:xfrm>
              <a:off x="2233147" y="1733688"/>
              <a:ext cx="544108" cy="679898"/>
              <a:chOff x="2227471" y="1009208"/>
              <a:chExt cx="821392" cy="1026383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4D1BB50-1CE9-694C-998E-DA888AA83CA2}"/>
                  </a:ext>
                </a:extLst>
              </p:cNvPr>
              <p:cNvSpPr/>
              <p:nvPr/>
            </p:nvSpPr>
            <p:spPr>
              <a:xfrm>
                <a:off x="2739163" y="1009208"/>
                <a:ext cx="3097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600" b="1" dirty="0">
                    <a:latin typeface="LM Roman 10" pitchFamily="2" charset="77"/>
                  </a:rPr>
                  <a:t>ŷ</a:t>
                </a:r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24" name="Cube 123">
                <a:extLst>
                  <a:ext uri="{FF2B5EF4-FFF2-40B4-BE49-F238E27FC236}">
                    <a16:creationId xmlns:a16="http://schemas.microsoft.com/office/drawing/2014/main" id="{AE275217-A5F8-5242-9B2B-4BA7CE8C3FB6}"/>
                  </a:ext>
                </a:extLst>
              </p:cNvPr>
              <p:cNvSpPr/>
              <p:nvPr/>
            </p:nvSpPr>
            <p:spPr>
              <a:xfrm>
                <a:off x="2567871" y="1416445"/>
                <a:ext cx="142614" cy="408339"/>
              </a:xfrm>
              <a:prstGeom prst="cube">
                <a:avLst>
                  <a:gd name="adj" fmla="val 3177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25" name="Cube 124">
                <a:extLst>
                  <a:ext uri="{FF2B5EF4-FFF2-40B4-BE49-F238E27FC236}">
                    <a16:creationId xmlns:a16="http://schemas.microsoft.com/office/drawing/2014/main" id="{9FA3D4C5-AB87-FD44-8A69-EC1D1E035648}"/>
                  </a:ext>
                </a:extLst>
              </p:cNvPr>
              <p:cNvSpPr/>
              <p:nvPr/>
            </p:nvSpPr>
            <p:spPr>
              <a:xfrm>
                <a:off x="2770542" y="1503275"/>
                <a:ext cx="142614" cy="238874"/>
              </a:xfrm>
              <a:prstGeom prst="cube">
                <a:avLst>
                  <a:gd name="adj" fmla="val 3177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F974A0F8-884D-DC41-A1E9-4644B2E4450F}"/>
                  </a:ext>
                </a:extLst>
              </p:cNvPr>
              <p:cNvSpPr/>
              <p:nvPr/>
            </p:nvSpPr>
            <p:spPr>
              <a:xfrm flipV="1">
                <a:off x="2227471" y="1649610"/>
                <a:ext cx="336796" cy="385981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61741" y="90168"/>
                      <a:pt x="27444" y="449253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</p:grp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F8E75FA1-B8DA-E94F-8099-84DC19DE3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75" y="2192657"/>
              <a:ext cx="686403" cy="494400"/>
            </a:xfrm>
            <a:prstGeom prst="rect">
              <a:avLst/>
            </a:prstGeom>
            <a:scene3d>
              <a:camera prst="isometricOffAxis1Right">
                <a:rot lat="600000" lon="16800000" rev="0"/>
              </a:camera>
              <a:lightRig rig="threePt" dir="t"/>
            </a:scene3d>
            <a:sp3d extrusionH="31750">
              <a:extrusionClr>
                <a:schemeClr val="bg2"/>
              </a:extrusionClr>
            </a:sp3d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5BBEDD5-F5E5-0940-99AA-099E516F4085}"/>
                </a:ext>
              </a:extLst>
            </p:cNvPr>
            <p:cNvSpPr txBox="1"/>
            <p:nvPr/>
          </p:nvSpPr>
          <p:spPr>
            <a:xfrm>
              <a:off x="3469780" y="1880649"/>
              <a:ext cx="5730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latin typeface="LM Roman 10" pitchFamily="2" charset="77"/>
                </a:rPr>
                <a:t>x̂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Rounded Rectangle 157">
                  <a:extLst>
                    <a:ext uri="{FF2B5EF4-FFF2-40B4-BE49-F238E27FC236}">
                      <a16:creationId xmlns:a16="http://schemas.microsoft.com/office/drawing/2014/main" id="{669CE971-182E-6F48-9E13-163EA432605F}"/>
                    </a:ext>
                  </a:extLst>
                </p:cNvPr>
                <p:cNvSpPr/>
                <p:nvPr/>
              </p:nvSpPr>
              <p:spPr>
                <a:xfrm>
                  <a:off x="3942400" y="1596205"/>
                  <a:ext cx="458124" cy="286816"/>
                </a:xfrm>
                <a:prstGeom prst="roundRect">
                  <a:avLst>
                    <a:gd name="adj" fmla="val 9814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5641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</m:oMath>
                  </a14:m>
                  <a:r>
                    <a:rPr lang="en-US" sz="1600" baseline="-25000" dirty="0">
                      <a:solidFill>
                        <a:srgbClr val="564100"/>
                      </a:solidFill>
                      <a:latin typeface="LM Roman 10" pitchFamily="2" charset="77"/>
                    </a:rPr>
                    <a:t>cls</a:t>
                  </a:r>
                  <a:endParaRPr lang="en-US" sz="1600" dirty="0">
                    <a:solidFill>
                      <a:srgbClr val="564100"/>
                    </a:solidFill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158" name="Rounded Rectangle 157">
                  <a:extLst>
                    <a:ext uri="{FF2B5EF4-FFF2-40B4-BE49-F238E27FC236}">
                      <a16:creationId xmlns:a16="http://schemas.microsoft.com/office/drawing/2014/main" id="{669CE971-182E-6F48-9E13-163EA43260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400" y="1596205"/>
                  <a:ext cx="458124" cy="286816"/>
                </a:xfrm>
                <a:prstGeom prst="roundRect">
                  <a:avLst>
                    <a:gd name="adj" fmla="val 9814"/>
                  </a:avLst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Rounded Rectangle 164">
                  <a:extLst>
                    <a:ext uri="{FF2B5EF4-FFF2-40B4-BE49-F238E27FC236}">
                      <a16:creationId xmlns:a16="http://schemas.microsoft.com/office/drawing/2014/main" id="{91AE4EA6-ECF8-624A-A9BC-21584B135777}"/>
                    </a:ext>
                  </a:extLst>
                </p:cNvPr>
                <p:cNvSpPr/>
                <p:nvPr/>
              </p:nvSpPr>
              <p:spPr>
                <a:xfrm>
                  <a:off x="3936878" y="2304126"/>
                  <a:ext cx="458124" cy="286816"/>
                </a:xfrm>
                <a:prstGeom prst="roundRect">
                  <a:avLst>
                    <a:gd name="adj" fmla="val 9814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5641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</m:oMath>
                  </a14:m>
                  <a:r>
                    <a:rPr lang="en-US" sz="1600" baseline="-25000" dirty="0">
                      <a:solidFill>
                        <a:srgbClr val="564100"/>
                      </a:solidFill>
                      <a:latin typeface="LM Roman 10" pitchFamily="2" charset="77"/>
                    </a:rPr>
                    <a:t>rec</a:t>
                  </a:r>
                  <a:endParaRPr lang="en-US" sz="1600" dirty="0">
                    <a:solidFill>
                      <a:srgbClr val="564100"/>
                    </a:solidFill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165" name="Rounded Rectangle 164">
                  <a:extLst>
                    <a:ext uri="{FF2B5EF4-FFF2-40B4-BE49-F238E27FC236}">
                      <a16:creationId xmlns:a16="http://schemas.microsoft.com/office/drawing/2014/main" id="{91AE4EA6-ECF8-624A-A9BC-21584B1357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878" y="2304126"/>
                  <a:ext cx="458124" cy="286816"/>
                </a:xfrm>
                <a:prstGeom prst="roundRect">
                  <a:avLst>
                    <a:gd name="adj" fmla="val 9814"/>
                  </a:avLst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Curved Connector 41">
              <a:extLst>
                <a:ext uri="{FF2B5EF4-FFF2-40B4-BE49-F238E27FC236}">
                  <a16:creationId xmlns:a16="http://schemas.microsoft.com/office/drawing/2014/main" id="{C7EED33E-E5EC-994F-88E2-2110385A4E47}"/>
                </a:ext>
              </a:extLst>
            </p:cNvPr>
            <p:cNvCxnSpPr>
              <a:cxnSpLocks/>
              <a:endCxn id="165" idx="1"/>
            </p:cNvCxnSpPr>
            <p:nvPr/>
          </p:nvCxnSpPr>
          <p:spPr>
            <a:xfrm>
              <a:off x="3731954" y="2447534"/>
              <a:ext cx="204924" cy="0"/>
            </a:xfrm>
            <a:prstGeom prst="straightConnector1">
              <a:avLst/>
            </a:prstGeom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8004760B-BF0C-0246-99BE-D7AC75803B2E}"/>
                </a:ext>
              </a:extLst>
            </p:cNvPr>
            <p:cNvGrpSpPr/>
            <p:nvPr/>
          </p:nvGrpSpPr>
          <p:grpSpPr>
            <a:xfrm>
              <a:off x="4329962" y="2138696"/>
              <a:ext cx="255677" cy="339565"/>
              <a:chOff x="4101919" y="2452056"/>
              <a:chExt cx="1061501" cy="1409783"/>
            </a:xfrm>
          </p:grpSpPr>
          <p:sp>
            <p:nvSpPr>
              <p:cNvPr id="184" name="Can 183">
                <a:extLst>
                  <a:ext uri="{FF2B5EF4-FFF2-40B4-BE49-F238E27FC236}">
                    <a16:creationId xmlns:a16="http://schemas.microsoft.com/office/drawing/2014/main" id="{C206FD4E-F1B9-0945-8D6B-745D79C63675}"/>
                  </a:ext>
                </a:extLst>
              </p:cNvPr>
              <p:cNvSpPr/>
              <p:nvPr/>
            </p:nvSpPr>
            <p:spPr>
              <a:xfrm>
                <a:off x="4101919" y="2706971"/>
                <a:ext cx="1061501" cy="1154868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ea typeface="Latin Modern Math" panose="02000503000000000000" pitchFamily="2" charset="77"/>
                </a:endParaRPr>
              </a:p>
            </p:txBody>
          </p:sp>
          <p:sp>
            <p:nvSpPr>
              <p:cNvPr id="185" name="Can 184">
                <a:extLst>
                  <a:ext uri="{FF2B5EF4-FFF2-40B4-BE49-F238E27FC236}">
                    <a16:creationId xmlns:a16="http://schemas.microsoft.com/office/drawing/2014/main" id="{0A834D50-6D53-FE44-BC13-8866EA6C9B5C}"/>
                  </a:ext>
                </a:extLst>
              </p:cNvPr>
              <p:cNvSpPr/>
              <p:nvPr/>
            </p:nvSpPr>
            <p:spPr>
              <a:xfrm>
                <a:off x="4101919" y="2452056"/>
                <a:ext cx="1061501" cy="542279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tIns="108000" bIns="0" rtlCol="0" anchor="ctr"/>
              <a:lstStyle/>
              <a:p>
                <a:pPr algn="ctr"/>
                <a:endParaRPr lang="en-US" sz="1400" dirty="0">
                  <a:ea typeface="Latin Modern Math" panose="02000503000000000000" pitchFamily="2" charset="77"/>
                </a:endParaRPr>
              </a:p>
            </p:txBody>
          </p:sp>
        </p:grpSp>
        <p:sp>
          <p:nvSpPr>
            <p:cNvPr id="197" name="Can 196">
              <a:extLst>
                <a:ext uri="{FF2B5EF4-FFF2-40B4-BE49-F238E27FC236}">
                  <a16:creationId xmlns:a16="http://schemas.microsoft.com/office/drawing/2014/main" id="{17CCDF2E-D7DF-C548-BA42-A356205551CD}"/>
                </a:ext>
              </a:extLst>
            </p:cNvPr>
            <p:cNvSpPr/>
            <p:nvPr/>
          </p:nvSpPr>
          <p:spPr>
            <a:xfrm>
              <a:off x="4329962" y="1545133"/>
              <a:ext cx="255677" cy="130615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108000" bIns="0" rtlCol="0" anchor="ctr"/>
            <a:lstStyle/>
            <a:p>
              <a:pPr algn="ctr"/>
              <a:endParaRPr lang="en-US" sz="1400" dirty="0">
                <a:ea typeface="Latin Modern Math" panose="02000503000000000000" pitchFamily="2" charset="77"/>
              </a:endParaRPr>
            </a:p>
          </p:txBody>
        </p:sp>
      </p:grpSp>
      <p:sp>
        <p:nvSpPr>
          <p:cNvPr id="206" name="Freeform 205">
            <a:extLst>
              <a:ext uri="{FF2B5EF4-FFF2-40B4-BE49-F238E27FC236}">
                <a16:creationId xmlns:a16="http://schemas.microsoft.com/office/drawing/2014/main" id="{EC8C84C8-CDF7-7E47-93C4-8D14CB8C30BE}"/>
              </a:ext>
            </a:extLst>
          </p:cNvPr>
          <p:cNvSpPr/>
          <p:nvPr/>
        </p:nvSpPr>
        <p:spPr>
          <a:xfrm>
            <a:off x="2693250" y="1993401"/>
            <a:ext cx="1238965" cy="366130"/>
          </a:xfrm>
          <a:custGeom>
            <a:avLst/>
            <a:gdLst>
              <a:gd name="connsiteX0" fmla="*/ 157316 w 157852"/>
              <a:gd name="connsiteY0" fmla="*/ 335015 h 335015"/>
              <a:gd name="connsiteX1" fmla="*/ 117987 w 157852"/>
              <a:gd name="connsiteY1" fmla="*/ 108873 h 335015"/>
              <a:gd name="connsiteX2" fmla="*/ 29497 w 157852"/>
              <a:gd name="connsiteY2" fmla="*/ 718 h 335015"/>
              <a:gd name="connsiteX3" fmla="*/ 0 w 157852"/>
              <a:gd name="connsiteY3" fmla="*/ 718 h 335015"/>
              <a:gd name="connsiteX0" fmla="*/ 1971071 w 1971071"/>
              <a:gd name="connsiteY0" fmla="*/ 50584 h 765671"/>
              <a:gd name="connsiteX1" fmla="*/ 152103 w 1971071"/>
              <a:gd name="connsiteY1" fmla="*/ 738842 h 765671"/>
              <a:gd name="connsiteX2" fmla="*/ 63613 w 1971071"/>
              <a:gd name="connsiteY2" fmla="*/ 630687 h 765671"/>
              <a:gd name="connsiteX3" fmla="*/ 34116 w 1971071"/>
              <a:gd name="connsiteY3" fmla="*/ 630687 h 765671"/>
              <a:gd name="connsiteX0" fmla="*/ 1971071 w 1971071"/>
              <a:gd name="connsiteY0" fmla="*/ 0 h 715087"/>
              <a:gd name="connsiteX1" fmla="*/ 152103 w 1971071"/>
              <a:gd name="connsiteY1" fmla="*/ 688258 h 715087"/>
              <a:gd name="connsiteX2" fmla="*/ 63613 w 1971071"/>
              <a:gd name="connsiteY2" fmla="*/ 580103 h 715087"/>
              <a:gd name="connsiteX3" fmla="*/ 34116 w 1971071"/>
              <a:gd name="connsiteY3" fmla="*/ 580103 h 715087"/>
              <a:gd name="connsiteX0" fmla="*/ 1976131 w 1976131"/>
              <a:gd name="connsiteY0" fmla="*/ 0 h 615546"/>
              <a:gd name="connsiteX1" fmla="*/ 884750 w 1976131"/>
              <a:gd name="connsiteY1" fmla="*/ 570271 h 615546"/>
              <a:gd name="connsiteX2" fmla="*/ 68673 w 1976131"/>
              <a:gd name="connsiteY2" fmla="*/ 580103 h 615546"/>
              <a:gd name="connsiteX3" fmla="*/ 39176 w 1976131"/>
              <a:gd name="connsiteY3" fmla="*/ 580103 h 615546"/>
              <a:gd name="connsiteX0" fmla="*/ 1938320 w 1948193"/>
              <a:gd name="connsiteY0" fmla="*/ 0 h 1750142"/>
              <a:gd name="connsiteX1" fmla="*/ 846939 w 1948193"/>
              <a:gd name="connsiteY1" fmla="*/ 570271 h 1750142"/>
              <a:gd name="connsiteX2" fmla="*/ 30862 w 1948193"/>
              <a:gd name="connsiteY2" fmla="*/ 580103 h 1750142"/>
              <a:gd name="connsiteX3" fmla="*/ 1948152 w 1948193"/>
              <a:gd name="connsiteY3" fmla="*/ 1750142 h 1750142"/>
              <a:gd name="connsiteX0" fmla="*/ 1949478 w 2195321"/>
              <a:gd name="connsiteY0" fmla="*/ 0 h 1474839"/>
              <a:gd name="connsiteX1" fmla="*/ 858097 w 2195321"/>
              <a:gd name="connsiteY1" fmla="*/ 570271 h 1474839"/>
              <a:gd name="connsiteX2" fmla="*/ 42020 w 2195321"/>
              <a:gd name="connsiteY2" fmla="*/ 580103 h 1474839"/>
              <a:gd name="connsiteX3" fmla="*/ 2195284 w 2195321"/>
              <a:gd name="connsiteY3" fmla="*/ 1474839 h 1474839"/>
              <a:gd name="connsiteX0" fmla="*/ 1937435 w 1937435"/>
              <a:gd name="connsiteY0" fmla="*/ 0 h 1710814"/>
              <a:gd name="connsiteX1" fmla="*/ 846054 w 1937435"/>
              <a:gd name="connsiteY1" fmla="*/ 570271 h 1710814"/>
              <a:gd name="connsiteX2" fmla="*/ 29977 w 1937435"/>
              <a:gd name="connsiteY2" fmla="*/ 580103 h 1710814"/>
              <a:gd name="connsiteX3" fmla="*/ 1927602 w 1937435"/>
              <a:gd name="connsiteY3" fmla="*/ 1710814 h 1710814"/>
              <a:gd name="connsiteX0" fmla="*/ 1130645 w 1130645"/>
              <a:gd name="connsiteY0" fmla="*/ 0 h 1710814"/>
              <a:gd name="connsiteX1" fmla="*/ 39264 w 1130645"/>
              <a:gd name="connsiteY1" fmla="*/ 570271 h 1710814"/>
              <a:gd name="connsiteX2" fmla="*/ 324400 w 1130645"/>
              <a:gd name="connsiteY2" fmla="*/ 1288026 h 1710814"/>
              <a:gd name="connsiteX3" fmla="*/ 1120812 w 1130645"/>
              <a:gd name="connsiteY3" fmla="*/ 1710814 h 1710814"/>
              <a:gd name="connsiteX0" fmla="*/ 1127891 w 1127891"/>
              <a:gd name="connsiteY0" fmla="*/ 0 h 1710814"/>
              <a:gd name="connsiteX1" fmla="*/ 36510 w 1127891"/>
              <a:gd name="connsiteY1" fmla="*/ 570271 h 1710814"/>
              <a:gd name="connsiteX2" fmla="*/ 321646 w 1127891"/>
              <a:gd name="connsiteY2" fmla="*/ 1288026 h 1710814"/>
              <a:gd name="connsiteX3" fmla="*/ 1118058 w 1127891"/>
              <a:gd name="connsiteY3" fmla="*/ 1710814 h 1710814"/>
              <a:gd name="connsiteX0" fmla="*/ 924067 w 924067"/>
              <a:gd name="connsiteY0" fmla="*/ 0 h 1710814"/>
              <a:gd name="connsiteX1" fmla="*/ 88325 w 924067"/>
              <a:gd name="connsiteY1" fmla="*/ 599768 h 1710814"/>
              <a:gd name="connsiteX2" fmla="*/ 117822 w 924067"/>
              <a:gd name="connsiteY2" fmla="*/ 1288026 h 1710814"/>
              <a:gd name="connsiteX3" fmla="*/ 914234 w 924067"/>
              <a:gd name="connsiteY3" fmla="*/ 1710814 h 1710814"/>
              <a:gd name="connsiteX0" fmla="*/ 835746 w 835746"/>
              <a:gd name="connsiteY0" fmla="*/ 0 h 1710814"/>
              <a:gd name="connsiteX1" fmla="*/ 4 w 835746"/>
              <a:gd name="connsiteY1" fmla="*/ 599768 h 1710814"/>
              <a:gd name="connsiteX2" fmla="*/ 825913 w 835746"/>
              <a:gd name="connsiteY2" fmla="*/ 1710814 h 1710814"/>
              <a:gd name="connsiteX0" fmla="*/ 835746 w 835746"/>
              <a:gd name="connsiteY0" fmla="*/ 0 h 1710814"/>
              <a:gd name="connsiteX1" fmla="*/ 4 w 835746"/>
              <a:gd name="connsiteY1" fmla="*/ 599768 h 1710814"/>
              <a:gd name="connsiteX2" fmla="*/ 825913 w 835746"/>
              <a:gd name="connsiteY2" fmla="*/ 1710814 h 1710814"/>
              <a:gd name="connsiteX0" fmla="*/ 570285 w 570285"/>
              <a:gd name="connsiteY0" fmla="*/ 0 h 1710814"/>
              <a:gd name="connsiteX1" fmla="*/ 14 w 570285"/>
              <a:gd name="connsiteY1" fmla="*/ 973394 h 1710814"/>
              <a:gd name="connsiteX2" fmla="*/ 560452 w 570285"/>
              <a:gd name="connsiteY2" fmla="*/ 1710814 h 1710814"/>
              <a:gd name="connsiteX0" fmla="*/ 572163 w 572163"/>
              <a:gd name="connsiteY0" fmla="*/ 0 h 1710814"/>
              <a:gd name="connsiteX1" fmla="*/ 1892 w 572163"/>
              <a:gd name="connsiteY1" fmla="*/ 973394 h 1710814"/>
              <a:gd name="connsiteX2" fmla="*/ 562330 w 572163"/>
              <a:gd name="connsiteY2" fmla="*/ 1710814 h 1710814"/>
              <a:gd name="connsiteX0" fmla="*/ 570285 w 570285"/>
              <a:gd name="connsiteY0" fmla="*/ 0 h 1710814"/>
              <a:gd name="connsiteX1" fmla="*/ 14 w 570285"/>
              <a:gd name="connsiteY1" fmla="*/ 973394 h 1710814"/>
              <a:gd name="connsiteX2" fmla="*/ 560452 w 570285"/>
              <a:gd name="connsiteY2" fmla="*/ 1710814 h 1710814"/>
              <a:gd name="connsiteX0" fmla="*/ 580115 w 580115"/>
              <a:gd name="connsiteY0" fmla="*/ 0 h 1710814"/>
              <a:gd name="connsiteX1" fmla="*/ 12 w 580115"/>
              <a:gd name="connsiteY1" fmla="*/ 1071717 h 1710814"/>
              <a:gd name="connsiteX2" fmla="*/ 570282 w 580115"/>
              <a:gd name="connsiteY2" fmla="*/ 1710814 h 1710814"/>
              <a:gd name="connsiteX0" fmla="*/ 586936 w 586936"/>
              <a:gd name="connsiteY0" fmla="*/ 0 h 1858298"/>
              <a:gd name="connsiteX1" fmla="*/ 6833 w 586936"/>
              <a:gd name="connsiteY1" fmla="*/ 1071717 h 1858298"/>
              <a:gd name="connsiteX2" fmla="*/ 429619 w 586936"/>
              <a:gd name="connsiteY2" fmla="*/ 1858298 h 1858298"/>
              <a:gd name="connsiteX0" fmla="*/ 652822 w 652822"/>
              <a:gd name="connsiteY0" fmla="*/ 0 h 1858298"/>
              <a:gd name="connsiteX1" fmla="*/ 3893 w 652822"/>
              <a:gd name="connsiteY1" fmla="*/ 934065 h 1858298"/>
              <a:gd name="connsiteX2" fmla="*/ 495505 w 652822"/>
              <a:gd name="connsiteY2" fmla="*/ 1858298 h 1858298"/>
              <a:gd name="connsiteX0" fmla="*/ 650730 w 650730"/>
              <a:gd name="connsiteY0" fmla="*/ 0 h 1858298"/>
              <a:gd name="connsiteX1" fmla="*/ 1801 w 650730"/>
              <a:gd name="connsiteY1" fmla="*/ 934065 h 1858298"/>
              <a:gd name="connsiteX2" fmla="*/ 493413 w 650730"/>
              <a:gd name="connsiteY2" fmla="*/ 1858298 h 1858298"/>
              <a:gd name="connsiteX0" fmla="*/ 649215 w 1093676"/>
              <a:gd name="connsiteY0" fmla="*/ 0 h 1711543"/>
              <a:gd name="connsiteX1" fmla="*/ 286 w 1093676"/>
              <a:gd name="connsiteY1" fmla="*/ 934065 h 1711543"/>
              <a:gd name="connsiteX2" fmla="*/ 1093676 w 1093676"/>
              <a:gd name="connsiteY2" fmla="*/ 1711543 h 1711543"/>
              <a:gd name="connsiteX0" fmla="*/ 649210 w 1093671"/>
              <a:gd name="connsiteY0" fmla="*/ 0 h 1711543"/>
              <a:gd name="connsiteX1" fmla="*/ 281 w 1093671"/>
              <a:gd name="connsiteY1" fmla="*/ 934065 h 1711543"/>
              <a:gd name="connsiteX2" fmla="*/ 1093671 w 1093671"/>
              <a:gd name="connsiteY2" fmla="*/ 1711543 h 1711543"/>
              <a:gd name="connsiteX0" fmla="*/ 0 w 444461"/>
              <a:gd name="connsiteY0" fmla="*/ 0 h 1711543"/>
              <a:gd name="connsiteX1" fmla="*/ 444461 w 444461"/>
              <a:gd name="connsiteY1" fmla="*/ 1711543 h 1711543"/>
              <a:gd name="connsiteX0" fmla="*/ 0 w 1277154"/>
              <a:gd name="connsiteY0" fmla="*/ 382545 h 382545"/>
              <a:gd name="connsiteX1" fmla="*/ 1277154 w 1277154"/>
              <a:gd name="connsiteY1" fmla="*/ 0 h 382545"/>
              <a:gd name="connsiteX0" fmla="*/ 0 w 1277154"/>
              <a:gd name="connsiteY0" fmla="*/ 382545 h 382545"/>
              <a:gd name="connsiteX1" fmla="*/ 1277154 w 1277154"/>
              <a:gd name="connsiteY1" fmla="*/ 0 h 382545"/>
              <a:gd name="connsiteX0" fmla="*/ 0 w 1277154"/>
              <a:gd name="connsiteY0" fmla="*/ 382669 h 382669"/>
              <a:gd name="connsiteX1" fmla="*/ 1277154 w 1277154"/>
              <a:gd name="connsiteY1" fmla="*/ 124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7154" h="382669">
                <a:moveTo>
                  <a:pt x="0" y="382669"/>
                </a:moveTo>
                <a:cubicBezTo>
                  <a:pt x="383733" y="368043"/>
                  <a:pt x="837441" y="-7827"/>
                  <a:pt x="1277154" y="124"/>
                </a:cubicBezTo>
              </a:path>
            </a:pathLst>
          </a:custGeom>
          <a:noFill/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97520-053D-B644-954A-B150B01E5247}"/>
              </a:ext>
            </a:extLst>
          </p:cNvPr>
          <p:cNvSpPr txBox="1"/>
          <p:nvPr/>
        </p:nvSpPr>
        <p:spPr>
          <a:xfrm rot="16200000">
            <a:off x="-260502" y="2443983"/>
            <a:ext cx="119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SWWAE</a:t>
            </a:r>
          </a:p>
          <a:p>
            <a:pPr algn="ctr"/>
            <a:r>
              <a:rPr lang="en-US" sz="1300" dirty="0">
                <a:solidFill>
                  <a:schemeClr val="bg2">
                    <a:lumMod val="50000"/>
                  </a:schemeClr>
                </a:solidFill>
              </a:rPr>
              <a:t>(Zhao,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510065-E58E-B84F-9A86-73594E2F708A}"/>
              </a:ext>
            </a:extLst>
          </p:cNvPr>
          <p:cNvGrpSpPr/>
          <p:nvPr/>
        </p:nvGrpSpPr>
        <p:grpSpPr>
          <a:xfrm>
            <a:off x="27392" y="3499961"/>
            <a:ext cx="4522515" cy="1725038"/>
            <a:chOff x="27392" y="4315301"/>
            <a:chExt cx="4522515" cy="1725038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039F396-1CB5-1640-966D-3BD50C787CCA}"/>
                </a:ext>
              </a:extLst>
            </p:cNvPr>
            <p:cNvGrpSpPr/>
            <p:nvPr/>
          </p:nvGrpSpPr>
          <p:grpSpPr>
            <a:xfrm>
              <a:off x="461832" y="4315301"/>
              <a:ext cx="4088075" cy="1725038"/>
              <a:chOff x="462399" y="3821690"/>
              <a:chExt cx="4088075" cy="1725038"/>
            </a:xfrm>
          </p:grpSpPr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1EF48C62-B566-464E-8B77-2AD470A125AF}"/>
                  </a:ext>
                </a:extLst>
              </p:cNvPr>
              <p:cNvSpPr/>
              <p:nvPr/>
            </p:nvSpPr>
            <p:spPr>
              <a:xfrm>
                <a:off x="886431" y="4397573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E8190A66-058C-2B45-AEE4-F61E4D2717B7}"/>
                  </a:ext>
                </a:extLst>
              </p:cNvPr>
              <p:cNvSpPr/>
              <p:nvPr/>
            </p:nvSpPr>
            <p:spPr>
              <a:xfrm>
                <a:off x="997884" y="4397573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2B624F74-E49E-564F-88CE-A498C340D3CF}"/>
                  </a:ext>
                </a:extLst>
              </p:cNvPr>
              <p:cNvSpPr/>
              <p:nvPr/>
            </p:nvSpPr>
            <p:spPr>
              <a:xfrm>
                <a:off x="1146338" y="4493234"/>
                <a:ext cx="267980" cy="403693"/>
              </a:xfrm>
              <a:prstGeom prst="cube">
                <a:avLst>
                  <a:gd name="adj" fmla="val 50365"/>
                </a:avLst>
              </a:prstGeom>
              <a:solidFill>
                <a:srgbClr val="7491C4"/>
              </a:solidFill>
              <a:ln>
                <a:solidFill>
                  <a:srgbClr val="576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EB42E71A-8B69-6E4E-8775-8255338E96AF}"/>
                  </a:ext>
                </a:extLst>
              </p:cNvPr>
              <p:cNvSpPr/>
              <p:nvPr/>
            </p:nvSpPr>
            <p:spPr>
              <a:xfrm>
                <a:off x="1322811" y="4493234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99" name="Cube 98">
                <a:extLst>
                  <a:ext uri="{FF2B5EF4-FFF2-40B4-BE49-F238E27FC236}">
                    <a16:creationId xmlns:a16="http://schemas.microsoft.com/office/drawing/2014/main" id="{73272426-5BCF-AA46-98E9-0140C75362EE}"/>
                  </a:ext>
                </a:extLst>
              </p:cNvPr>
              <p:cNvSpPr/>
              <p:nvPr/>
            </p:nvSpPr>
            <p:spPr>
              <a:xfrm>
                <a:off x="1506371" y="4493234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EEC65B7-2AC5-484B-92B1-A61E38052102}"/>
                  </a:ext>
                </a:extLst>
              </p:cNvPr>
              <p:cNvSpPr/>
              <p:nvPr/>
            </p:nvSpPr>
            <p:spPr>
              <a:xfrm>
                <a:off x="1993729" y="4831969"/>
                <a:ext cx="517677" cy="64958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C85637ED-FA26-BB49-BB22-3DBCF3B6491D}"/>
                  </a:ext>
                </a:extLst>
              </p:cNvPr>
              <p:cNvSpPr/>
              <p:nvPr/>
            </p:nvSpPr>
            <p:spPr>
              <a:xfrm>
                <a:off x="1764917" y="4591101"/>
                <a:ext cx="212080" cy="244307"/>
              </a:xfrm>
              <a:prstGeom prst="cube">
                <a:avLst>
                  <a:gd name="adj" fmla="val 37061"/>
                </a:avLst>
              </a:prstGeom>
              <a:solidFill>
                <a:srgbClr val="7491C4"/>
              </a:solidFill>
              <a:ln>
                <a:solidFill>
                  <a:srgbClr val="576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33C4C81A-3DAE-3442-9F7A-A82AA57DDDFC}"/>
                  </a:ext>
                </a:extLst>
              </p:cNvPr>
              <p:cNvSpPr/>
              <p:nvPr/>
            </p:nvSpPr>
            <p:spPr>
              <a:xfrm>
                <a:off x="1942881" y="4590526"/>
                <a:ext cx="212080" cy="244307"/>
              </a:xfrm>
              <a:prstGeom prst="cube">
                <a:avLst>
                  <a:gd name="adj" fmla="val 3706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04" name="Cube 103">
                <a:extLst>
                  <a:ext uri="{FF2B5EF4-FFF2-40B4-BE49-F238E27FC236}">
                    <a16:creationId xmlns:a16="http://schemas.microsoft.com/office/drawing/2014/main" id="{15DAFFB3-F645-FA44-A52C-D1E55D6767A1}"/>
                  </a:ext>
                </a:extLst>
              </p:cNvPr>
              <p:cNvSpPr/>
              <p:nvPr/>
            </p:nvSpPr>
            <p:spPr>
              <a:xfrm>
                <a:off x="2121993" y="4590526"/>
                <a:ext cx="156938" cy="244307"/>
              </a:xfrm>
              <a:prstGeom prst="cube">
                <a:avLst>
                  <a:gd name="adj" fmla="val 51249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12786769-EC6F-214A-A9E0-8A687321B066}"/>
                  </a:ext>
                </a:extLst>
              </p:cNvPr>
              <p:cNvSpPr/>
              <p:nvPr/>
            </p:nvSpPr>
            <p:spPr>
              <a:xfrm>
                <a:off x="2433731" y="4590526"/>
                <a:ext cx="212080" cy="244307"/>
              </a:xfrm>
              <a:prstGeom prst="cube">
                <a:avLst>
                  <a:gd name="adj" fmla="val 3706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DBA1F7F4-4440-5F49-BBFB-DE58A8DD89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4774" y="4711247"/>
                <a:ext cx="188956" cy="0"/>
              </a:xfrm>
              <a:prstGeom prst="straightConnector1">
                <a:avLst/>
              </a:pr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63BC186-94B3-C34C-BBCE-13982A31F105}"/>
                  </a:ext>
                </a:extLst>
              </p:cNvPr>
              <p:cNvSpPr txBox="1"/>
              <p:nvPr/>
            </p:nvSpPr>
            <p:spPr>
              <a:xfrm>
                <a:off x="906309" y="5208174"/>
                <a:ext cx="2583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Palatino" pitchFamily="2" charset="77"/>
                  </a:rPr>
                  <a:t>Noisy representations info.</a:t>
                </a:r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EFAFD765-9AEB-E945-A8CD-72D3273002DD}"/>
                  </a:ext>
                </a:extLst>
              </p:cNvPr>
              <p:cNvSpPr/>
              <p:nvPr/>
            </p:nvSpPr>
            <p:spPr>
              <a:xfrm>
                <a:off x="2609009" y="4590526"/>
                <a:ext cx="212080" cy="244307"/>
              </a:xfrm>
              <a:prstGeom prst="cube">
                <a:avLst>
                  <a:gd name="adj" fmla="val 3706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3DC9FEF8-CAC0-404A-9267-DA70F4B49A03}"/>
                  </a:ext>
                </a:extLst>
              </p:cNvPr>
              <p:cNvSpPr/>
              <p:nvPr/>
            </p:nvSpPr>
            <p:spPr>
              <a:xfrm>
                <a:off x="2813357" y="4493234"/>
                <a:ext cx="267980" cy="403693"/>
              </a:xfrm>
              <a:prstGeom prst="cube">
                <a:avLst>
                  <a:gd name="adj" fmla="val 50365"/>
                </a:avLst>
              </a:prstGeom>
              <a:solidFill>
                <a:srgbClr val="7480C4"/>
              </a:solidFill>
              <a:ln>
                <a:solidFill>
                  <a:srgbClr val="575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0E985D25-028C-0A41-AFD2-A640E3FC5207}"/>
                  </a:ext>
                </a:extLst>
              </p:cNvPr>
              <p:cNvSpPr/>
              <p:nvPr/>
            </p:nvSpPr>
            <p:spPr>
              <a:xfrm>
                <a:off x="2982940" y="4493234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2" name="Cube 111">
                <a:extLst>
                  <a:ext uri="{FF2B5EF4-FFF2-40B4-BE49-F238E27FC236}">
                    <a16:creationId xmlns:a16="http://schemas.microsoft.com/office/drawing/2014/main" id="{A9D1E546-9C46-4242-9874-E915A43847C4}"/>
                  </a:ext>
                </a:extLst>
              </p:cNvPr>
              <p:cNvSpPr/>
              <p:nvPr/>
            </p:nvSpPr>
            <p:spPr>
              <a:xfrm>
                <a:off x="3159413" y="4493234"/>
                <a:ext cx="267980" cy="403693"/>
              </a:xfrm>
              <a:prstGeom prst="cube">
                <a:avLst>
                  <a:gd name="adj" fmla="val 503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3" name="Cube 112">
                <a:extLst>
                  <a:ext uri="{FF2B5EF4-FFF2-40B4-BE49-F238E27FC236}">
                    <a16:creationId xmlns:a16="http://schemas.microsoft.com/office/drawing/2014/main" id="{D72146A1-C8C5-8D45-A5B2-A108C4B81C0B}"/>
                  </a:ext>
                </a:extLst>
              </p:cNvPr>
              <p:cNvSpPr/>
              <p:nvPr/>
            </p:nvSpPr>
            <p:spPr>
              <a:xfrm>
                <a:off x="3345286" y="4397573"/>
                <a:ext cx="216785" cy="595016"/>
              </a:xfrm>
              <a:prstGeom prst="cube">
                <a:avLst>
                  <a:gd name="adj" fmla="val 68750"/>
                </a:avLst>
              </a:prstGeom>
              <a:solidFill>
                <a:srgbClr val="7480C4"/>
              </a:solidFill>
              <a:ln>
                <a:solidFill>
                  <a:srgbClr val="575F9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264AC5EF-5D2F-2B4D-8937-99E1BDE3AFE0}"/>
                  </a:ext>
                </a:extLst>
              </p:cNvPr>
              <p:cNvSpPr/>
              <p:nvPr/>
            </p:nvSpPr>
            <p:spPr>
              <a:xfrm>
                <a:off x="3453679" y="4397573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5CA59E14-F413-934E-8C80-09821079B293}"/>
                  </a:ext>
                </a:extLst>
              </p:cNvPr>
              <p:cNvSpPr/>
              <p:nvPr/>
            </p:nvSpPr>
            <p:spPr>
              <a:xfrm>
                <a:off x="3565131" y="4397573"/>
                <a:ext cx="216785" cy="595016"/>
              </a:xfrm>
              <a:prstGeom prst="cube">
                <a:avLst>
                  <a:gd name="adj" fmla="val 68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LM Roman 10" pitchFamily="2" charset="77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E214D994-F1B7-6642-8625-474D95759D66}"/>
                  </a:ext>
                </a:extLst>
              </p:cNvPr>
              <p:cNvSpPr/>
              <p:nvPr/>
            </p:nvSpPr>
            <p:spPr>
              <a:xfrm>
                <a:off x="1818925" y="4840247"/>
                <a:ext cx="873643" cy="100103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907C991B-6702-3548-A483-219FAF70A925}"/>
                  </a:ext>
                </a:extLst>
              </p:cNvPr>
              <p:cNvSpPr/>
              <p:nvPr/>
            </p:nvSpPr>
            <p:spPr>
              <a:xfrm>
                <a:off x="1539875" y="4905205"/>
                <a:ext cx="1338566" cy="84195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9F5DF92-2801-F447-B83A-2B8F81541616}"/>
                  </a:ext>
                </a:extLst>
              </p:cNvPr>
              <p:cNvSpPr/>
              <p:nvPr/>
            </p:nvSpPr>
            <p:spPr>
              <a:xfrm>
                <a:off x="1335458" y="4896927"/>
                <a:ext cx="1712503" cy="140508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3778CE2F-D23A-7F47-AF0B-9DAB28EFA044}"/>
                  </a:ext>
                </a:extLst>
              </p:cNvPr>
              <p:cNvSpPr/>
              <p:nvPr/>
            </p:nvSpPr>
            <p:spPr>
              <a:xfrm>
                <a:off x="1181293" y="4893563"/>
                <a:ext cx="2036252" cy="194688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2FAEDAD9-E7CC-9F4C-8A29-D834E9E785A0}"/>
                  </a:ext>
                </a:extLst>
              </p:cNvPr>
              <p:cNvSpPr/>
              <p:nvPr/>
            </p:nvSpPr>
            <p:spPr>
              <a:xfrm>
                <a:off x="975602" y="4998579"/>
                <a:ext cx="2415297" cy="139210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3EC16B9F-471E-E644-B14C-1488D351D3FD}"/>
                  </a:ext>
                </a:extLst>
              </p:cNvPr>
              <p:cNvSpPr/>
              <p:nvPr/>
            </p:nvSpPr>
            <p:spPr>
              <a:xfrm>
                <a:off x="844550" y="4992589"/>
                <a:ext cx="2657475" cy="194249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255758"/>
                  <a:gd name="connsiteY0" fmla="*/ 0 h 471499"/>
                  <a:gd name="connsiteX1" fmla="*/ 255758 w 255758"/>
                  <a:gd name="connsiteY1" fmla="*/ 471499 h 471499"/>
                  <a:gd name="connsiteX0" fmla="*/ 0 w 846529"/>
                  <a:gd name="connsiteY0" fmla="*/ 29287 h 58079"/>
                  <a:gd name="connsiteX1" fmla="*/ 846529 w 846529"/>
                  <a:gd name="connsiteY1" fmla="*/ 7534 h 58079"/>
                  <a:gd name="connsiteX0" fmla="*/ 0 w 846543"/>
                  <a:gd name="connsiteY0" fmla="*/ 21753 h 273049"/>
                  <a:gd name="connsiteX1" fmla="*/ 846529 w 846543"/>
                  <a:gd name="connsiteY1" fmla="*/ 0 h 273049"/>
                  <a:gd name="connsiteX0" fmla="*/ 0 w 846542"/>
                  <a:gd name="connsiteY0" fmla="*/ 21753 h 450674"/>
                  <a:gd name="connsiteX1" fmla="*/ 846529 w 846542"/>
                  <a:gd name="connsiteY1" fmla="*/ 0 h 450674"/>
                  <a:gd name="connsiteX0" fmla="*/ 0 w 846542"/>
                  <a:gd name="connsiteY0" fmla="*/ 21753 h 543067"/>
                  <a:gd name="connsiteX1" fmla="*/ 412950 w 846542"/>
                  <a:gd name="connsiteY1" fmla="*/ 449208 h 543067"/>
                  <a:gd name="connsiteX2" fmla="*/ 846529 w 846542"/>
                  <a:gd name="connsiteY2" fmla="*/ 0 h 543067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573"/>
                  <a:gd name="connsiteY0" fmla="*/ 21753 h 456675"/>
                  <a:gd name="connsiteX1" fmla="*/ 412950 w 846573"/>
                  <a:gd name="connsiteY1" fmla="*/ 449208 h 456675"/>
                  <a:gd name="connsiteX2" fmla="*/ 846529 w 846573"/>
                  <a:gd name="connsiteY2" fmla="*/ 0 h 456675"/>
                  <a:gd name="connsiteX0" fmla="*/ 0 w 846600"/>
                  <a:gd name="connsiteY0" fmla="*/ 21753 h 454505"/>
                  <a:gd name="connsiteX1" fmla="*/ 412950 w 846600"/>
                  <a:gd name="connsiteY1" fmla="*/ 449208 h 454505"/>
                  <a:gd name="connsiteX2" fmla="*/ 846529 w 846600"/>
                  <a:gd name="connsiteY2" fmla="*/ 0 h 454505"/>
                  <a:gd name="connsiteX0" fmla="*/ 0 w 846618"/>
                  <a:gd name="connsiteY0" fmla="*/ 21753 h 456675"/>
                  <a:gd name="connsiteX1" fmla="*/ 412950 w 846618"/>
                  <a:gd name="connsiteY1" fmla="*/ 449208 h 456675"/>
                  <a:gd name="connsiteX2" fmla="*/ 846529 w 846618"/>
                  <a:gd name="connsiteY2" fmla="*/ 0 h 456675"/>
                  <a:gd name="connsiteX0" fmla="*/ 15 w 846633"/>
                  <a:gd name="connsiteY0" fmla="*/ 21753 h 456675"/>
                  <a:gd name="connsiteX1" fmla="*/ 412965 w 846633"/>
                  <a:gd name="connsiteY1" fmla="*/ 449208 h 456675"/>
                  <a:gd name="connsiteX2" fmla="*/ 846544 w 846633"/>
                  <a:gd name="connsiteY2" fmla="*/ 0 h 456675"/>
                  <a:gd name="connsiteX0" fmla="*/ 18 w 846648"/>
                  <a:gd name="connsiteY0" fmla="*/ 21753 h 458852"/>
                  <a:gd name="connsiteX1" fmla="*/ 412968 w 846648"/>
                  <a:gd name="connsiteY1" fmla="*/ 449208 h 458852"/>
                  <a:gd name="connsiteX2" fmla="*/ 846547 w 846648"/>
                  <a:gd name="connsiteY2" fmla="*/ 0 h 458852"/>
                  <a:gd name="connsiteX0" fmla="*/ 18 w 846575"/>
                  <a:gd name="connsiteY0" fmla="*/ 21753 h 454023"/>
                  <a:gd name="connsiteX1" fmla="*/ 412968 w 846575"/>
                  <a:gd name="connsiteY1" fmla="*/ 449208 h 454023"/>
                  <a:gd name="connsiteX2" fmla="*/ 846547 w 846575"/>
                  <a:gd name="connsiteY2" fmla="*/ 0 h 454023"/>
                  <a:gd name="connsiteX0" fmla="*/ 0 w 846557"/>
                  <a:gd name="connsiteY0" fmla="*/ 21753 h 454023"/>
                  <a:gd name="connsiteX1" fmla="*/ 412950 w 846557"/>
                  <a:gd name="connsiteY1" fmla="*/ 449208 h 454023"/>
                  <a:gd name="connsiteX2" fmla="*/ 846529 w 846557"/>
                  <a:gd name="connsiteY2" fmla="*/ 0 h 454023"/>
                  <a:gd name="connsiteX0" fmla="*/ 0 w 899509"/>
                  <a:gd name="connsiteY0" fmla="*/ 0 h 593456"/>
                  <a:gd name="connsiteX1" fmla="*/ 465902 w 899509"/>
                  <a:gd name="connsiteY1" fmla="*/ 588641 h 593456"/>
                  <a:gd name="connsiteX2" fmla="*/ 899481 w 899509"/>
                  <a:gd name="connsiteY2" fmla="*/ 139433 h 593456"/>
                  <a:gd name="connsiteX0" fmla="*/ 37302 w 936811"/>
                  <a:gd name="connsiteY0" fmla="*/ 0 h 595871"/>
                  <a:gd name="connsiteX1" fmla="*/ 503204 w 936811"/>
                  <a:gd name="connsiteY1" fmla="*/ 588641 h 595871"/>
                  <a:gd name="connsiteX2" fmla="*/ 936783 w 936811"/>
                  <a:gd name="connsiteY2" fmla="*/ 139433 h 595871"/>
                  <a:gd name="connsiteX0" fmla="*/ 37302 w 936809"/>
                  <a:gd name="connsiteY0" fmla="*/ 0 h 595871"/>
                  <a:gd name="connsiteX1" fmla="*/ 503204 w 936809"/>
                  <a:gd name="connsiteY1" fmla="*/ 588641 h 595871"/>
                  <a:gd name="connsiteX2" fmla="*/ 936782 w 936809"/>
                  <a:gd name="connsiteY2" fmla="*/ 35489 h 595871"/>
                  <a:gd name="connsiteX0" fmla="*/ 37302 w 936782"/>
                  <a:gd name="connsiteY0" fmla="*/ 0 h 595871"/>
                  <a:gd name="connsiteX1" fmla="*/ 503204 w 936782"/>
                  <a:gd name="connsiteY1" fmla="*/ 588641 h 595871"/>
                  <a:gd name="connsiteX2" fmla="*/ 936782 w 936782"/>
                  <a:gd name="connsiteY2" fmla="*/ 35489 h 595871"/>
                  <a:gd name="connsiteX0" fmla="*/ 37302 w 936782"/>
                  <a:gd name="connsiteY0" fmla="*/ 0 h 477334"/>
                  <a:gd name="connsiteX1" fmla="*/ 503204 w 936782"/>
                  <a:gd name="connsiteY1" fmla="*/ 415397 h 477334"/>
                  <a:gd name="connsiteX2" fmla="*/ 936782 w 936782"/>
                  <a:gd name="connsiteY2" fmla="*/ 35489 h 477334"/>
                  <a:gd name="connsiteX0" fmla="*/ 27171 w 926651"/>
                  <a:gd name="connsiteY0" fmla="*/ 0 h 418000"/>
                  <a:gd name="connsiteX1" fmla="*/ 493073 w 926651"/>
                  <a:gd name="connsiteY1" fmla="*/ 415397 h 418000"/>
                  <a:gd name="connsiteX2" fmla="*/ 926651 w 926651"/>
                  <a:gd name="connsiteY2" fmla="*/ 35489 h 4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6651" h="418000">
                    <a:moveTo>
                      <a:pt x="27171" y="0"/>
                    </a:moveTo>
                    <a:cubicBezTo>
                      <a:pt x="-84721" y="494647"/>
                      <a:pt x="164339" y="410428"/>
                      <a:pt x="493073" y="415397"/>
                    </a:cubicBezTo>
                    <a:cubicBezTo>
                      <a:pt x="821807" y="420366"/>
                      <a:pt x="883234" y="361225"/>
                      <a:pt x="926651" y="35489"/>
                    </a:cubicBezTo>
                  </a:path>
                </a:pathLst>
              </a:custGeom>
              <a:ln w="25400" cap="rnd">
                <a:solidFill>
                  <a:schemeClr val="accent1">
                    <a:lumMod val="75000"/>
                  </a:schemeClr>
                </a:solidFill>
                <a:prstDash val="solid"/>
                <a:tailEnd type="non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M Roman 10" pitchFamily="2" charset="7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Rounded Rectangle 121">
                    <a:extLst>
                      <a:ext uri="{FF2B5EF4-FFF2-40B4-BE49-F238E27FC236}">
                        <a16:creationId xmlns:a16="http://schemas.microsoft.com/office/drawing/2014/main" id="{E1620CAA-D251-B84C-9C3E-ACB02A1A320D}"/>
                      </a:ext>
                    </a:extLst>
                  </p:cNvPr>
                  <p:cNvSpPr/>
                  <p:nvPr/>
                </p:nvSpPr>
                <p:spPr>
                  <a:xfrm>
                    <a:off x="2076697" y="4853168"/>
                    <a:ext cx="357033" cy="380823"/>
                  </a:xfrm>
                  <a:prstGeom prst="round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2" name="Rounded Rectangle 121">
                    <a:extLst>
                      <a:ext uri="{FF2B5EF4-FFF2-40B4-BE49-F238E27FC236}">
                        <a16:creationId xmlns:a16="http://schemas.microsoft.com/office/drawing/2014/main" id="{E1620CAA-D251-B84C-9C3E-ACB02A1A32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697" y="4853168"/>
                    <a:ext cx="357033" cy="380823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D438B6B-9163-874F-8DA6-A5ED8A93A1BA}"/>
                  </a:ext>
                </a:extLst>
              </p:cNvPr>
              <p:cNvGrpSpPr/>
              <p:nvPr/>
            </p:nvGrpSpPr>
            <p:grpSpPr>
              <a:xfrm>
                <a:off x="2237859" y="3987804"/>
                <a:ext cx="544108" cy="679898"/>
                <a:chOff x="2227471" y="1009208"/>
                <a:chExt cx="821392" cy="1026383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FC05AAB-10EE-694B-8E70-D534E87B28CB}"/>
                    </a:ext>
                  </a:extLst>
                </p:cNvPr>
                <p:cNvSpPr/>
                <p:nvPr/>
              </p:nvSpPr>
              <p:spPr>
                <a:xfrm>
                  <a:off x="2739163" y="1009208"/>
                  <a:ext cx="3097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fr-FR" sz="1600" b="1" dirty="0">
                      <a:latin typeface="LM Roman 10" pitchFamily="2" charset="77"/>
                    </a:rPr>
                    <a:t>ŷ</a:t>
                  </a:r>
                  <a:endParaRPr lang="en-US" sz="1600" dirty="0">
                    <a:latin typeface="LM Roman 10" pitchFamily="2" charset="77"/>
                  </a:endParaRPr>
                </a:p>
              </p:txBody>
            </p:sp>
            <p:sp>
              <p:nvSpPr>
                <p:cNvPr id="130" name="Cube 129">
                  <a:extLst>
                    <a:ext uri="{FF2B5EF4-FFF2-40B4-BE49-F238E27FC236}">
                      <a16:creationId xmlns:a16="http://schemas.microsoft.com/office/drawing/2014/main" id="{319260E6-ECE2-F44F-974A-FB55227E7524}"/>
                    </a:ext>
                  </a:extLst>
                </p:cNvPr>
                <p:cNvSpPr/>
                <p:nvPr/>
              </p:nvSpPr>
              <p:spPr>
                <a:xfrm>
                  <a:off x="2567871" y="1416445"/>
                  <a:ext cx="142614" cy="408339"/>
                </a:xfrm>
                <a:prstGeom prst="cube">
                  <a:avLst>
                    <a:gd name="adj" fmla="val 317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LM Roman 10" pitchFamily="2" charset="77"/>
                  </a:endParaRPr>
                </a:p>
              </p:txBody>
            </p:sp>
            <p:sp>
              <p:nvSpPr>
                <p:cNvPr id="131" name="Cube 130">
                  <a:extLst>
                    <a:ext uri="{FF2B5EF4-FFF2-40B4-BE49-F238E27FC236}">
                      <a16:creationId xmlns:a16="http://schemas.microsoft.com/office/drawing/2014/main" id="{6B8D0845-9020-9546-8646-677DA1492313}"/>
                    </a:ext>
                  </a:extLst>
                </p:cNvPr>
                <p:cNvSpPr/>
                <p:nvPr/>
              </p:nvSpPr>
              <p:spPr>
                <a:xfrm>
                  <a:off x="2770542" y="1503275"/>
                  <a:ext cx="142614" cy="238874"/>
                </a:xfrm>
                <a:prstGeom prst="cube">
                  <a:avLst>
                    <a:gd name="adj" fmla="val 31772"/>
                  </a:avLst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LM Roman 10" pitchFamily="2" charset="77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3CA0C408-4CB6-5C4A-895E-6B93D8DDEDFB}"/>
                    </a:ext>
                  </a:extLst>
                </p:cNvPr>
                <p:cNvSpPr/>
                <p:nvPr/>
              </p:nvSpPr>
              <p:spPr>
                <a:xfrm flipV="1">
                  <a:off x="2227471" y="1649610"/>
                  <a:ext cx="336796" cy="385981"/>
                </a:xfrm>
                <a:custGeom>
                  <a:avLst/>
                  <a:gdLst>
                    <a:gd name="connsiteX0" fmla="*/ 0 w 274730"/>
                    <a:gd name="connsiteY0" fmla="*/ 0 h 6589"/>
                    <a:gd name="connsiteX1" fmla="*/ 274730 w 274730"/>
                    <a:gd name="connsiteY1" fmla="*/ 4100 h 6589"/>
                    <a:gd name="connsiteX0" fmla="*/ 0 w 42239"/>
                    <a:gd name="connsiteY0" fmla="*/ 1219742 h 1219936"/>
                    <a:gd name="connsiteX1" fmla="*/ 42239 w 42239"/>
                    <a:gd name="connsiteY1" fmla="*/ 0 h 1219936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  <a:gd name="connsiteX0" fmla="*/ 0 w 82985"/>
                    <a:gd name="connsiteY0" fmla="*/ 0 h 493415"/>
                    <a:gd name="connsiteX1" fmla="*/ 82985 w 82985"/>
                    <a:gd name="connsiteY1" fmla="*/ 491631 h 493415"/>
                    <a:gd name="connsiteX0" fmla="*/ 0 w 82985"/>
                    <a:gd name="connsiteY0" fmla="*/ 0 h 494610"/>
                    <a:gd name="connsiteX1" fmla="*/ 82985 w 82985"/>
                    <a:gd name="connsiteY1" fmla="*/ 491631 h 494610"/>
                    <a:gd name="connsiteX0" fmla="*/ 0 w 82985"/>
                    <a:gd name="connsiteY0" fmla="*/ 0 h 493679"/>
                    <a:gd name="connsiteX1" fmla="*/ 82985 w 82985"/>
                    <a:gd name="connsiteY1" fmla="*/ 491631 h 493679"/>
                    <a:gd name="connsiteX0" fmla="*/ 0 w 82985"/>
                    <a:gd name="connsiteY0" fmla="*/ 0 h 493737"/>
                    <a:gd name="connsiteX1" fmla="*/ 82985 w 82985"/>
                    <a:gd name="connsiteY1" fmla="*/ 491631 h 493737"/>
                    <a:gd name="connsiteX0" fmla="*/ 0 w 82985"/>
                    <a:gd name="connsiteY0" fmla="*/ 0 h 491631"/>
                    <a:gd name="connsiteX1" fmla="*/ 82985 w 82985"/>
                    <a:gd name="connsiteY1" fmla="*/ 491631 h 49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985" h="491631">
                      <a:moveTo>
                        <a:pt x="0" y="0"/>
                      </a:moveTo>
                      <a:cubicBezTo>
                        <a:pt x="61741" y="90168"/>
                        <a:pt x="27444" y="449253"/>
                        <a:pt x="82985" y="491631"/>
                      </a:cubicBezTo>
                    </a:path>
                  </a:pathLst>
                </a:custGeom>
                <a:ln w="34925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latin typeface="LM Roman 10" pitchFamily="2" charset="77"/>
                  </a:endParaRPr>
                </a:p>
              </p:txBody>
            </p:sp>
          </p:grpSp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17C32B89-6CC2-8640-A012-88D05C546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99" y="4450367"/>
                <a:ext cx="686403" cy="494400"/>
              </a:xfrm>
              <a:prstGeom prst="rect">
                <a:avLst/>
              </a:prstGeom>
              <a:scene3d>
                <a:camera prst="isometricOffAxis1Right">
                  <a:rot lat="600000" lon="16800000" rev="0"/>
                </a:camera>
                <a:lightRig rig="threePt" dir="t"/>
              </a:scene3d>
              <a:sp3d extrusionH="31750">
                <a:extrusionClr>
                  <a:schemeClr val="bg2"/>
                </a:extrusionClr>
              </a:sp3d>
            </p:spPr>
          </p:pic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58D685A-D58E-FD41-AEE5-45D5E01AC143}"/>
                  </a:ext>
                </a:extLst>
              </p:cNvPr>
              <p:cNvSpPr txBox="1"/>
              <p:nvPr/>
            </p:nvSpPr>
            <p:spPr>
              <a:xfrm>
                <a:off x="3490224" y="4130098"/>
                <a:ext cx="573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>
                    <a:latin typeface="LM Roman 10" pitchFamily="2" charset="77"/>
                  </a:rPr>
                  <a:t>x̂</a:t>
                </a:r>
                <a:endParaRPr lang="en-US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Rounded Rectangle 172">
                    <a:extLst>
                      <a:ext uri="{FF2B5EF4-FFF2-40B4-BE49-F238E27FC236}">
                        <a16:creationId xmlns:a16="http://schemas.microsoft.com/office/drawing/2014/main" id="{2FC9CAB0-DB3C-D04A-8B39-B81293009CC0}"/>
                      </a:ext>
                    </a:extLst>
                  </p:cNvPr>
                  <p:cNvSpPr/>
                  <p:nvPr/>
                </p:nvSpPr>
                <p:spPr>
                  <a:xfrm>
                    <a:off x="3942400" y="3872821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0" i="0" smtClean="0">
                            <a:solidFill>
                              <a:srgbClr val="5641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a14:m>
                    <a:r>
                      <a:rPr lang="en-US" sz="1600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a:t>cls</a:t>
                    </a:r>
                    <a:endParaRPr lang="en-US" sz="1600" dirty="0">
                      <a:solidFill>
                        <a:srgbClr val="564100"/>
                      </a:solidFill>
                      <a:latin typeface="LM Roman 10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73" name="Rounded Rectangle 172">
                    <a:extLst>
                      <a:ext uri="{FF2B5EF4-FFF2-40B4-BE49-F238E27FC236}">
                        <a16:creationId xmlns:a16="http://schemas.microsoft.com/office/drawing/2014/main" id="{2FC9CAB0-DB3C-D04A-8B39-B81293009C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2400" y="3872821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  <a:blipFill>
                    <a:blip r:embed="rId12"/>
                    <a:stretch>
                      <a:fillRect b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Rounded Rectangle 174">
                    <a:extLst>
                      <a:ext uri="{FF2B5EF4-FFF2-40B4-BE49-F238E27FC236}">
                        <a16:creationId xmlns:a16="http://schemas.microsoft.com/office/drawing/2014/main" id="{F50D620B-322D-3945-98CB-EF628FA54FA9}"/>
                      </a:ext>
                    </a:extLst>
                  </p:cNvPr>
                  <p:cNvSpPr/>
                  <p:nvPr/>
                </p:nvSpPr>
                <p:spPr>
                  <a:xfrm>
                    <a:off x="3936878" y="4580742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0" i="0" smtClean="0">
                            <a:solidFill>
                              <a:srgbClr val="5641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a14:m>
                    <a:r>
                      <a:rPr lang="en-US" sz="1600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a:t>rec</a:t>
                    </a:r>
                    <a:endParaRPr lang="en-US" sz="1600" dirty="0">
                      <a:solidFill>
                        <a:srgbClr val="564100"/>
                      </a:solidFill>
                      <a:latin typeface="LM Roman 10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75" name="Rounded Rectangle 174">
                    <a:extLst>
                      <a:ext uri="{FF2B5EF4-FFF2-40B4-BE49-F238E27FC236}">
                        <a16:creationId xmlns:a16="http://schemas.microsoft.com/office/drawing/2014/main" id="{F50D620B-322D-3945-98CB-EF628FA54F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6878" y="4580742"/>
                    <a:ext cx="458124" cy="286816"/>
                  </a:xfrm>
                  <a:prstGeom prst="roundRect">
                    <a:avLst>
                      <a:gd name="adj" fmla="val 9814"/>
                    </a:avLst>
                  </a:prstGeom>
                  <a:blipFill>
                    <a:blip r:embed="rId13"/>
                    <a:stretch>
                      <a:fillRect b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6" name="Curved Connector 41">
                <a:extLst>
                  <a:ext uri="{FF2B5EF4-FFF2-40B4-BE49-F238E27FC236}">
                    <a16:creationId xmlns:a16="http://schemas.microsoft.com/office/drawing/2014/main" id="{AA3D792E-32BA-EC4A-8F4B-D5768497D922}"/>
                  </a:ext>
                </a:extLst>
              </p:cNvPr>
              <p:cNvCxnSpPr>
                <a:cxnSpLocks/>
                <a:endCxn id="175" idx="1"/>
              </p:cNvCxnSpPr>
              <p:nvPr/>
            </p:nvCxnSpPr>
            <p:spPr>
              <a:xfrm>
                <a:off x="3731954" y="4724150"/>
                <a:ext cx="204924" cy="0"/>
              </a:xfrm>
              <a:prstGeom prst="straightConnector1">
                <a:avLst/>
              </a:prstGeom>
              <a:ln w="3492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140FC114-8DB7-9549-9BA8-415A88A2A848}"/>
                  </a:ext>
                </a:extLst>
              </p:cNvPr>
              <p:cNvGrpSpPr/>
              <p:nvPr/>
            </p:nvGrpSpPr>
            <p:grpSpPr>
              <a:xfrm>
                <a:off x="4294797" y="4358275"/>
                <a:ext cx="255677" cy="339565"/>
                <a:chOff x="4101919" y="2452056"/>
                <a:chExt cx="1061501" cy="1409783"/>
              </a:xfrm>
            </p:grpSpPr>
            <p:sp>
              <p:nvSpPr>
                <p:cNvPr id="188" name="Can 187">
                  <a:extLst>
                    <a:ext uri="{FF2B5EF4-FFF2-40B4-BE49-F238E27FC236}">
                      <a16:creationId xmlns:a16="http://schemas.microsoft.com/office/drawing/2014/main" id="{9ADAE770-33E3-644F-B735-D0FB20A8E210}"/>
                    </a:ext>
                  </a:extLst>
                </p:cNvPr>
                <p:cNvSpPr/>
                <p:nvPr/>
              </p:nvSpPr>
              <p:spPr>
                <a:xfrm>
                  <a:off x="4101919" y="2706971"/>
                  <a:ext cx="1061501" cy="1154868"/>
                </a:xfrm>
                <a:prstGeom prst="can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ea typeface="Latin Modern Math" panose="02000503000000000000" pitchFamily="2" charset="77"/>
                  </a:endParaRPr>
                </a:p>
              </p:txBody>
            </p:sp>
            <p:sp>
              <p:nvSpPr>
                <p:cNvPr id="189" name="Can 188">
                  <a:extLst>
                    <a:ext uri="{FF2B5EF4-FFF2-40B4-BE49-F238E27FC236}">
                      <a16:creationId xmlns:a16="http://schemas.microsoft.com/office/drawing/2014/main" id="{C0B7B541-4393-F84D-9944-B8A4FEAE9BEC}"/>
                    </a:ext>
                  </a:extLst>
                </p:cNvPr>
                <p:cNvSpPr/>
                <p:nvPr/>
              </p:nvSpPr>
              <p:spPr>
                <a:xfrm>
                  <a:off x="4101919" y="2452056"/>
                  <a:ext cx="1061501" cy="542279"/>
                </a:xfrm>
                <a:prstGeom prst="can">
                  <a:avLst>
                    <a:gd name="adj" fmla="val 50000"/>
                  </a:avLst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tIns="108000" bIns="0" rtlCol="0" anchor="ctr"/>
                <a:lstStyle/>
                <a:p>
                  <a:pPr algn="ctr"/>
                  <a:endParaRPr lang="en-US" sz="1400" dirty="0">
                    <a:ea typeface="Latin Modern Math" panose="02000503000000000000" pitchFamily="2" charset="77"/>
                  </a:endParaRPr>
                </a:p>
              </p:txBody>
            </p:sp>
          </p:grpSp>
          <p:sp>
            <p:nvSpPr>
              <p:cNvPr id="198" name="Can 197">
                <a:extLst>
                  <a:ext uri="{FF2B5EF4-FFF2-40B4-BE49-F238E27FC236}">
                    <a16:creationId xmlns:a16="http://schemas.microsoft.com/office/drawing/2014/main" id="{BC5C408A-4F60-A142-967C-D2F92734BEF1}"/>
                  </a:ext>
                </a:extLst>
              </p:cNvPr>
              <p:cNvSpPr/>
              <p:nvPr/>
            </p:nvSpPr>
            <p:spPr>
              <a:xfrm>
                <a:off x="4289393" y="3821690"/>
                <a:ext cx="255677" cy="130615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tIns="108000" bIns="0" rtlCol="0" anchor="ctr"/>
              <a:lstStyle/>
              <a:p>
                <a:pPr algn="ctr"/>
                <a:endParaRPr lang="en-US" sz="1400" dirty="0">
                  <a:ea typeface="Latin Modern Math" panose="02000503000000000000" pitchFamily="2" charset="77"/>
                </a:endParaRPr>
              </a:p>
            </p:txBody>
          </p:sp>
        </p:grp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B20075A-8DFB-784B-B966-285C1595864B}"/>
                </a:ext>
              </a:extLst>
            </p:cNvPr>
            <p:cNvSpPr/>
            <p:nvPr/>
          </p:nvSpPr>
          <p:spPr>
            <a:xfrm>
              <a:off x="2702189" y="4528047"/>
              <a:ext cx="1238965" cy="366130"/>
            </a:xfrm>
            <a:custGeom>
              <a:avLst/>
              <a:gdLst>
                <a:gd name="connsiteX0" fmla="*/ 157316 w 157852"/>
                <a:gd name="connsiteY0" fmla="*/ 335015 h 335015"/>
                <a:gd name="connsiteX1" fmla="*/ 117987 w 157852"/>
                <a:gd name="connsiteY1" fmla="*/ 108873 h 335015"/>
                <a:gd name="connsiteX2" fmla="*/ 29497 w 157852"/>
                <a:gd name="connsiteY2" fmla="*/ 718 h 335015"/>
                <a:gd name="connsiteX3" fmla="*/ 0 w 157852"/>
                <a:gd name="connsiteY3" fmla="*/ 718 h 335015"/>
                <a:gd name="connsiteX0" fmla="*/ 1971071 w 1971071"/>
                <a:gd name="connsiteY0" fmla="*/ 50584 h 765671"/>
                <a:gd name="connsiteX1" fmla="*/ 152103 w 1971071"/>
                <a:gd name="connsiteY1" fmla="*/ 738842 h 765671"/>
                <a:gd name="connsiteX2" fmla="*/ 63613 w 1971071"/>
                <a:gd name="connsiteY2" fmla="*/ 630687 h 765671"/>
                <a:gd name="connsiteX3" fmla="*/ 34116 w 1971071"/>
                <a:gd name="connsiteY3" fmla="*/ 630687 h 765671"/>
                <a:gd name="connsiteX0" fmla="*/ 1971071 w 1971071"/>
                <a:gd name="connsiteY0" fmla="*/ 0 h 715087"/>
                <a:gd name="connsiteX1" fmla="*/ 152103 w 1971071"/>
                <a:gd name="connsiteY1" fmla="*/ 688258 h 715087"/>
                <a:gd name="connsiteX2" fmla="*/ 63613 w 1971071"/>
                <a:gd name="connsiteY2" fmla="*/ 580103 h 715087"/>
                <a:gd name="connsiteX3" fmla="*/ 34116 w 1971071"/>
                <a:gd name="connsiteY3" fmla="*/ 580103 h 715087"/>
                <a:gd name="connsiteX0" fmla="*/ 1976131 w 1976131"/>
                <a:gd name="connsiteY0" fmla="*/ 0 h 615546"/>
                <a:gd name="connsiteX1" fmla="*/ 884750 w 1976131"/>
                <a:gd name="connsiteY1" fmla="*/ 570271 h 615546"/>
                <a:gd name="connsiteX2" fmla="*/ 68673 w 1976131"/>
                <a:gd name="connsiteY2" fmla="*/ 580103 h 615546"/>
                <a:gd name="connsiteX3" fmla="*/ 39176 w 1976131"/>
                <a:gd name="connsiteY3" fmla="*/ 580103 h 615546"/>
                <a:gd name="connsiteX0" fmla="*/ 1938320 w 1948193"/>
                <a:gd name="connsiteY0" fmla="*/ 0 h 1750142"/>
                <a:gd name="connsiteX1" fmla="*/ 846939 w 1948193"/>
                <a:gd name="connsiteY1" fmla="*/ 570271 h 1750142"/>
                <a:gd name="connsiteX2" fmla="*/ 30862 w 1948193"/>
                <a:gd name="connsiteY2" fmla="*/ 580103 h 1750142"/>
                <a:gd name="connsiteX3" fmla="*/ 1948152 w 1948193"/>
                <a:gd name="connsiteY3" fmla="*/ 1750142 h 1750142"/>
                <a:gd name="connsiteX0" fmla="*/ 1949478 w 2195321"/>
                <a:gd name="connsiteY0" fmla="*/ 0 h 1474839"/>
                <a:gd name="connsiteX1" fmla="*/ 858097 w 2195321"/>
                <a:gd name="connsiteY1" fmla="*/ 570271 h 1474839"/>
                <a:gd name="connsiteX2" fmla="*/ 42020 w 2195321"/>
                <a:gd name="connsiteY2" fmla="*/ 580103 h 1474839"/>
                <a:gd name="connsiteX3" fmla="*/ 2195284 w 2195321"/>
                <a:gd name="connsiteY3" fmla="*/ 1474839 h 1474839"/>
                <a:gd name="connsiteX0" fmla="*/ 1937435 w 1937435"/>
                <a:gd name="connsiteY0" fmla="*/ 0 h 1710814"/>
                <a:gd name="connsiteX1" fmla="*/ 846054 w 1937435"/>
                <a:gd name="connsiteY1" fmla="*/ 570271 h 1710814"/>
                <a:gd name="connsiteX2" fmla="*/ 29977 w 1937435"/>
                <a:gd name="connsiteY2" fmla="*/ 580103 h 1710814"/>
                <a:gd name="connsiteX3" fmla="*/ 1927602 w 1937435"/>
                <a:gd name="connsiteY3" fmla="*/ 1710814 h 1710814"/>
                <a:gd name="connsiteX0" fmla="*/ 1130645 w 1130645"/>
                <a:gd name="connsiteY0" fmla="*/ 0 h 1710814"/>
                <a:gd name="connsiteX1" fmla="*/ 39264 w 1130645"/>
                <a:gd name="connsiteY1" fmla="*/ 570271 h 1710814"/>
                <a:gd name="connsiteX2" fmla="*/ 324400 w 1130645"/>
                <a:gd name="connsiteY2" fmla="*/ 1288026 h 1710814"/>
                <a:gd name="connsiteX3" fmla="*/ 1120812 w 1130645"/>
                <a:gd name="connsiteY3" fmla="*/ 1710814 h 1710814"/>
                <a:gd name="connsiteX0" fmla="*/ 1127891 w 1127891"/>
                <a:gd name="connsiteY0" fmla="*/ 0 h 1710814"/>
                <a:gd name="connsiteX1" fmla="*/ 36510 w 1127891"/>
                <a:gd name="connsiteY1" fmla="*/ 570271 h 1710814"/>
                <a:gd name="connsiteX2" fmla="*/ 321646 w 1127891"/>
                <a:gd name="connsiteY2" fmla="*/ 1288026 h 1710814"/>
                <a:gd name="connsiteX3" fmla="*/ 1118058 w 1127891"/>
                <a:gd name="connsiteY3" fmla="*/ 1710814 h 1710814"/>
                <a:gd name="connsiteX0" fmla="*/ 924067 w 924067"/>
                <a:gd name="connsiteY0" fmla="*/ 0 h 1710814"/>
                <a:gd name="connsiteX1" fmla="*/ 88325 w 924067"/>
                <a:gd name="connsiteY1" fmla="*/ 599768 h 1710814"/>
                <a:gd name="connsiteX2" fmla="*/ 117822 w 924067"/>
                <a:gd name="connsiteY2" fmla="*/ 1288026 h 1710814"/>
                <a:gd name="connsiteX3" fmla="*/ 914234 w 924067"/>
                <a:gd name="connsiteY3" fmla="*/ 1710814 h 1710814"/>
                <a:gd name="connsiteX0" fmla="*/ 835746 w 835746"/>
                <a:gd name="connsiteY0" fmla="*/ 0 h 1710814"/>
                <a:gd name="connsiteX1" fmla="*/ 4 w 835746"/>
                <a:gd name="connsiteY1" fmla="*/ 599768 h 1710814"/>
                <a:gd name="connsiteX2" fmla="*/ 825913 w 835746"/>
                <a:gd name="connsiteY2" fmla="*/ 1710814 h 1710814"/>
                <a:gd name="connsiteX0" fmla="*/ 835746 w 835746"/>
                <a:gd name="connsiteY0" fmla="*/ 0 h 1710814"/>
                <a:gd name="connsiteX1" fmla="*/ 4 w 835746"/>
                <a:gd name="connsiteY1" fmla="*/ 599768 h 1710814"/>
                <a:gd name="connsiteX2" fmla="*/ 825913 w 835746"/>
                <a:gd name="connsiteY2" fmla="*/ 1710814 h 1710814"/>
                <a:gd name="connsiteX0" fmla="*/ 570285 w 570285"/>
                <a:gd name="connsiteY0" fmla="*/ 0 h 1710814"/>
                <a:gd name="connsiteX1" fmla="*/ 14 w 570285"/>
                <a:gd name="connsiteY1" fmla="*/ 973394 h 1710814"/>
                <a:gd name="connsiteX2" fmla="*/ 560452 w 570285"/>
                <a:gd name="connsiteY2" fmla="*/ 1710814 h 1710814"/>
                <a:gd name="connsiteX0" fmla="*/ 572163 w 572163"/>
                <a:gd name="connsiteY0" fmla="*/ 0 h 1710814"/>
                <a:gd name="connsiteX1" fmla="*/ 1892 w 572163"/>
                <a:gd name="connsiteY1" fmla="*/ 973394 h 1710814"/>
                <a:gd name="connsiteX2" fmla="*/ 562330 w 572163"/>
                <a:gd name="connsiteY2" fmla="*/ 1710814 h 1710814"/>
                <a:gd name="connsiteX0" fmla="*/ 570285 w 570285"/>
                <a:gd name="connsiteY0" fmla="*/ 0 h 1710814"/>
                <a:gd name="connsiteX1" fmla="*/ 14 w 570285"/>
                <a:gd name="connsiteY1" fmla="*/ 973394 h 1710814"/>
                <a:gd name="connsiteX2" fmla="*/ 560452 w 570285"/>
                <a:gd name="connsiteY2" fmla="*/ 1710814 h 1710814"/>
                <a:gd name="connsiteX0" fmla="*/ 580115 w 580115"/>
                <a:gd name="connsiteY0" fmla="*/ 0 h 1710814"/>
                <a:gd name="connsiteX1" fmla="*/ 12 w 580115"/>
                <a:gd name="connsiteY1" fmla="*/ 1071717 h 1710814"/>
                <a:gd name="connsiteX2" fmla="*/ 570282 w 580115"/>
                <a:gd name="connsiteY2" fmla="*/ 1710814 h 1710814"/>
                <a:gd name="connsiteX0" fmla="*/ 586936 w 586936"/>
                <a:gd name="connsiteY0" fmla="*/ 0 h 1858298"/>
                <a:gd name="connsiteX1" fmla="*/ 6833 w 586936"/>
                <a:gd name="connsiteY1" fmla="*/ 1071717 h 1858298"/>
                <a:gd name="connsiteX2" fmla="*/ 429619 w 586936"/>
                <a:gd name="connsiteY2" fmla="*/ 1858298 h 1858298"/>
                <a:gd name="connsiteX0" fmla="*/ 652822 w 652822"/>
                <a:gd name="connsiteY0" fmla="*/ 0 h 1858298"/>
                <a:gd name="connsiteX1" fmla="*/ 3893 w 652822"/>
                <a:gd name="connsiteY1" fmla="*/ 934065 h 1858298"/>
                <a:gd name="connsiteX2" fmla="*/ 495505 w 652822"/>
                <a:gd name="connsiteY2" fmla="*/ 1858298 h 1858298"/>
                <a:gd name="connsiteX0" fmla="*/ 650730 w 650730"/>
                <a:gd name="connsiteY0" fmla="*/ 0 h 1858298"/>
                <a:gd name="connsiteX1" fmla="*/ 1801 w 650730"/>
                <a:gd name="connsiteY1" fmla="*/ 934065 h 1858298"/>
                <a:gd name="connsiteX2" fmla="*/ 493413 w 650730"/>
                <a:gd name="connsiteY2" fmla="*/ 1858298 h 1858298"/>
                <a:gd name="connsiteX0" fmla="*/ 649215 w 1093676"/>
                <a:gd name="connsiteY0" fmla="*/ 0 h 1711543"/>
                <a:gd name="connsiteX1" fmla="*/ 286 w 1093676"/>
                <a:gd name="connsiteY1" fmla="*/ 934065 h 1711543"/>
                <a:gd name="connsiteX2" fmla="*/ 1093676 w 1093676"/>
                <a:gd name="connsiteY2" fmla="*/ 1711543 h 1711543"/>
                <a:gd name="connsiteX0" fmla="*/ 649210 w 1093671"/>
                <a:gd name="connsiteY0" fmla="*/ 0 h 1711543"/>
                <a:gd name="connsiteX1" fmla="*/ 281 w 1093671"/>
                <a:gd name="connsiteY1" fmla="*/ 934065 h 1711543"/>
                <a:gd name="connsiteX2" fmla="*/ 1093671 w 1093671"/>
                <a:gd name="connsiteY2" fmla="*/ 1711543 h 1711543"/>
                <a:gd name="connsiteX0" fmla="*/ 0 w 444461"/>
                <a:gd name="connsiteY0" fmla="*/ 0 h 1711543"/>
                <a:gd name="connsiteX1" fmla="*/ 444461 w 444461"/>
                <a:gd name="connsiteY1" fmla="*/ 1711543 h 1711543"/>
                <a:gd name="connsiteX0" fmla="*/ 0 w 1277154"/>
                <a:gd name="connsiteY0" fmla="*/ 382545 h 382545"/>
                <a:gd name="connsiteX1" fmla="*/ 1277154 w 1277154"/>
                <a:gd name="connsiteY1" fmla="*/ 0 h 382545"/>
                <a:gd name="connsiteX0" fmla="*/ 0 w 1277154"/>
                <a:gd name="connsiteY0" fmla="*/ 382545 h 382545"/>
                <a:gd name="connsiteX1" fmla="*/ 1277154 w 1277154"/>
                <a:gd name="connsiteY1" fmla="*/ 0 h 382545"/>
                <a:gd name="connsiteX0" fmla="*/ 0 w 1277154"/>
                <a:gd name="connsiteY0" fmla="*/ 382669 h 382669"/>
                <a:gd name="connsiteX1" fmla="*/ 1277154 w 1277154"/>
                <a:gd name="connsiteY1" fmla="*/ 124 h 38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7154" h="382669">
                  <a:moveTo>
                    <a:pt x="0" y="382669"/>
                  </a:moveTo>
                  <a:cubicBezTo>
                    <a:pt x="383733" y="368043"/>
                    <a:pt x="837441" y="-7827"/>
                    <a:pt x="1277154" y="124"/>
                  </a:cubicBezTo>
                </a:path>
              </a:pathLst>
            </a:custGeom>
            <a:noFill/>
            <a:ln w="3492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8A1830-F8BA-6840-9AF6-F3DB20C6D735}"/>
                </a:ext>
              </a:extLst>
            </p:cNvPr>
            <p:cNvSpPr txBox="1"/>
            <p:nvPr/>
          </p:nvSpPr>
          <p:spPr>
            <a:xfrm rot="16200000">
              <a:off x="-354122" y="5008298"/>
              <a:ext cx="1332416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/>
                <a:t>LadderNet</a:t>
              </a:r>
              <a:endParaRPr lang="en-US" b="1" dirty="0"/>
            </a:p>
            <a:p>
              <a:pPr algn="ctr"/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</a:rPr>
                <a:t>(Rasmus, 2015)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F15A3D-B0EB-2D48-BA70-60CF6AE7BE55}"/>
              </a:ext>
            </a:extLst>
          </p:cNvPr>
          <p:cNvSpPr txBox="1"/>
          <p:nvPr/>
        </p:nvSpPr>
        <p:spPr>
          <a:xfrm rot="16200000">
            <a:off x="4503949" y="2029541"/>
            <a:ext cx="144943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Mean Teacher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</a:rPr>
              <a:t>Tarvainen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</a:rPr>
              <a:t>, 2017)</a:t>
            </a:r>
            <a:endParaRPr 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368A3-5AD3-C545-AC04-E4017CC703E8}"/>
              </a:ext>
            </a:extLst>
          </p:cNvPr>
          <p:cNvSpPr txBox="1"/>
          <p:nvPr/>
        </p:nvSpPr>
        <p:spPr>
          <a:xfrm>
            <a:off x="3975937" y="5351749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Limits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DDEC4-F125-6F49-9544-A64DFDF95060}"/>
              </a:ext>
            </a:extLst>
          </p:cNvPr>
          <p:cNvSpPr txBox="1"/>
          <p:nvPr/>
        </p:nvSpPr>
        <p:spPr>
          <a:xfrm>
            <a:off x="295788" y="6026469"/>
            <a:ext cx="3773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Fixed type of skipped information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73DEFB7-D8C2-4A4D-9E27-740E92859876}"/>
              </a:ext>
            </a:extLst>
          </p:cNvPr>
          <p:cNvSpPr txBox="1"/>
          <p:nvPr/>
        </p:nvSpPr>
        <p:spPr>
          <a:xfrm>
            <a:off x="4939662" y="5880670"/>
            <a:ext cx="3767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Does not encourage extraction of more generic patterns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0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52119">
        <p:fade/>
      </p:transition>
    </mc:Choice>
    <mc:Fallback xmlns="">
      <p:transition advTm="1521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5" grpId="0"/>
      <p:bldP spid="9" grpId="0"/>
      <p:bldP spid="10" grpId="0"/>
      <p:bldP spid="11" grpId="0"/>
      <p:bldP spid="1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4FF3-5208-2A4A-84B1-51125F71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HybridNet</a:t>
            </a:r>
            <a:r>
              <a:rPr lang="en-US" sz="2200" dirty="0"/>
              <a:t> – Fusion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A535-328F-3D49-BF1F-4B0BE9DD0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4363397"/>
            <a:ext cx="3721493" cy="1881286"/>
          </a:xfrm>
        </p:spPr>
        <p:txBody>
          <a:bodyPr/>
          <a:lstStyle/>
          <a:p>
            <a:r>
              <a:rPr lang="en-US" dirty="0"/>
              <a:t>Richer interactions</a:t>
            </a:r>
          </a:p>
          <a:p>
            <a:r>
              <a:rPr lang="en-US" dirty="0"/>
              <a:t>More complex to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3FAC6-56B1-914F-90C9-F7513338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4FB85-93FD-8749-9564-23923441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" y="1175657"/>
            <a:ext cx="7760043" cy="29903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1618AC-7017-654E-ADDF-82E702834D3D}"/>
              </a:ext>
            </a:extLst>
          </p:cNvPr>
          <p:cNvSpPr txBox="1">
            <a:spLocks/>
          </p:cNvSpPr>
          <p:nvPr/>
        </p:nvSpPr>
        <p:spPr>
          <a:xfrm>
            <a:off x="4730528" y="4363397"/>
            <a:ext cx="3721493" cy="1881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simple interactions</a:t>
            </a:r>
          </a:p>
          <a:p>
            <a:r>
              <a:rPr lang="en-US" dirty="0"/>
              <a:t>Possible to control each branch directly</a:t>
            </a:r>
          </a:p>
        </p:txBody>
      </p:sp>
    </p:spTree>
    <p:extLst>
      <p:ext uri="{BB962C8B-B14F-4D97-AF65-F5344CB8AC3E}">
        <p14:creationId xmlns:p14="http://schemas.microsoft.com/office/powerpoint/2010/main" val="188521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73E6-1384-1F40-95D4-73A758FE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HybridNet</a:t>
            </a:r>
            <a:r>
              <a:rPr lang="en-US" sz="2200" dirty="0"/>
              <a:t> – Architecture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CBCD5-95E6-564D-8C87-5B7ED4E5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56</a:t>
            </a:fld>
            <a:endParaRPr lang="fr-FR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F5A6735-FA65-1A4B-9E0F-58514D583E62}"/>
              </a:ext>
            </a:extLst>
          </p:cNvPr>
          <p:cNvGrpSpPr/>
          <p:nvPr/>
        </p:nvGrpSpPr>
        <p:grpSpPr>
          <a:xfrm>
            <a:off x="1331928" y="2106757"/>
            <a:ext cx="6487506" cy="3862001"/>
            <a:chOff x="101299" y="978219"/>
            <a:chExt cx="9400304" cy="5595985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4D77A4D4-0E12-694A-AA80-9E340ADA4E6C}"/>
                </a:ext>
              </a:extLst>
            </p:cNvPr>
            <p:cNvSpPr/>
            <p:nvPr/>
          </p:nvSpPr>
          <p:spPr>
            <a:xfrm>
              <a:off x="1267983" y="2093538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178B94D9-5162-4E49-8A03-56FFFCFC55F0}"/>
                </a:ext>
              </a:extLst>
            </p:cNvPr>
            <p:cNvSpPr/>
            <p:nvPr/>
          </p:nvSpPr>
          <p:spPr>
            <a:xfrm>
              <a:off x="1526541" y="2093538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7FA0FBEC-16D5-9D43-8F7A-BB655CBA64C0}"/>
                </a:ext>
              </a:extLst>
            </p:cNvPr>
            <p:cNvSpPr/>
            <p:nvPr/>
          </p:nvSpPr>
          <p:spPr>
            <a:xfrm>
              <a:off x="1870941" y="2315463"/>
              <a:ext cx="621686" cy="936528"/>
            </a:xfrm>
            <a:prstGeom prst="cube">
              <a:avLst>
                <a:gd name="adj" fmla="val 50365"/>
              </a:avLst>
            </a:prstGeom>
            <a:solidFill>
              <a:srgbClr val="7491C4"/>
            </a:solidFill>
            <a:ln>
              <a:solidFill>
                <a:srgbClr val="576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7B1714B7-14EF-344E-B5C2-D25CDC2C2C74}"/>
                </a:ext>
              </a:extLst>
            </p:cNvPr>
            <p:cNvSpPr/>
            <p:nvPr/>
          </p:nvSpPr>
          <p:spPr>
            <a:xfrm>
              <a:off x="2280340" y="2315463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8B3A41C-C2A1-E441-B021-F458CBDE80CA}"/>
                </a:ext>
              </a:extLst>
            </p:cNvPr>
            <p:cNvSpPr/>
            <p:nvPr/>
          </p:nvSpPr>
          <p:spPr>
            <a:xfrm>
              <a:off x="2706182" y="2315463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E9317010-9026-7345-99ED-DC2295BDB294}"/>
                </a:ext>
              </a:extLst>
            </p:cNvPr>
            <p:cNvSpPr/>
            <p:nvPr/>
          </p:nvSpPr>
          <p:spPr>
            <a:xfrm>
              <a:off x="1267983" y="3952949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7234B5DA-26BB-A94F-BC0C-8BC81C83B902}"/>
                </a:ext>
              </a:extLst>
            </p:cNvPr>
            <p:cNvSpPr/>
            <p:nvPr/>
          </p:nvSpPr>
          <p:spPr>
            <a:xfrm>
              <a:off x="1526541" y="3952949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5CD50BF1-3A6B-5046-9774-F515B44A1FDE}"/>
                </a:ext>
              </a:extLst>
            </p:cNvPr>
            <p:cNvSpPr/>
            <p:nvPr/>
          </p:nvSpPr>
          <p:spPr>
            <a:xfrm>
              <a:off x="1870941" y="4174874"/>
              <a:ext cx="621686" cy="936528"/>
            </a:xfrm>
            <a:prstGeom prst="cube">
              <a:avLst>
                <a:gd name="adj" fmla="val 50365"/>
              </a:avLst>
            </a:prstGeom>
            <a:solidFill>
              <a:srgbClr val="7491C4"/>
            </a:solidFill>
            <a:ln>
              <a:solidFill>
                <a:srgbClr val="576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EEFFCA4F-A08F-9D42-BDD7-FA8A53D618F7}"/>
                </a:ext>
              </a:extLst>
            </p:cNvPr>
            <p:cNvSpPr/>
            <p:nvPr/>
          </p:nvSpPr>
          <p:spPr>
            <a:xfrm>
              <a:off x="2280340" y="4174874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48E4DBF9-82B6-F342-B09A-C53B809AA0B8}"/>
                </a:ext>
              </a:extLst>
            </p:cNvPr>
            <p:cNvSpPr/>
            <p:nvPr/>
          </p:nvSpPr>
          <p:spPr>
            <a:xfrm>
              <a:off x="2706182" y="4174874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40CC5E-4C83-7040-AFA5-2E34478AE86C}"/>
                </a:ext>
              </a:extLst>
            </p:cNvPr>
            <p:cNvSpPr/>
            <p:nvPr/>
          </p:nvSpPr>
          <p:spPr>
            <a:xfrm>
              <a:off x="444000" y="2672985"/>
              <a:ext cx="448751" cy="490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dirty="0">
                  <a:latin typeface="LM Roman 10" pitchFamily="2" charset="77"/>
                </a:rPr>
                <a:t>x</a:t>
              </a:r>
              <a:endParaRPr lang="en-US" sz="16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C1066A-89F5-7141-AEF3-268A98BCDDF6}"/>
                </a:ext>
              </a:extLst>
            </p:cNvPr>
            <p:cNvSpPr/>
            <p:nvPr/>
          </p:nvSpPr>
          <p:spPr>
            <a:xfrm>
              <a:off x="5168227" y="1040822"/>
              <a:ext cx="448751" cy="490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dirty="0">
                  <a:latin typeface="LM Roman 10" pitchFamily="2" charset="77"/>
                </a:rPr>
                <a:t>ŷ</a:t>
              </a:r>
              <a:endParaRPr lang="en-US" sz="1600" dirty="0">
                <a:latin typeface="LM Roman 10" pitchFamily="2" charset="77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88D7A2-61E1-BB40-AFB8-7AF38D977547}"/>
                </a:ext>
              </a:extLst>
            </p:cNvPr>
            <p:cNvSpPr/>
            <p:nvPr/>
          </p:nvSpPr>
          <p:spPr>
            <a:xfrm flipV="1">
              <a:off x="755867" y="2943943"/>
              <a:ext cx="504265" cy="769488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M Roman 10" pitchFamily="2" charset="77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CA8F0D4-FE96-0F4F-B914-F2350CEE56E9}"/>
                </a:ext>
              </a:extLst>
            </p:cNvPr>
            <p:cNvSpPr/>
            <p:nvPr/>
          </p:nvSpPr>
          <p:spPr>
            <a:xfrm>
              <a:off x="755848" y="3713431"/>
              <a:ext cx="504265" cy="1102675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M Roman 10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D5C7F9A-AC4A-7441-BF83-D73D69137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99" y="3125003"/>
              <a:ext cx="1152225" cy="1152225"/>
            </a:xfrm>
            <a:prstGeom prst="rect">
              <a:avLst/>
            </a:prstGeom>
            <a:scene3d>
              <a:camera prst="isometricOffAxis1Right">
                <a:rot lat="600000" lon="16800000" rev="0"/>
              </a:camera>
              <a:lightRig rig="threePt" dir="t"/>
            </a:scene3d>
            <a:sp3d extrusionH="31750">
              <a:extrusionClr>
                <a:schemeClr val="bg2"/>
              </a:extrusionClr>
            </a:sp3d>
          </p:spPr>
        </p:pic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FA0446C-F9C7-FD43-A940-2678D13B966A}"/>
                </a:ext>
              </a:extLst>
            </p:cNvPr>
            <p:cNvSpPr/>
            <p:nvPr/>
          </p:nvSpPr>
          <p:spPr>
            <a:xfrm>
              <a:off x="1989824" y="5074346"/>
              <a:ext cx="4982458" cy="313362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255758"/>
                <a:gd name="connsiteY0" fmla="*/ 0 h 471499"/>
                <a:gd name="connsiteX1" fmla="*/ 255758 w 255758"/>
                <a:gd name="connsiteY1" fmla="*/ 471499 h 471499"/>
                <a:gd name="connsiteX0" fmla="*/ 0 w 846529"/>
                <a:gd name="connsiteY0" fmla="*/ 29287 h 58079"/>
                <a:gd name="connsiteX1" fmla="*/ 846529 w 846529"/>
                <a:gd name="connsiteY1" fmla="*/ 7534 h 58079"/>
                <a:gd name="connsiteX0" fmla="*/ 0 w 846543"/>
                <a:gd name="connsiteY0" fmla="*/ 21753 h 273049"/>
                <a:gd name="connsiteX1" fmla="*/ 846529 w 846543"/>
                <a:gd name="connsiteY1" fmla="*/ 0 h 273049"/>
                <a:gd name="connsiteX0" fmla="*/ 0 w 846542"/>
                <a:gd name="connsiteY0" fmla="*/ 21753 h 450674"/>
                <a:gd name="connsiteX1" fmla="*/ 846529 w 846542"/>
                <a:gd name="connsiteY1" fmla="*/ 0 h 450674"/>
                <a:gd name="connsiteX0" fmla="*/ 0 w 846542"/>
                <a:gd name="connsiteY0" fmla="*/ 21753 h 543067"/>
                <a:gd name="connsiteX1" fmla="*/ 412950 w 846542"/>
                <a:gd name="connsiteY1" fmla="*/ 449208 h 543067"/>
                <a:gd name="connsiteX2" fmla="*/ 846529 w 846542"/>
                <a:gd name="connsiteY2" fmla="*/ 0 h 543067"/>
                <a:gd name="connsiteX0" fmla="*/ 0 w 846573"/>
                <a:gd name="connsiteY0" fmla="*/ 21753 h 456675"/>
                <a:gd name="connsiteX1" fmla="*/ 412950 w 846573"/>
                <a:gd name="connsiteY1" fmla="*/ 449208 h 456675"/>
                <a:gd name="connsiteX2" fmla="*/ 846529 w 846573"/>
                <a:gd name="connsiteY2" fmla="*/ 0 h 456675"/>
                <a:gd name="connsiteX0" fmla="*/ 0 w 846573"/>
                <a:gd name="connsiteY0" fmla="*/ 21753 h 456675"/>
                <a:gd name="connsiteX1" fmla="*/ 412950 w 846573"/>
                <a:gd name="connsiteY1" fmla="*/ 449208 h 456675"/>
                <a:gd name="connsiteX2" fmla="*/ 846529 w 846573"/>
                <a:gd name="connsiteY2" fmla="*/ 0 h 456675"/>
                <a:gd name="connsiteX0" fmla="*/ 0 w 846600"/>
                <a:gd name="connsiteY0" fmla="*/ 21753 h 454505"/>
                <a:gd name="connsiteX1" fmla="*/ 412950 w 846600"/>
                <a:gd name="connsiteY1" fmla="*/ 449208 h 454505"/>
                <a:gd name="connsiteX2" fmla="*/ 846529 w 846600"/>
                <a:gd name="connsiteY2" fmla="*/ 0 h 454505"/>
                <a:gd name="connsiteX0" fmla="*/ 0 w 846618"/>
                <a:gd name="connsiteY0" fmla="*/ 21753 h 456675"/>
                <a:gd name="connsiteX1" fmla="*/ 412950 w 846618"/>
                <a:gd name="connsiteY1" fmla="*/ 449208 h 456675"/>
                <a:gd name="connsiteX2" fmla="*/ 846529 w 846618"/>
                <a:gd name="connsiteY2" fmla="*/ 0 h 456675"/>
                <a:gd name="connsiteX0" fmla="*/ 15 w 846633"/>
                <a:gd name="connsiteY0" fmla="*/ 21753 h 456675"/>
                <a:gd name="connsiteX1" fmla="*/ 412965 w 846633"/>
                <a:gd name="connsiteY1" fmla="*/ 449208 h 456675"/>
                <a:gd name="connsiteX2" fmla="*/ 846544 w 846633"/>
                <a:gd name="connsiteY2" fmla="*/ 0 h 456675"/>
                <a:gd name="connsiteX0" fmla="*/ 18 w 846648"/>
                <a:gd name="connsiteY0" fmla="*/ 21753 h 458852"/>
                <a:gd name="connsiteX1" fmla="*/ 412968 w 846648"/>
                <a:gd name="connsiteY1" fmla="*/ 449208 h 458852"/>
                <a:gd name="connsiteX2" fmla="*/ 846547 w 846648"/>
                <a:gd name="connsiteY2" fmla="*/ 0 h 458852"/>
                <a:gd name="connsiteX0" fmla="*/ 18 w 846575"/>
                <a:gd name="connsiteY0" fmla="*/ 21753 h 454023"/>
                <a:gd name="connsiteX1" fmla="*/ 412968 w 846575"/>
                <a:gd name="connsiteY1" fmla="*/ 449208 h 454023"/>
                <a:gd name="connsiteX2" fmla="*/ 846547 w 846575"/>
                <a:gd name="connsiteY2" fmla="*/ 0 h 454023"/>
                <a:gd name="connsiteX0" fmla="*/ 0 w 846557"/>
                <a:gd name="connsiteY0" fmla="*/ 21753 h 454023"/>
                <a:gd name="connsiteX1" fmla="*/ 412950 w 846557"/>
                <a:gd name="connsiteY1" fmla="*/ 449208 h 454023"/>
                <a:gd name="connsiteX2" fmla="*/ 846529 w 846557"/>
                <a:gd name="connsiteY2" fmla="*/ 0 h 45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6557" h="454023">
                  <a:moveTo>
                    <a:pt x="0" y="21753"/>
                  </a:moveTo>
                  <a:cubicBezTo>
                    <a:pt x="2254" y="499844"/>
                    <a:pt x="84216" y="444239"/>
                    <a:pt x="412950" y="449208"/>
                  </a:cubicBezTo>
                  <a:cubicBezTo>
                    <a:pt x="741684" y="454177"/>
                    <a:pt x="848579" y="516305"/>
                    <a:pt x="846529" y="0"/>
                  </a:cubicBezTo>
                </a:path>
              </a:pathLst>
            </a:custGeom>
            <a:ln w="25400" cap="rnd">
              <a:solidFill>
                <a:schemeClr val="accent1">
                  <a:lumMod val="75000"/>
                </a:schemeClr>
              </a:solidFill>
              <a:prstDash val="sysDot"/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M Roman 10" pitchFamily="2" charset="7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F783A20-7304-4047-93A0-5DF5E034732C}"/>
                </a:ext>
              </a:extLst>
            </p:cNvPr>
            <p:cNvSpPr/>
            <p:nvPr/>
          </p:nvSpPr>
          <p:spPr>
            <a:xfrm>
              <a:off x="3388850" y="4957059"/>
              <a:ext cx="2357658" cy="255629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255758"/>
                <a:gd name="connsiteY0" fmla="*/ 0 h 471499"/>
                <a:gd name="connsiteX1" fmla="*/ 255758 w 255758"/>
                <a:gd name="connsiteY1" fmla="*/ 471499 h 471499"/>
                <a:gd name="connsiteX0" fmla="*/ 0 w 846529"/>
                <a:gd name="connsiteY0" fmla="*/ 29287 h 58079"/>
                <a:gd name="connsiteX1" fmla="*/ 846529 w 846529"/>
                <a:gd name="connsiteY1" fmla="*/ 7534 h 58079"/>
                <a:gd name="connsiteX0" fmla="*/ 0 w 846543"/>
                <a:gd name="connsiteY0" fmla="*/ 21753 h 273049"/>
                <a:gd name="connsiteX1" fmla="*/ 846529 w 846543"/>
                <a:gd name="connsiteY1" fmla="*/ 0 h 273049"/>
                <a:gd name="connsiteX0" fmla="*/ 0 w 846542"/>
                <a:gd name="connsiteY0" fmla="*/ 21753 h 450674"/>
                <a:gd name="connsiteX1" fmla="*/ 846529 w 846542"/>
                <a:gd name="connsiteY1" fmla="*/ 0 h 450674"/>
                <a:gd name="connsiteX0" fmla="*/ 0 w 846542"/>
                <a:gd name="connsiteY0" fmla="*/ 21753 h 543067"/>
                <a:gd name="connsiteX1" fmla="*/ 412950 w 846542"/>
                <a:gd name="connsiteY1" fmla="*/ 449208 h 543067"/>
                <a:gd name="connsiteX2" fmla="*/ 846529 w 846542"/>
                <a:gd name="connsiteY2" fmla="*/ 0 h 543067"/>
                <a:gd name="connsiteX0" fmla="*/ 0 w 846573"/>
                <a:gd name="connsiteY0" fmla="*/ 21753 h 456675"/>
                <a:gd name="connsiteX1" fmla="*/ 412950 w 846573"/>
                <a:gd name="connsiteY1" fmla="*/ 449208 h 456675"/>
                <a:gd name="connsiteX2" fmla="*/ 846529 w 846573"/>
                <a:gd name="connsiteY2" fmla="*/ 0 h 456675"/>
                <a:gd name="connsiteX0" fmla="*/ 0 w 846573"/>
                <a:gd name="connsiteY0" fmla="*/ 21753 h 456675"/>
                <a:gd name="connsiteX1" fmla="*/ 412950 w 846573"/>
                <a:gd name="connsiteY1" fmla="*/ 449208 h 456675"/>
                <a:gd name="connsiteX2" fmla="*/ 846529 w 846573"/>
                <a:gd name="connsiteY2" fmla="*/ 0 h 456675"/>
                <a:gd name="connsiteX0" fmla="*/ 0 w 846600"/>
                <a:gd name="connsiteY0" fmla="*/ 21753 h 454505"/>
                <a:gd name="connsiteX1" fmla="*/ 412950 w 846600"/>
                <a:gd name="connsiteY1" fmla="*/ 449208 h 454505"/>
                <a:gd name="connsiteX2" fmla="*/ 846529 w 846600"/>
                <a:gd name="connsiteY2" fmla="*/ 0 h 454505"/>
                <a:gd name="connsiteX0" fmla="*/ 0 w 846618"/>
                <a:gd name="connsiteY0" fmla="*/ 21753 h 456675"/>
                <a:gd name="connsiteX1" fmla="*/ 412950 w 846618"/>
                <a:gd name="connsiteY1" fmla="*/ 449208 h 456675"/>
                <a:gd name="connsiteX2" fmla="*/ 846529 w 846618"/>
                <a:gd name="connsiteY2" fmla="*/ 0 h 456675"/>
                <a:gd name="connsiteX0" fmla="*/ 15 w 846633"/>
                <a:gd name="connsiteY0" fmla="*/ 21753 h 456675"/>
                <a:gd name="connsiteX1" fmla="*/ 412965 w 846633"/>
                <a:gd name="connsiteY1" fmla="*/ 449208 h 456675"/>
                <a:gd name="connsiteX2" fmla="*/ 846544 w 846633"/>
                <a:gd name="connsiteY2" fmla="*/ 0 h 456675"/>
                <a:gd name="connsiteX0" fmla="*/ 18 w 846648"/>
                <a:gd name="connsiteY0" fmla="*/ 21753 h 458852"/>
                <a:gd name="connsiteX1" fmla="*/ 412968 w 846648"/>
                <a:gd name="connsiteY1" fmla="*/ 449208 h 458852"/>
                <a:gd name="connsiteX2" fmla="*/ 846547 w 846648"/>
                <a:gd name="connsiteY2" fmla="*/ 0 h 458852"/>
                <a:gd name="connsiteX0" fmla="*/ 18 w 846575"/>
                <a:gd name="connsiteY0" fmla="*/ 21753 h 454023"/>
                <a:gd name="connsiteX1" fmla="*/ 412968 w 846575"/>
                <a:gd name="connsiteY1" fmla="*/ 449208 h 454023"/>
                <a:gd name="connsiteX2" fmla="*/ 846547 w 846575"/>
                <a:gd name="connsiteY2" fmla="*/ 0 h 454023"/>
                <a:gd name="connsiteX0" fmla="*/ 0 w 846557"/>
                <a:gd name="connsiteY0" fmla="*/ 21753 h 454023"/>
                <a:gd name="connsiteX1" fmla="*/ 412950 w 846557"/>
                <a:gd name="connsiteY1" fmla="*/ 449208 h 454023"/>
                <a:gd name="connsiteX2" fmla="*/ 846529 w 846557"/>
                <a:gd name="connsiteY2" fmla="*/ 0 h 45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6557" h="454023">
                  <a:moveTo>
                    <a:pt x="0" y="21753"/>
                  </a:moveTo>
                  <a:cubicBezTo>
                    <a:pt x="2254" y="499844"/>
                    <a:pt x="84216" y="444239"/>
                    <a:pt x="412950" y="449208"/>
                  </a:cubicBezTo>
                  <a:cubicBezTo>
                    <a:pt x="741684" y="454177"/>
                    <a:pt x="848579" y="516305"/>
                    <a:pt x="846529" y="0"/>
                  </a:cubicBezTo>
                </a:path>
              </a:pathLst>
            </a:custGeom>
            <a:ln w="25400" cap="rnd">
              <a:solidFill>
                <a:schemeClr val="accent1">
                  <a:lumMod val="75000"/>
                </a:schemeClr>
              </a:solidFill>
              <a:prstDash val="sysDot"/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M Roman 10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2286B2-0DB0-D648-87AF-8EE3B158F355}"/>
                </a:ext>
              </a:extLst>
            </p:cNvPr>
            <p:cNvSpPr txBox="1"/>
            <p:nvPr/>
          </p:nvSpPr>
          <p:spPr>
            <a:xfrm>
              <a:off x="2470527" y="1830834"/>
              <a:ext cx="623475" cy="535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accent1">
                      <a:lumMod val="75000"/>
                    </a:schemeClr>
                  </a:solidFill>
                  <a:latin typeface="LM Roman 10" pitchFamily="2" charset="77"/>
                </a:rPr>
                <a:t>E</a:t>
              </a:r>
              <a:r>
                <a:rPr lang="en-US" i="1" baseline="-25000" dirty="0" err="1">
                  <a:solidFill>
                    <a:schemeClr val="accent1">
                      <a:lumMod val="75000"/>
                    </a:schemeClr>
                  </a:solidFill>
                  <a:latin typeface="LM Roman 10" pitchFamily="2" charset="77"/>
                </a:rPr>
                <a:t>c</a:t>
              </a:r>
              <a:endParaRPr lang="en-US" i="1" baseline="-25000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DAB843-D58A-B04D-9B45-7425A46EC2D3}"/>
                </a:ext>
              </a:extLst>
            </p:cNvPr>
            <p:cNvSpPr txBox="1"/>
            <p:nvPr/>
          </p:nvSpPr>
          <p:spPr>
            <a:xfrm>
              <a:off x="2470527" y="3707972"/>
              <a:ext cx="623475" cy="535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accent1">
                      <a:lumMod val="75000"/>
                    </a:schemeClr>
                  </a:solidFill>
                  <a:latin typeface="LM Roman 10" pitchFamily="2" charset="77"/>
                </a:rPr>
                <a:t>E</a:t>
              </a:r>
              <a:r>
                <a:rPr lang="en-US" i="1" baseline="-25000" dirty="0" err="1">
                  <a:solidFill>
                    <a:schemeClr val="accent1">
                      <a:lumMod val="75000"/>
                    </a:schemeClr>
                  </a:solidFill>
                  <a:latin typeface="LM Roman 10" pitchFamily="2" charset="77"/>
                </a:rPr>
                <a:t>u</a:t>
              </a:r>
              <a:endParaRPr lang="en-US" i="1" baseline="-25000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endParaRPr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0285526F-9336-C24F-B00E-83CE3B0C2CF0}"/>
                </a:ext>
              </a:extLst>
            </p:cNvPr>
            <p:cNvSpPr/>
            <p:nvPr/>
          </p:nvSpPr>
          <p:spPr>
            <a:xfrm>
              <a:off x="3305983" y="2546408"/>
              <a:ext cx="492004" cy="566769"/>
            </a:xfrm>
            <a:prstGeom prst="cube">
              <a:avLst>
                <a:gd name="adj" fmla="val 37061"/>
              </a:avLst>
            </a:prstGeom>
            <a:solidFill>
              <a:srgbClr val="7491C4"/>
            </a:solidFill>
            <a:ln>
              <a:solidFill>
                <a:srgbClr val="576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AD091D1B-8094-AF45-87F5-DC8A7D0ACE22}"/>
                </a:ext>
              </a:extLst>
            </p:cNvPr>
            <p:cNvSpPr/>
            <p:nvPr/>
          </p:nvSpPr>
          <p:spPr>
            <a:xfrm>
              <a:off x="3305983" y="4401916"/>
              <a:ext cx="492004" cy="566769"/>
            </a:xfrm>
            <a:prstGeom prst="cube">
              <a:avLst>
                <a:gd name="adj" fmla="val 37061"/>
              </a:avLst>
            </a:prstGeom>
            <a:solidFill>
              <a:srgbClr val="7491C4"/>
            </a:solidFill>
            <a:ln>
              <a:solidFill>
                <a:srgbClr val="576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CD752F5-1BB3-744C-B922-89870E65D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9603" y="3118189"/>
              <a:ext cx="1152000" cy="1152000"/>
            </a:xfrm>
            <a:prstGeom prst="rect">
              <a:avLst/>
            </a:prstGeom>
            <a:scene3d>
              <a:camera prst="isometricOffAxis1Right">
                <a:rot lat="600000" lon="16800000" rev="0"/>
              </a:camera>
              <a:lightRig rig="threePt" dir="t"/>
            </a:scene3d>
            <a:sp3d extrusionH="31750">
              <a:extrusionClr>
                <a:schemeClr val="bg2"/>
              </a:extrusionClr>
            </a:sp3d>
          </p:spPr>
        </p:pic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B9300C96-0FD7-B849-8CE0-A9605609D459}"/>
                </a:ext>
              </a:extLst>
            </p:cNvPr>
            <p:cNvSpPr/>
            <p:nvPr/>
          </p:nvSpPr>
          <p:spPr>
            <a:xfrm>
              <a:off x="3718841" y="2541171"/>
              <a:ext cx="492004" cy="566769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0F92C8C6-88D9-8042-AEC7-5B5FDB67A437}"/>
                </a:ext>
              </a:extLst>
            </p:cNvPr>
            <p:cNvSpPr/>
            <p:nvPr/>
          </p:nvSpPr>
          <p:spPr>
            <a:xfrm>
              <a:off x="4134364" y="2541171"/>
              <a:ext cx="364081" cy="566769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8152A643-7411-B045-81EC-F901D9363191}"/>
                </a:ext>
              </a:extLst>
            </p:cNvPr>
            <p:cNvSpPr/>
            <p:nvPr/>
          </p:nvSpPr>
          <p:spPr>
            <a:xfrm>
              <a:off x="4857564" y="2541171"/>
              <a:ext cx="492004" cy="566769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CCBD5D3C-1FF2-4640-848E-F1D7AC1DFB88}"/>
                </a:ext>
              </a:extLst>
            </p:cNvPr>
            <p:cNvSpPr/>
            <p:nvPr/>
          </p:nvSpPr>
          <p:spPr>
            <a:xfrm>
              <a:off x="3718841" y="4400582"/>
              <a:ext cx="492004" cy="566769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1ACFD55-ECC7-DC42-8C27-6C3C38E0F710}"/>
                </a:ext>
              </a:extLst>
            </p:cNvPr>
            <p:cNvSpPr/>
            <p:nvPr/>
          </p:nvSpPr>
          <p:spPr>
            <a:xfrm>
              <a:off x="4134364" y="4400582"/>
              <a:ext cx="364081" cy="566769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665565DD-DAE6-B646-A428-49ED4C854A4F}"/>
                </a:ext>
              </a:extLst>
            </p:cNvPr>
            <p:cNvSpPr/>
            <p:nvPr/>
          </p:nvSpPr>
          <p:spPr>
            <a:xfrm>
              <a:off x="4857564" y="4400582"/>
              <a:ext cx="492004" cy="566769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F117B120-6335-FB4F-B2AD-82205AB25CE5}"/>
                </a:ext>
              </a:extLst>
            </p:cNvPr>
            <p:cNvSpPr/>
            <p:nvPr/>
          </p:nvSpPr>
          <p:spPr>
            <a:xfrm>
              <a:off x="4912440" y="1313195"/>
              <a:ext cx="206646" cy="591678"/>
            </a:xfrm>
            <a:prstGeom prst="cube">
              <a:avLst>
                <a:gd name="adj" fmla="val 317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BE338BC6-F60A-5E48-8FEE-49CAF9A2ED64}"/>
                </a:ext>
              </a:extLst>
            </p:cNvPr>
            <p:cNvSpPr/>
            <p:nvPr/>
          </p:nvSpPr>
          <p:spPr>
            <a:xfrm>
              <a:off x="5206108" y="1439010"/>
              <a:ext cx="206646" cy="346125"/>
            </a:xfrm>
            <a:prstGeom prst="cube">
              <a:avLst>
                <a:gd name="adj" fmla="val 31772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626662-EB74-4C40-BC43-6946A7687606}"/>
                </a:ext>
              </a:extLst>
            </p:cNvPr>
            <p:cNvSpPr/>
            <p:nvPr/>
          </p:nvSpPr>
          <p:spPr>
            <a:xfrm>
              <a:off x="4140602" y="2112174"/>
              <a:ext cx="548630" cy="490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err="1">
                  <a:latin typeface="LM Roman 10" pitchFamily="2" charset="77"/>
                </a:rPr>
                <a:t>h</a:t>
              </a:r>
              <a:r>
                <a:rPr lang="en-US" sz="1600" i="1" baseline="-25000" dirty="0" err="1">
                  <a:latin typeface="LM Roman 10" pitchFamily="2" charset="77"/>
                </a:rPr>
                <a:t>c</a:t>
              </a:r>
              <a:endParaRPr lang="en-US" sz="1600" i="1" baseline="-25000" dirty="0">
                <a:latin typeface="LM Roman 10" pitchFamily="2" charset="77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3F6FA5-75AA-6444-B4B2-807D94E2EF89}"/>
                </a:ext>
              </a:extLst>
            </p:cNvPr>
            <p:cNvSpPr/>
            <p:nvPr/>
          </p:nvSpPr>
          <p:spPr>
            <a:xfrm>
              <a:off x="4156367" y="4001806"/>
              <a:ext cx="564887" cy="490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err="1">
                  <a:latin typeface="LM Roman 10" pitchFamily="2" charset="77"/>
                </a:rPr>
                <a:t>h</a:t>
              </a:r>
              <a:r>
                <a:rPr lang="en-US" sz="1600" i="1" baseline="-25000" dirty="0" err="1">
                  <a:latin typeface="LM Roman 10" pitchFamily="2" charset="77"/>
                </a:rPr>
                <a:t>u</a:t>
              </a:r>
              <a:endParaRPr lang="en-US" sz="1600" i="1" baseline="-25000" dirty="0">
                <a:latin typeface="LM Roman 10" pitchFamily="2" charset="77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A92AA08-8DE5-944F-9532-A3EE60E2FC58}"/>
                </a:ext>
              </a:extLst>
            </p:cNvPr>
            <p:cNvSpPr/>
            <p:nvPr/>
          </p:nvSpPr>
          <p:spPr>
            <a:xfrm flipV="1">
              <a:off x="4419205" y="1651048"/>
              <a:ext cx="488013" cy="1166078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LM Roman 10" pitchFamily="2" charset="77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8F877DE-1BDF-4E4C-9AE5-B0F7B7F1CC23}"/>
                </a:ext>
              </a:extLst>
            </p:cNvPr>
            <p:cNvCxnSpPr>
              <a:cxnSpLocks/>
            </p:cNvCxnSpPr>
            <p:nvPr/>
          </p:nvCxnSpPr>
          <p:spPr>
            <a:xfrm>
              <a:off x="4419204" y="2831522"/>
              <a:ext cx="438360" cy="0"/>
            </a:xfrm>
            <a:prstGeom prst="straightConnector1">
              <a:avLst/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B1AFFC0-B614-6E45-8128-C29356ADEC64}"/>
                </a:ext>
              </a:extLst>
            </p:cNvPr>
            <p:cNvCxnSpPr>
              <a:cxnSpLocks/>
            </p:cNvCxnSpPr>
            <p:nvPr/>
          </p:nvCxnSpPr>
          <p:spPr>
            <a:xfrm>
              <a:off x="4419204" y="4680642"/>
              <a:ext cx="438360" cy="0"/>
            </a:xfrm>
            <a:prstGeom prst="straightConnector1">
              <a:avLst/>
            </a:pr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886BD5-AC60-AC46-96D6-FDC471BA7179}"/>
                </a:ext>
              </a:extLst>
            </p:cNvPr>
            <p:cNvSpPr txBox="1"/>
            <p:nvPr/>
          </p:nvSpPr>
          <p:spPr>
            <a:xfrm>
              <a:off x="3645613" y="5416622"/>
              <a:ext cx="2211703" cy="445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Palatino" pitchFamily="2" charset="77"/>
                  <a:ea typeface="Palatino" pitchFamily="2" charset="77"/>
                </a:rPr>
                <a:t>Pooling switches</a:t>
              </a:r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53BAD3BA-0320-CA41-BBEA-F0BCD1B23615}"/>
                </a:ext>
              </a:extLst>
            </p:cNvPr>
            <p:cNvSpPr/>
            <p:nvPr/>
          </p:nvSpPr>
          <p:spPr>
            <a:xfrm>
              <a:off x="5264193" y="2541171"/>
              <a:ext cx="492004" cy="566769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2050B45B-93C5-4949-B991-0BF636970DB0}"/>
                </a:ext>
              </a:extLst>
            </p:cNvPr>
            <p:cNvSpPr/>
            <p:nvPr/>
          </p:nvSpPr>
          <p:spPr>
            <a:xfrm>
              <a:off x="5264193" y="4400582"/>
              <a:ext cx="492004" cy="566769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32827CC3-A33C-4543-B3F3-4D3731FF5C05}"/>
                </a:ext>
              </a:extLst>
            </p:cNvPr>
            <p:cNvSpPr/>
            <p:nvPr/>
          </p:nvSpPr>
          <p:spPr>
            <a:xfrm>
              <a:off x="5738259" y="2315463"/>
              <a:ext cx="621686" cy="936528"/>
            </a:xfrm>
            <a:prstGeom prst="cube">
              <a:avLst>
                <a:gd name="adj" fmla="val 50365"/>
              </a:avLst>
            </a:prstGeom>
            <a:solidFill>
              <a:srgbClr val="7480C4"/>
            </a:solidFill>
            <a:ln>
              <a:solidFill>
                <a:srgbClr val="575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37D5DFB5-7CC4-E84F-8C17-C7F946DEA4F0}"/>
                </a:ext>
              </a:extLst>
            </p:cNvPr>
            <p:cNvSpPr/>
            <p:nvPr/>
          </p:nvSpPr>
          <p:spPr>
            <a:xfrm>
              <a:off x="6131676" y="2315463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068584A0-577A-524E-88AF-710FD1EF1631}"/>
                </a:ext>
              </a:extLst>
            </p:cNvPr>
            <p:cNvSpPr/>
            <p:nvPr/>
          </p:nvSpPr>
          <p:spPr>
            <a:xfrm>
              <a:off x="6541075" y="2315463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16D84017-0C9A-194A-9319-E0C6C50A8920}"/>
                </a:ext>
              </a:extLst>
            </p:cNvPr>
            <p:cNvSpPr/>
            <p:nvPr/>
          </p:nvSpPr>
          <p:spPr>
            <a:xfrm>
              <a:off x="6972283" y="2093538"/>
              <a:ext cx="502920" cy="1380378"/>
            </a:xfrm>
            <a:prstGeom prst="cube">
              <a:avLst>
                <a:gd name="adj" fmla="val 68750"/>
              </a:avLst>
            </a:prstGeom>
            <a:solidFill>
              <a:srgbClr val="7480C4"/>
            </a:solidFill>
            <a:ln>
              <a:solidFill>
                <a:srgbClr val="575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D2E53DE0-11F2-D747-B99C-44572F9635B1}"/>
                </a:ext>
              </a:extLst>
            </p:cNvPr>
            <p:cNvSpPr/>
            <p:nvPr/>
          </p:nvSpPr>
          <p:spPr>
            <a:xfrm>
              <a:off x="7223743" y="2093538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83510B04-34C5-134F-9D92-80ADA3A78B2A}"/>
                </a:ext>
              </a:extLst>
            </p:cNvPr>
            <p:cNvSpPr/>
            <p:nvPr/>
          </p:nvSpPr>
          <p:spPr>
            <a:xfrm>
              <a:off x="7482301" y="2093538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AB7AC2A5-B141-FC43-A28E-41767739C5F3}"/>
                </a:ext>
              </a:extLst>
            </p:cNvPr>
            <p:cNvSpPr/>
            <p:nvPr/>
          </p:nvSpPr>
          <p:spPr>
            <a:xfrm>
              <a:off x="5738259" y="4174874"/>
              <a:ext cx="621686" cy="936528"/>
            </a:xfrm>
            <a:prstGeom prst="cube">
              <a:avLst>
                <a:gd name="adj" fmla="val 50365"/>
              </a:avLst>
            </a:prstGeom>
            <a:solidFill>
              <a:srgbClr val="7480C4"/>
            </a:solidFill>
            <a:ln>
              <a:solidFill>
                <a:srgbClr val="575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8918427E-8DBF-9946-A270-8EC8BA2F6765}"/>
                </a:ext>
              </a:extLst>
            </p:cNvPr>
            <p:cNvSpPr/>
            <p:nvPr/>
          </p:nvSpPr>
          <p:spPr>
            <a:xfrm>
              <a:off x="6131676" y="4174874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D16F8A4D-0288-8E41-BE0E-F142F2F8BF7E}"/>
                </a:ext>
              </a:extLst>
            </p:cNvPr>
            <p:cNvSpPr/>
            <p:nvPr/>
          </p:nvSpPr>
          <p:spPr>
            <a:xfrm>
              <a:off x="6541075" y="4174874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E9A7376C-6A6B-5D48-A076-DD922D629B3E}"/>
                </a:ext>
              </a:extLst>
            </p:cNvPr>
            <p:cNvSpPr/>
            <p:nvPr/>
          </p:nvSpPr>
          <p:spPr>
            <a:xfrm>
              <a:off x="6972283" y="3952949"/>
              <a:ext cx="502920" cy="1380378"/>
            </a:xfrm>
            <a:prstGeom prst="cube">
              <a:avLst>
                <a:gd name="adj" fmla="val 68750"/>
              </a:avLst>
            </a:prstGeom>
            <a:solidFill>
              <a:srgbClr val="7480C4"/>
            </a:solidFill>
            <a:ln>
              <a:solidFill>
                <a:srgbClr val="575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4A15ED63-975D-0D49-BB31-297B0CF069D6}"/>
                </a:ext>
              </a:extLst>
            </p:cNvPr>
            <p:cNvSpPr/>
            <p:nvPr/>
          </p:nvSpPr>
          <p:spPr>
            <a:xfrm>
              <a:off x="7223743" y="3952949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B97CE963-F043-C64F-BB88-5DB899A64D09}"/>
                </a:ext>
              </a:extLst>
            </p:cNvPr>
            <p:cNvSpPr/>
            <p:nvPr/>
          </p:nvSpPr>
          <p:spPr>
            <a:xfrm>
              <a:off x="7482301" y="3952949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9351E48-F149-E842-9269-8F49815AC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9879" y="2207726"/>
              <a:ext cx="1152000" cy="1152000"/>
            </a:xfrm>
            <a:prstGeom prst="rect">
              <a:avLst/>
            </a:prstGeom>
            <a:scene3d>
              <a:camera prst="isometricOffAxis1Right">
                <a:rot lat="600000" lon="16800000" rev="0"/>
              </a:camera>
              <a:lightRig rig="threePt" dir="t"/>
            </a:scene3d>
            <a:sp3d extrusionH="31750">
              <a:extrusionClr>
                <a:schemeClr val="bg2"/>
              </a:extrusionClr>
            </a:sp3d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9198524-BB84-D54C-AAE8-AC61342E7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7787" y="4067138"/>
              <a:ext cx="1152000" cy="1152000"/>
            </a:xfrm>
            <a:prstGeom prst="rect">
              <a:avLst/>
            </a:prstGeom>
            <a:scene3d>
              <a:camera prst="isometricOffAxis1Right">
                <a:rot lat="600000" lon="16800000" rev="0"/>
              </a:camera>
              <a:lightRig rig="threePt" dir="t"/>
            </a:scene3d>
            <a:sp3d extrusionH="31750">
              <a:extrusionClr>
                <a:schemeClr val="bg2"/>
              </a:extrusionClr>
            </a:sp3d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83AD65-36C4-A14D-8AB5-72F1C1210E6F}"/>
                </a:ext>
              </a:extLst>
            </p:cNvPr>
            <p:cNvSpPr/>
            <p:nvPr/>
          </p:nvSpPr>
          <p:spPr>
            <a:xfrm>
              <a:off x="7957269" y="1681689"/>
              <a:ext cx="539339" cy="490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dirty="0" err="1">
                  <a:latin typeface="LM Roman 10" pitchFamily="2" charset="77"/>
                </a:rPr>
                <a:t>x̂</a:t>
              </a:r>
              <a:r>
                <a:rPr lang="fr-FR" sz="1600" i="1" baseline="-25000" dirty="0" err="1">
                  <a:latin typeface="LM Roman 10" pitchFamily="2" charset="77"/>
                </a:rPr>
                <a:t>c</a:t>
              </a:r>
              <a:endParaRPr lang="en-US" sz="1600" baseline="-25000" dirty="0">
                <a:latin typeface="LM Roman 10" pitchFamily="2" charset="77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87D7658-988B-1147-871B-FB255C213475}"/>
                </a:ext>
              </a:extLst>
            </p:cNvPr>
            <p:cNvSpPr/>
            <p:nvPr/>
          </p:nvSpPr>
          <p:spPr>
            <a:xfrm>
              <a:off x="7954747" y="3554906"/>
              <a:ext cx="555596" cy="490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dirty="0" err="1">
                  <a:latin typeface="LM Roman 10" pitchFamily="2" charset="77"/>
                </a:rPr>
                <a:t>x̂</a:t>
              </a:r>
              <a:r>
                <a:rPr lang="fr-FR" sz="1600" i="1" baseline="-25000" dirty="0" err="1">
                  <a:latin typeface="LM Roman 10" pitchFamily="2" charset="77"/>
                </a:rPr>
                <a:t>u</a:t>
              </a:r>
              <a:endParaRPr lang="en-US" sz="1600" baseline="-25000" dirty="0">
                <a:latin typeface="LM Roman 10" pitchFamily="2" charset="77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C8D1F99-D9FD-BC42-B108-0CBF2F6C4539}"/>
                </a:ext>
              </a:extLst>
            </p:cNvPr>
            <p:cNvSpPr/>
            <p:nvPr/>
          </p:nvSpPr>
          <p:spPr>
            <a:xfrm>
              <a:off x="8700488" y="2672995"/>
              <a:ext cx="448751" cy="490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dirty="0">
                  <a:latin typeface="LM Roman 10" pitchFamily="2" charset="77"/>
                </a:rPr>
                <a:t>x̂</a:t>
              </a:r>
              <a:endParaRPr lang="en-US" sz="1600" dirty="0">
                <a:latin typeface="LM Roman 10" pitchFamily="2" charset="77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ADCFAA2-9C45-1E4D-AEB7-23FCEF01830C}"/>
                </a:ext>
              </a:extLst>
            </p:cNvPr>
            <p:cNvSpPr/>
            <p:nvPr/>
          </p:nvSpPr>
          <p:spPr>
            <a:xfrm>
              <a:off x="8285931" y="2705734"/>
              <a:ext cx="504265" cy="1102675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M Roman 10" pitchFamily="2" charset="77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F0F9F53-36D5-124D-9229-CB9F6C5B1F70}"/>
                </a:ext>
              </a:extLst>
            </p:cNvPr>
            <p:cNvSpPr/>
            <p:nvPr/>
          </p:nvSpPr>
          <p:spPr>
            <a:xfrm flipV="1">
              <a:off x="8291684" y="3815343"/>
              <a:ext cx="504265" cy="864432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LM Roman 10" pitchFamily="2" charset="7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7FBFF6-8FDB-0247-B69F-C53E0A4DAB09}"/>
                </a:ext>
              </a:extLst>
            </p:cNvPr>
            <p:cNvSpPr txBox="1"/>
            <p:nvPr/>
          </p:nvSpPr>
          <p:spPr>
            <a:xfrm>
              <a:off x="6536269" y="1835751"/>
              <a:ext cx="623475" cy="535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LM Roman 10" pitchFamily="2" charset="77"/>
                </a:rPr>
                <a:t>D</a:t>
              </a:r>
              <a:r>
                <a:rPr lang="en-US" i="1" baseline="-25000" dirty="0">
                  <a:solidFill>
                    <a:schemeClr val="accent1">
                      <a:lumMod val="75000"/>
                    </a:schemeClr>
                  </a:solidFill>
                  <a:latin typeface="LM Roman 10" pitchFamily="2" charset="77"/>
                </a:rPr>
                <a:t>c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D05E03-7887-3847-8679-6900858B9B6D}"/>
                </a:ext>
              </a:extLst>
            </p:cNvPr>
            <p:cNvSpPr txBox="1"/>
            <p:nvPr/>
          </p:nvSpPr>
          <p:spPr>
            <a:xfrm>
              <a:off x="6536269" y="3712889"/>
              <a:ext cx="623475" cy="802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LM Roman 10" pitchFamily="2" charset="77"/>
                </a:rPr>
                <a:t>D</a:t>
              </a:r>
              <a:r>
                <a:rPr lang="en-US" i="1" baseline="-25000" dirty="0">
                  <a:solidFill>
                    <a:schemeClr val="accent1">
                      <a:lumMod val="75000"/>
                    </a:schemeClr>
                  </a:solidFill>
                  <a:latin typeface="LM Roman 10" pitchFamily="2" charset="77"/>
                </a:rPr>
                <a:t>u</a:t>
              </a:r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04419ED9-BDD4-A44C-A8F7-80BA3F8C816D}"/>
                </a:ext>
              </a:extLst>
            </p:cNvPr>
            <p:cNvSpPr/>
            <p:nvPr/>
          </p:nvSpPr>
          <p:spPr>
            <a:xfrm>
              <a:off x="782149" y="6067196"/>
              <a:ext cx="294065" cy="444584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53FA81-01D7-6A41-8C18-9903C72DBE69}"/>
                </a:ext>
              </a:extLst>
            </p:cNvPr>
            <p:cNvSpPr txBox="1"/>
            <p:nvPr/>
          </p:nvSpPr>
          <p:spPr>
            <a:xfrm>
              <a:off x="1089461" y="6083643"/>
              <a:ext cx="1926007" cy="490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" pitchFamily="2" charset="77"/>
                  <a:ea typeface="Palatino" pitchFamily="2" charset="77"/>
                </a:rPr>
                <a:t>Convolution</a:t>
              </a: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433BAE5-0BAC-274F-87EA-6E6E6F596555}"/>
                </a:ext>
              </a:extLst>
            </p:cNvPr>
            <p:cNvSpPr/>
            <p:nvPr/>
          </p:nvSpPr>
          <p:spPr>
            <a:xfrm>
              <a:off x="3134669" y="6067196"/>
              <a:ext cx="294065" cy="444584"/>
            </a:xfrm>
            <a:prstGeom prst="cube">
              <a:avLst>
                <a:gd name="adj" fmla="val 50365"/>
              </a:avLst>
            </a:prstGeom>
            <a:solidFill>
              <a:srgbClr val="7491C4"/>
            </a:solidFill>
            <a:ln>
              <a:solidFill>
                <a:srgbClr val="576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834B08E4-0DCD-7A4A-8BA4-2046047D49E7}"/>
                </a:ext>
              </a:extLst>
            </p:cNvPr>
            <p:cNvSpPr/>
            <p:nvPr/>
          </p:nvSpPr>
          <p:spPr>
            <a:xfrm>
              <a:off x="5349568" y="6067196"/>
              <a:ext cx="294065" cy="444584"/>
            </a:xfrm>
            <a:prstGeom prst="cube">
              <a:avLst>
                <a:gd name="adj" fmla="val 50365"/>
              </a:avLst>
            </a:prstGeom>
            <a:solidFill>
              <a:srgbClr val="7480C4"/>
            </a:solidFill>
            <a:ln>
              <a:solidFill>
                <a:srgbClr val="575F9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M Roman 10" pitchFamily="2" charset="7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447DA01-BE56-554C-8CC8-DE16C760B969}"/>
                </a:ext>
              </a:extLst>
            </p:cNvPr>
            <p:cNvSpPr txBox="1"/>
            <p:nvPr/>
          </p:nvSpPr>
          <p:spPr>
            <a:xfrm>
              <a:off x="3427143" y="6083644"/>
              <a:ext cx="1937622" cy="490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" pitchFamily="2" charset="77"/>
                  <a:ea typeface="Palatino" pitchFamily="2" charset="77"/>
                </a:rPr>
                <a:t>Max Pooling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57B9759-E687-4B48-94A7-824B70C7E2B3}"/>
                </a:ext>
              </a:extLst>
            </p:cNvPr>
            <p:cNvSpPr txBox="1"/>
            <p:nvPr/>
          </p:nvSpPr>
          <p:spPr>
            <a:xfrm>
              <a:off x="5675074" y="6083643"/>
              <a:ext cx="3649471" cy="490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Palatino" pitchFamily="2" charset="77"/>
                  <a:ea typeface="Palatino" pitchFamily="2" charset="77"/>
                </a:rPr>
                <a:t>Upsampling</a:t>
              </a:r>
              <a:r>
                <a:rPr lang="en-US" sz="1600" dirty="0">
                  <a:latin typeface="Palatino" pitchFamily="2" charset="77"/>
                  <a:ea typeface="Palatino" pitchFamily="2" charset="77"/>
                </a:rPr>
                <a:t> / </a:t>
              </a:r>
              <a:r>
                <a:rPr lang="en-US" sz="1600" dirty="0" err="1">
                  <a:latin typeface="Palatino" pitchFamily="2" charset="77"/>
                  <a:ea typeface="Palatino" pitchFamily="2" charset="77"/>
                </a:rPr>
                <a:t>Unpooling</a:t>
              </a:r>
              <a:endParaRPr lang="en-US" sz="1600" dirty="0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4A60DA4-4BEA-D44D-8D83-0B9BDA709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999" y="978219"/>
              <a:ext cx="4622800" cy="27559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C1D9331-EB61-F44C-B5D4-27A9CE98B03D}"/>
                </a:ext>
              </a:extLst>
            </p:cNvPr>
            <p:cNvSpPr txBox="1"/>
            <p:nvPr/>
          </p:nvSpPr>
          <p:spPr>
            <a:xfrm rot="368847">
              <a:off x="1548672" y="1410215"/>
              <a:ext cx="2581016" cy="490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" pitchFamily="2" charset="77"/>
                  <a:ea typeface="Palatino" pitchFamily="2" charset="77"/>
                </a:rPr>
                <a:t>Original classifier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89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EF55-EA59-E648-976A-9CA37090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HybridNet</a:t>
            </a:r>
            <a:r>
              <a:rPr lang="en-US" dirty="0"/>
              <a:t> </a:t>
            </a:r>
            <a:r>
              <a:rPr lang="en-US" sz="2200" dirty="0"/>
              <a:t>– Ablation study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4C298-78B9-ED48-B254-1798D38A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886" y="1900238"/>
            <a:ext cx="7047401" cy="29487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7975B-1E7E-2A4D-A1EB-B73CCC3E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E23EA-55AC-C341-B357-763556AD723D}"/>
              </a:ext>
            </a:extLst>
          </p:cNvPr>
          <p:cNvSpPr txBox="1"/>
          <p:nvPr/>
        </p:nvSpPr>
        <p:spPr>
          <a:xfrm>
            <a:off x="3483499" y="5129213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CIFAR-10, </a:t>
            </a:r>
            <a:r>
              <a:rPr lang="en-US" dirty="0" err="1"/>
              <a:t>ConvLarge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74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7CE3-ADB3-7B4C-BA6E-1A2D3B1E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HybridNet</a:t>
            </a:r>
            <a:r>
              <a:rPr lang="en-US" sz="2200" dirty="0"/>
              <a:t> – Architecture with SHADE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71F13-BA1A-1248-82AF-D6CF1E1E7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52" y="2257425"/>
            <a:ext cx="8567626" cy="28218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85BA2-2CB3-8B45-BEF0-56AA6A3C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999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6C7B2B-0282-8C4A-AFFC-8FE8775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and contributions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412828-9268-4243-BD26-7A1C6F867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014" y="2400910"/>
            <a:ext cx="2245151" cy="393960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Models require </a:t>
            </a:r>
            <a:r>
              <a:rPr lang="en-US" b="1" dirty="0"/>
              <a:t>large labeled datasets</a:t>
            </a:r>
          </a:p>
          <a:p>
            <a:pPr marL="0" indent="0">
              <a:buNone/>
            </a:pPr>
            <a:endParaRPr lang="en-US" sz="7400" b="1" dirty="0"/>
          </a:p>
          <a:p>
            <a:pPr marL="0" indent="0">
              <a:buNone/>
            </a:pPr>
            <a:r>
              <a:rPr lang="en-US" dirty="0"/>
              <a:t>Latent representations are </a:t>
            </a:r>
            <a:r>
              <a:rPr lang="en-US" b="1" dirty="0"/>
              <a:t>unstructured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30EE393A-62F7-5C44-BFC8-FBC16A32E4F2}"/>
              </a:ext>
            </a:extLst>
          </p:cNvPr>
          <p:cNvSpPr txBox="1">
            <a:spLocks/>
          </p:cNvSpPr>
          <p:nvPr/>
        </p:nvSpPr>
        <p:spPr>
          <a:xfrm>
            <a:off x="3562712" y="1696167"/>
            <a:ext cx="2908076" cy="4904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0"/>
              </a:spcBef>
              <a:buNone/>
            </a:pPr>
            <a:r>
              <a:rPr lang="en-US" b="1" dirty="0"/>
              <a:t>Regularization</a:t>
            </a:r>
            <a:br>
              <a:rPr lang="en-US" dirty="0"/>
            </a:b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generalize better</a:t>
            </a:r>
            <a:b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less data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b="1" dirty="0"/>
              <a:t>Semi-supervised learning</a:t>
            </a:r>
            <a:br>
              <a:rPr lang="en-US" dirty="0"/>
            </a:b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unlabeled data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b="1" dirty="0"/>
              <a:t>Information structuration</a:t>
            </a:r>
            <a:br>
              <a:rPr lang="en-US" dirty="0"/>
            </a:b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two branches</a:t>
            </a:r>
            <a:b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spcBef>
                <a:spcPts val="2000"/>
              </a:spcBef>
              <a:buNone/>
            </a:pPr>
            <a:r>
              <a:rPr lang="en-US" b="1" dirty="0"/>
              <a:t>Disentangling</a:t>
            </a:r>
            <a:br>
              <a:rPr lang="en-US" dirty="0"/>
            </a:b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semantic factors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96852FE-E32E-024C-B10C-0151F2EF4F49}"/>
              </a:ext>
            </a:extLst>
          </p:cNvPr>
          <p:cNvSpPr txBox="1">
            <a:spLocks/>
          </p:cNvSpPr>
          <p:nvPr/>
        </p:nvSpPr>
        <p:spPr>
          <a:xfrm>
            <a:off x="286014" y="1114768"/>
            <a:ext cx="2238891" cy="665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Motivations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0E10810-8D9D-AB4C-A1A9-5D73D6277C96}"/>
              </a:ext>
            </a:extLst>
          </p:cNvPr>
          <p:cNvSpPr txBox="1">
            <a:spLocks/>
          </p:cNvSpPr>
          <p:nvPr/>
        </p:nvSpPr>
        <p:spPr>
          <a:xfrm>
            <a:off x="3499488" y="1114768"/>
            <a:ext cx="2308375" cy="665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Axes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7674C56-A4DE-E445-ABF9-6759D6ACB340}"/>
              </a:ext>
            </a:extLst>
          </p:cNvPr>
          <p:cNvSpPr txBox="1">
            <a:spLocks/>
          </p:cNvSpPr>
          <p:nvPr/>
        </p:nvSpPr>
        <p:spPr>
          <a:xfrm>
            <a:off x="7010400" y="5528354"/>
            <a:ext cx="1909124" cy="574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DualDis</a:t>
            </a:r>
            <a:endParaRPr lang="en-US" b="1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D6E1651-D55B-FD47-9D18-5802170C78DD}"/>
              </a:ext>
            </a:extLst>
          </p:cNvPr>
          <p:cNvSpPr txBox="1">
            <a:spLocks/>
          </p:cNvSpPr>
          <p:nvPr/>
        </p:nvSpPr>
        <p:spPr>
          <a:xfrm>
            <a:off x="7010400" y="1114768"/>
            <a:ext cx="1909124" cy="665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Contribution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856B143-C7C5-D746-AC92-BD0E624DFC30}"/>
              </a:ext>
            </a:extLst>
          </p:cNvPr>
          <p:cNvSpPr/>
          <p:nvPr/>
        </p:nvSpPr>
        <p:spPr>
          <a:xfrm>
            <a:off x="7727362" y="2077690"/>
            <a:ext cx="475200" cy="4726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02F11F-1CA6-8648-813B-2BACD6C71A34}"/>
              </a:ext>
            </a:extLst>
          </p:cNvPr>
          <p:cNvSpPr/>
          <p:nvPr/>
        </p:nvSpPr>
        <p:spPr>
          <a:xfrm>
            <a:off x="7727362" y="3747294"/>
            <a:ext cx="475200" cy="47263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9F1E95-6AAF-3D4D-8F05-C5224AB31625}"/>
              </a:ext>
            </a:extLst>
          </p:cNvPr>
          <p:cNvSpPr/>
          <p:nvPr/>
        </p:nvSpPr>
        <p:spPr>
          <a:xfrm>
            <a:off x="7727362" y="5040073"/>
            <a:ext cx="475200" cy="47263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3460BBC-29B8-FD4E-8633-C1FA0411651E}"/>
              </a:ext>
            </a:extLst>
          </p:cNvPr>
          <p:cNvSpPr/>
          <p:nvPr/>
        </p:nvSpPr>
        <p:spPr>
          <a:xfrm flipV="1">
            <a:off x="2531165" y="2320525"/>
            <a:ext cx="1031547" cy="529200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41C4A6-25A9-6548-AD97-7B5CC8B11528}"/>
              </a:ext>
            </a:extLst>
          </p:cNvPr>
          <p:cNvSpPr/>
          <p:nvPr/>
        </p:nvSpPr>
        <p:spPr>
          <a:xfrm>
            <a:off x="2531164" y="2851529"/>
            <a:ext cx="1031547" cy="529200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B56730-06BA-3141-AD54-C5C7CFBAA34C}"/>
              </a:ext>
            </a:extLst>
          </p:cNvPr>
          <p:cNvGrpSpPr/>
          <p:nvPr/>
        </p:nvGrpSpPr>
        <p:grpSpPr>
          <a:xfrm>
            <a:off x="2524904" y="4510328"/>
            <a:ext cx="1037808" cy="1292265"/>
            <a:chOff x="2524904" y="4510329"/>
            <a:chExt cx="1037808" cy="11304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6702722-ED12-C640-9264-C454BDF01443}"/>
                </a:ext>
              </a:extLst>
            </p:cNvPr>
            <p:cNvSpPr/>
            <p:nvPr/>
          </p:nvSpPr>
          <p:spPr>
            <a:xfrm flipV="1">
              <a:off x="2531165" y="4510329"/>
              <a:ext cx="1031547" cy="565200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48668" y="-545"/>
                    <a:pt x="28820" y="488562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A0E4FC8-1AA8-1143-BE93-23F5F90D05F3}"/>
                </a:ext>
              </a:extLst>
            </p:cNvPr>
            <p:cNvSpPr/>
            <p:nvPr/>
          </p:nvSpPr>
          <p:spPr>
            <a:xfrm>
              <a:off x="2524904" y="5075529"/>
              <a:ext cx="1031547" cy="565200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48668" y="-545"/>
                    <a:pt x="28820" y="488562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67FD3F-F709-4F4F-AB25-57EB024EC4BC}"/>
              </a:ext>
            </a:extLst>
          </p:cNvPr>
          <p:cNvGrpSpPr/>
          <p:nvPr/>
        </p:nvGrpSpPr>
        <p:grpSpPr>
          <a:xfrm>
            <a:off x="5915278" y="2319106"/>
            <a:ext cx="1505118" cy="3586038"/>
            <a:chOff x="5807863" y="2319106"/>
            <a:chExt cx="1797721" cy="3586038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13E8889-F7CD-C049-BE4A-CD442B3E783D}"/>
                </a:ext>
              </a:extLst>
            </p:cNvPr>
            <p:cNvSpPr/>
            <p:nvPr/>
          </p:nvSpPr>
          <p:spPr>
            <a:xfrm>
              <a:off x="5807863" y="2319106"/>
              <a:ext cx="1797721" cy="0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48668" y="-545"/>
                    <a:pt x="28820" y="488562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F59A267-2E3C-234C-B893-5BF575BA03FD}"/>
                </a:ext>
              </a:extLst>
            </p:cNvPr>
            <p:cNvSpPr/>
            <p:nvPr/>
          </p:nvSpPr>
          <p:spPr>
            <a:xfrm>
              <a:off x="5807863" y="3380729"/>
              <a:ext cx="1797721" cy="633600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48668" y="-545"/>
                    <a:pt x="28820" y="488562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0402D2F-8D3C-C648-B183-86BF04A8B3F1}"/>
                </a:ext>
              </a:extLst>
            </p:cNvPr>
            <p:cNvSpPr/>
            <p:nvPr/>
          </p:nvSpPr>
          <p:spPr>
            <a:xfrm flipV="1">
              <a:off x="5807863" y="4014329"/>
              <a:ext cx="1797721" cy="637990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48668" y="-545"/>
                    <a:pt x="28820" y="488562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E82EBF7-33CB-4A43-B8E0-9F800A1BE1DA}"/>
                </a:ext>
              </a:extLst>
            </p:cNvPr>
            <p:cNvGrpSpPr/>
            <p:nvPr/>
          </p:nvGrpSpPr>
          <p:grpSpPr>
            <a:xfrm>
              <a:off x="5807863" y="4652318"/>
              <a:ext cx="1797721" cy="1252826"/>
              <a:chOff x="5807863" y="4652318"/>
              <a:chExt cx="1797721" cy="988410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028DCDE-1F10-5F4E-BC63-B728AADAC8F6}"/>
                  </a:ext>
                </a:extLst>
              </p:cNvPr>
              <p:cNvSpPr/>
              <p:nvPr/>
            </p:nvSpPr>
            <p:spPr>
              <a:xfrm>
                <a:off x="5807863" y="4652318"/>
                <a:ext cx="1797721" cy="493200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48668" y="-545"/>
                      <a:pt x="28820" y="488562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M Roman 10" pitchFamily="2" charset="77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F45D84C-9417-3941-9814-B889A9ED4538}"/>
                  </a:ext>
                </a:extLst>
              </p:cNvPr>
              <p:cNvSpPr/>
              <p:nvPr/>
            </p:nvSpPr>
            <p:spPr>
              <a:xfrm flipV="1">
                <a:off x="5807863" y="5145518"/>
                <a:ext cx="1797721" cy="495210"/>
              </a:xfrm>
              <a:custGeom>
                <a:avLst/>
                <a:gdLst>
                  <a:gd name="connsiteX0" fmla="*/ 0 w 274730"/>
                  <a:gd name="connsiteY0" fmla="*/ 0 h 6589"/>
                  <a:gd name="connsiteX1" fmla="*/ 274730 w 274730"/>
                  <a:gd name="connsiteY1" fmla="*/ 4100 h 6589"/>
                  <a:gd name="connsiteX0" fmla="*/ 0 w 42239"/>
                  <a:gd name="connsiteY0" fmla="*/ 1219742 h 1219936"/>
                  <a:gd name="connsiteX1" fmla="*/ 42239 w 42239"/>
                  <a:gd name="connsiteY1" fmla="*/ 0 h 1219936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3415"/>
                  <a:gd name="connsiteX1" fmla="*/ 82985 w 82985"/>
                  <a:gd name="connsiteY1" fmla="*/ 491631 h 493415"/>
                  <a:gd name="connsiteX0" fmla="*/ 0 w 82985"/>
                  <a:gd name="connsiteY0" fmla="*/ 0 h 494610"/>
                  <a:gd name="connsiteX1" fmla="*/ 82985 w 82985"/>
                  <a:gd name="connsiteY1" fmla="*/ 491631 h 494610"/>
                  <a:gd name="connsiteX0" fmla="*/ 0 w 82985"/>
                  <a:gd name="connsiteY0" fmla="*/ 0 h 493679"/>
                  <a:gd name="connsiteX1" fmla="*/ 82985 w 82985"/>
                  <a:gd name="connsiteY1" fmla="*/ 491631 h 493679"/>
                  <a:gd name="connsiteX0" fmla="*/ 0 w 82985"/>
                  <a:gd name="connsiteY0" fmla="*/ 0 h 493737"/>
                  <a:gd name="connsiteX1" fmla="*/ 82985 w 82985"/>
                  <a:gd name="connsiteY1" fmla="*/ 491631 h 493737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  <a:gd name="connsiteX0" fmla="*/ 0 w 82985"/>
                  <a:gd name="connsiteY0" fmla="*/ 0 h 491631"/>
                  <a:gd name="connsiteX1" fmla="*/ 82985 w 82985"/>
                  <a:gd name="connsiteY1" fmla="*/ 491631 h 4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85" h="491631">
                    <a:moveTo>
                      <a:pt x="0" y="0"/>
                    </a:moveTo>
                    <a:cubicBezTo>
                      <a:pt x="48668" y="-545"/>
                      <a:pt x="28820" y="488562"/>
                      <a:pt x="82985" y="491631"/>
                    </a:cubicBezTo>
                  </a:path>
                </a:pathLst>
              </a:custGeom>
              <a:ln w="3492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LM Roman 10" pitchFamily="2" charset="77"/>
                </a:endParaRPr>
              </a:p>
            </p:txBody>
          </p:sp>
        </p:grp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83E757B1-ADB0-C143-9481-18BF8A1D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B6605F25-4901-B041-83A0-744593589A1F}"/>
              </a:ext>
            </a:extLst>
          </p:cNvPr>
          <p:cNvSpPr txBox="1">
            <a:spLocks/>
          </p:cNvSpPr>
          <p:nvPr/>
        </p:nvSpPr>
        <p:spPr>
          <a:xfrm>
            <a:off x="6994335" y="4180556"/>
            <a:ext cx="1909124" cy="513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/>
              <a:t>HybridNet</a:t>
            </a:r>
            <a:endParaRPr lang="en-US" b="1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8990AA8E-0E38-1746-AD2E-C06985506A80}"/>
              </a:ext>
            </a:extLst>
          </p:cNvPr>
          <p:cNvSpPr txBox="1">
            <a:spLocks/>
          </p:cNvSpPr>
          <p:nvPr/>
        </p:nvSpPr>
        <p:spPr>
          <a:xfrm>
            <a:off x="7010400" y="2485012"/>
            <a:ext cx="1909124" cy="554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SHADE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400AA7C-8830-3544-B1BD-F46D441240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408190" y="5678708"/>
            <a:ext cx="2081940" cy="1038896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FFB28E-4900-4F47-920F-B361223A9400}"/>
              </a:ext>
            </a:extLst>
          </p:cNvPr>
          <p:cNvGrpSpPr/>
          <p:nvPr/>
        </p:nvGrpSpPr>
        <p:grpSpPr>
          <a:xfrm>
            <a:off x="322590" y="3429497"/>
            <a:ext cx="2141902" cy="863587"/>
            <a:chOff x="322590" y="3380729"/>
            <a:chExt cx="2141902" cy="86358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170A8499-503B-6B44-A5A8-A11E506896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3450" y="3417707"/>
              <a:ext cx="1980000" cy="653199"/>
              <a:chOff x="2311807" y="2689733"/>
              <a:chExt cx="3658591" cy="1206966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05A744-FFAE-0F46-8714-615F75B4F405}"/>
                  </a:ext>
                </a:extLst>
              </p:cNvPr>
              <p:cNvSpPr/>
              <p:nvPr/>
            </p:nvSpPr>
            <p:spPr>
              <a:xfrm>
                <a:off x="3086690" y="2689733"/>
                <a:ext cx="617833" cy="1206966"/>
              </a:xfrm>
              <a:prstGeom prst="rect">
                <a:avLst/>
              </a:prstGeom>
              <a:solidFill>
                <a:srgbClr val="F7F1E2"/>
              </a:solidFill>
              <a:ln w="6350">
                <a:solidFill>
                  <a:srgbClr val="EEE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sz="500">
                    <a:solidFill>
                      <a:srgbClr val="764711"/>
                    </a:solidFill>
                    <a:ea typeface="Palatino" pitchFamily="2" charset="77"/>
                  </a:rPr>
                  <a:t>2x</a:t>
                </a:r>
                <a:endParaRPr lang="en-US" sz="500" dirty="0">
                  <a:solidFill>
                    <a:srgbClr val="764711"/>
                  </a:solidFill>
                  <a:ea typeface="Palatino" pitchFamily="2" charset="77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84260E0-E547-CA47-9446-A4094C14CAB4}"/>
                  </a:ext>
                </a:extLst>
              </p:cNvPr>
              <p:cNvSpPr/>
              <p:nvPr/>
            </p:nvSpPr>
            <p:spPr>
              <a:xfrm>
                <a:off x="3980711" y="2689733"/>
                <a:ext cx="617833" cy="1206966"/>
              </a:xfrm>
              <a:prstGeom prst="rect">
                <a:avLst/>
              </a:prstGeom>
              <a:solidFill>
                <a:srgbClr val="F7F1E2"/>
              </a:solidFill>
              <a:ln w="6350">
                <a:solidFill>
                  <a:srgbClr val="EEE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sz="500">
                    <a:solidFill>
                      <a:srgbClr val="764711"/>
                    </a:solidFill>
                    <a:ea typeface="Palatino" pitchFamily="2" charset="77"/>
                  </a:rPr>
                  <a:t>5x</a:t>
                </a:r>
                <a:endParaRPr lang="en-US" sz="500" dirty="0">
                  <a:solidFill>
                    <a:srgbClr val="764711"/>
                  </a:solidFill>
                  <a:ea typeface="Palatino" pitchFamily="2" charset="77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D58188B-ABA1-EE43-8D65-F9FF7ABFD3C7}"/>
                  </a:ext>
                </a:extLst>
              </p:cNvPr>
              <p:cNvSpPr/>
              <p:nvPr/>
            </p:nvSpPr>
            <p:spPr>
              <a:xfrm>
                <a:off x="4873854" y="2689733"/>
                <a:ext cx="617833" cy="1206966"/>
              </a:xfrm>
              <a:prstGeom prst="rect">
                <a:avLst/>
              </a:prstGeom>
              <a:solidFill>
                <a:srgbClr val="F7F1E2"/>
              </a:solidFill>
              <a:ln w="6350">
                <a:solidFill>
                  <a:srgbClr val="EEE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sz="500">
                    <a:solidFill>
                      <a:srgbClr val="764711"/>
                    </a:solidFill>
                    <a:ea typeface="Palatino" pitchFamily="2" charset="77"/>
                  </a:rPr>
                  <a:t>2x</a:t>
                </a:r>
                <a:endParaRPr lang="en-US" sz="500" dirty="0">
                  <a:solidFill>
                    <a:srgbClr val="764711"/>
                  </a:solidFill>
                  <a:ea typeface="Palatino" pitchFamily="2" charset="77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DB962F4-9DC0-2C4D-ACFF-492D5BDC4F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8371" y="3310131"/>
                <a:ext cx="395763" cy="0"/>
              </a:xfrm>
              <a:prstGeom prst="line">
                <a:avLst/>
              </a:prstGeom>
              <a:ln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782A795-99FF-AF4E-81A1-DCFEE480D0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42392" y="3310131"/>
                <a:ext cx="395836" cy="0"/>
              </a:xfrm>
              <a:prstGeom prst="line">
                <a:avLst/>
              </a:prstGeom>
              <a:ln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AC1F8AE-186F-B548-B61A-D43CE05D430F}"/>
                  </a:ext>
                </a:extLst>
              </p:cNvPr>
              <p:cNvCxnSpPr>
                <a:cxnSpLocks/>
                <a:stCxn id="127" idx="1"/>
                <a:endCxn id="124" idx="3"/>
              </p:cNvCxnSpPr>
              <p:nvPr/>
            </p:nvCxnSpPr>
            <p:spPr>
              <a:xfrm flipH="1">
                <a:off x="5435535" y="3312567"/>
                <a:ext cx="433268" cy="0"/>
              </a:xfrm>
              <a:prstGeom prst="line">
                <a:avLst/>
              </a:prstGeom>
              <a:ln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8E07358-D4BF-8A4D-950D-2776E7507F05}"/>
                  </a:ext>
                </a:extLst>
              </p:cNvPr>
              <p:cNvCxnSpPr>
                <a:cxnSpLocks/>
                <a:endCxn id="90" idx="3"/>
              </p:cNvCxnSpPr>
              <p:nvPr/>
            </p:nvCxnSpPr>
            <p:spPr>
              <a:xfrm flipH="1">
                <a:off x="2413403" y="3312565"/>
                <a:ext cx="716854" cy="1"/>
              </a:xfrm>
              <a:prstGeom prst="line">
                <a:avLst/>
              </a:prstGeom>
              <a:ln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366358F5-347C-2A4D-8699-86FA6C022A6C}"/>
                  </a:ext>
                </a:extLst>
              </p:cNvPr>
              <p:cNvSpPr/>
              <p:nvPr/>
            </p:nvSpPr>
            <p:spPr>
              <a:xfrm>
                <a:off x="3150112" y="2830226"/>
                <a:ext cx="447884" cy="932367"/>
              </a:xfrm>
              <a:prstGeom prst="roundRect">
                <a:avLst>
                  <a:gd name="adj" fmla="val 36019"/>
                </a:avLst>
              </a:prstGeom>
              <a:ln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6B98FE2A-ECD7-5449-827B-E6D3723FB1C2}"/>
                  </a:ext>
                </a:extLst>
              </p:cNvPr>
              <p:cNvSpPr/>
              <p:nvPr/>
            </p:nvSpPr>
            <p:spPr>
              <a:xfrm>
                <a:off x="3150112" y="3124169"/>
                <a:ext cx="447884" cy="364650"/>
              </a:xfrm>
              <a:prstGeom prst="roundRect">
                <a:avLst>
                  <a:gd name="adj" fmla="val 41005"/>
                </a:avLst>
              </a:prstGeom>
              <a:ln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5351BCB5-4278-6045-A95E-60DE03FDA559}"/>
                  </a:ext>
                </a:extLst>
              </p:cNvPr>
              <p:cNvSpPr/>
              <p:nvPr/>
            </p:nvSpPr>
            <p:spPr>
              <a:xfrm>
                <a:off x="2311807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4933B4FE-45BC-F340-A9DA-D8D84F2504FB}"/>
                  </a:ext>
                </a:extLst>
              </p:cNvPr>
              <p:cNvSpPr/>
              <p:nvPr/>
            </p:nvSpPr>
            <p:spPr>
              <a:xfrm>
                <a:off x="2466966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A9DDAB"/>
              </a:solidFill>
              <a:ln w="6350">
                <a:solidFill>
                  <a:srgbClr val="A7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533FA1EC-63F8-104F-829C-FE7DA73E3897}"/>
                  </a:ext>
                </a:extLst>
              </p:cNvPr>
              <p:cNvSpPr/>
              <p:nvPr/>
            </p:nvSpPr>
            <p:spPr>
              <a:xfrm>
                <a:off x="2622124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265B2089-EB35-584D-A67F-D61600CE6A3A}"/>
                  </a:ext>
                </a:extLst>
              </p:cNvPr>
              <p:cNvSpPr/>
              <p:nvPr/>
            </p:nvSpPr>
            <p:spPr>
              <a:xfrm>
                <a:off x="2777282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9B3B3C33-AF4D-8443-A84D-9674F9F3FF30}"/>
                  </a:ext>
                </a:extLst>
              </p:cNvPr>
              <p:cNvSpPr/>
              <p:nvPr/>
            </p:nvSpPr>
            <p:spPr>
              <a:xfrm>
                <a:off x="2932438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A9DDAB"/>
              </a:solidFill>
              <a:ln w="6350">
                <a:solidFill>
                  <a:srgbClr val="A7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383651BC-BCA8-2A49-B27B-1175D41643EB}"/>
                  </a:ext>
                </a:extLst>
              </p:cNvPr>
              <p:cNvSpPr/>
              <p:nvPr/>
            </p:nvSpPr>
            <p:spPr>
              <a:xfrm>
                <a:off x="3236483" y="3360033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CD2BC4EF-17D9-B64F-8AD3-ADE22A2F89F7}"/>
                  </a:ext>
                </a:extLst>
              </p:cNvPr>
              <p:cNvSpPr/>
              <p:nvPr/>
            </p:nvSpPr>
            <p:spPr>
              <a:xfrm>
                <a:off x="3366328" y="3360033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0F34E1D6-FE4D-DB46-9B97-0BB4D514C4F0}"/>
                  </a:ext>
                </a:extLst>
              </p:cNvPr>
              <p:cNvSpPr/>
              <p:nvPr/>
            </p:nvSpPr>
            <p:spPr>
              <a:xfrm>
                <a:off x="3236483" y="3042861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41617A9F-E521-4044-82BF-D0587FB2DE90}"/>
                  </a:ext>
                </a:extLst>
              </p:cNvPr>
              <p:cNvSpPr/>
              <p:nvPr/>
            </p:nvSpPr>
            <p:spPr>
              <a:xfrm>
                <a:off x="3366328" y="3042861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F92EA9A0-7790-3E41-B0B7-073364430583}"/>
                  </a:ext>
                </a:extLst>
              </p:cNvPr>
              <p:cNvSpPr/>
              <p:nvPr/>
            </p:nvSpPr>
            <p:spPr>
              <a:xfrm>
                <a:off x="3315530" y="2751741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2AECCF45-8B11-FF41-9A21-8D7CD1E8C404}"/>
                  </a:ext>
                </a:extLst>
              </p:cNvPr>
              <p:cNvSpPr/>
              <p:nvPr/>
            </p:nvSpPr>
            <p:spPr>
              <a:xfrm>
                <a:off x="3236483" y="3644546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A9DDAB"/>
              </a:solidFill>
              <a:ln w="6350">
                <a:solidFill>
                  <a:srgbClr val="A7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/>
              </a:p>
            </p:txBody>
          </p:sp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835106CC-9293-F94B-BD99-C2B73FDBC92A}"/>
                  </a:ext>
                </a:extLst>
              </p:cNvPr>
              <p:cNvSpPr/>
              <p:nvPr/>
            </p:nvSpPr>
            <p:spPr>
              <a:xfrm>
                <a:off x="3366328" y="3644546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7657E8C6-EE51-0041-968E-021D4E354F3B}"/>
                  </a:ext>
                </a:extLst>
              </p:cNvPr>
              <p:cNvSpPr/>
              <p:nvPr/>
            </p:nvSpPr>
            <p:spPr>
              <a:xfrm>
                <a:off x="3546776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79E8F"/>
              </a:solidFill>
              <a:ln w="6350">
                <a:solidFill>
                  <a:srgbClr val="D899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BCFEEE2C-49C9-9E44-B453-A62EF4B9AA4A}"/>
                  </a:ext>
                </a:extLst>
              </p:cNvPr>
              <p:cNvSpPr/>
              <p:nvPr/>
            </p:nvSpPr>
            <p:spPr>
              <a:xfrm>
                <a:off x="3797793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A9DDAB"/>
              </a:solidFill>
              <a:ln w="6350">
                <a:solidFill>
                  <a:srgbClr val="A7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1DBF831-AFCA-7748-A72E-AE39FCF4D7CB}"/>
                  </a:ext>
                </a:extLst>
              </p:cNvPr>
              <p:cNvSpPr/>
              <p:nvPr/>
            </p:nvSpPr>
            <p:spPr>
              <a:xfrm>
                <a:off x="4044133" y="2830226"/>
                <a:ext cx="447884" cy="932367"/>
              </a:xfrm>
              <a:prstGeom prst="roundRect">
                <a:avLst>
                  <a:gd name="adj" fmla="val 36019"/>
                </a:avLst>
              </a:prstGeom>
              <a:ln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4C66BF03-0B94-7948-9523-98405AC6C70E}"/>
                  </a:ext>
                </a:extLst>
              </p:cNvPr>
              <p:cNvSpPr/>
              <p:nvPr/>
            </p:nvSpPr>
            <p:spPr>
              <a:xfrm>
                <a:off x="4044133" y="3124169"/>
                <a:ext cx="447884" cy="364650"/>
              </a:xfrm>
              <a:prstGeom prst="roundRect">
                <a:avLst>
                  <a:gd name="adj" fmla="val 41005"/>
                </a:avLst>
              </a:prstGeom>
              <a:ln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FA8B2726-1A84-B74A-9FA7-4D64985172FB}"/>
                  </a:ext>
                </a:extLst>
              </p:cNvPr>
              <p:cNvSpPr/>
              <p:nvPr/>
            </p:nvSpPr>
            <p:spPr>
              <a:xfrm>
                <a:off x="4130505" y="3360033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1F028EB1-DC1D-4E41-A1A1-53A00357EDF6}"/>
                  </a:ext>
                </a:extLst>
              </p:cNvPr>
              <p:cNvSpPr/>
              <p:nvPr/>
            </p:nvSpPr>
            <p:spPr>
              <a:xfrm>
                <a:off x="4260349" y="3360033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0F8C76A2-13D2-304E-BCD6-3F60B24A92E1}"/>
                  </a:ext>
                </a:extLst>
              </p:cNvPr>
              <p:cNvSpPr/>
              <p:nvPr/>
            </p:nvSpPr>
            <p:spPr>
              <a:xfrm>
                <a:off x="4130505" y="3042861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CC86945A-7A4C-F940-95BB-1B340DE11A19}"/>
                  </a:ext>
                </a:extLst>
              </p:cNvPr>
              <p:cNvSpPr/>
              <p:nvPr/>
            </p:nvSpPr>
            <p:spPr>
              <a:xfrm>
                <a:off x="4260349" y="3042861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7FC2F94C-66D2-364F-919C-572E480584C2}"/>
                  </a:ext>
                </a:extLst>
              </p:cNvPr>
              <p:cNvSpPr/>
              <p:nvPr/>
            </p:nvSpPr>
            <p:spPr>
              <a:xfrm>
                <a:off x="4209552" y="2751741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7DA89E3C-5181-024F-A954-3558F4038D38}"/>
                  </a:ext>
                </a:extLst>
              </p:cNvPr>
              <p:cNvSpPr/>
              <p:nvPr/>
            </p:nvSpPr>
            <p:spPr>
              <a:xfrm>
                <a:off x="4130505" y="3644546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A9DDAB"/>
              </a:solidFill>
              <a:ln w="6350">
                <a:solidFill>
                  <a:srgbClr val="A7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/>
              </a:p>
            </p:txBody>
          </p:sp>
          <p:sp>
            <p:nvSpPr>
              <p:cNvPr id="112" name="Rounded Rectangle 111">
                <a:extLst>
                  <a:ext uri="{FF2B5EF4-FFF2-40B4-BE49-F238E27FC236}">
                    <a16:creationId xmlns:a16="http://schemas.microsoft.com/office/drawing/2014/main" id="{BAF11062-FA10-584A-8BEF-725ED5247A8A}"/>
                  </a:ext>
                </a:extLst>
              </p:cNvPr>
              <p:cNvSpPr/>
              <p:nvPr/>
            </p:nvSpPr>
            <p:spPr>
              <a:xfrm>
                <a:off x="4260349" y="3644546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B3E785C6-BE8C-F240-98AA-BD3F3315BDC0}"/>
                  </a:ext>
                </a:extLst>
              </p:cNvPr>
              <p:cNvSpPr/>
              <p:nvPr/>
            </p:nvSpPr>
            <p:spPr>
              <a:xfrm>
                <a:off x="4440797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79E8F"/>
              </a:solidFill>
              <a:ln w="6350">
                <a:solidFill>
                  <a:srgbClr val="D899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4" name="Rounded Rectangle 113">
                <a:extLst>
                  <a:ext uri="{FF2B5EF4-FFF2-40B4-BE49-F238E27FC236}">
                    <a16:creationId xmlns:a16="http://schemas.microsoft.com/office/drawing/2014/main" id="{D146D8F3-C7CA-614B-B9A6-C2183E88AB52}"/>
                  </a:ext>
                </a:extLst>
              </p:cNvPr>
              <p:cNvSpPr/>
              <p:nvPr/>
            </p:nvSpPr>
            <p:spPr>
              <a:xfrm>
                <a:off x="4677397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A9DDAB"/>
              </a:solidFill>
              <a:ln w="6350">
                <a:solidFill>
                  <a:srgbClr val="A7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F2779305-67BF-654A-9BC2-51698495AEA0}"/>
                  </a:ext>
                </a:extLst>
              </p:cNvPr>
              <p:cNvSpPr/>
              <p:nvPr/>
            </p:nvSpPr>
            <p:spPr>
              <a:xfrm>
                <a:off x="4937275" y="2830226"/>
                <a:ext cx="447884" cy="932367"/>
              </a:xfrm>
              <a:prstGeom prst="roundRect">
                <a:avLst>
                  <a:gd name="adj" fmla="val 36019"/>
                </a:avLst>
              </a:prstGeom>
              <a:ln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C2CC91E4-791B-CA48-8C93-758026BAE248}"/>
                  </a:ext>
                </a:extLst>
              </p:cNvPr>
              <p:cNvSpPr/>
              <p:nvPr/>
            </p:nvSpPr>
            <p:spPr>
              <a:xfrm>
                <a:off x="4937275" y="3124169"/>
                <a:ext cx="447884" cy="364650"/>
              </a:xfrm>
              <a:prstGeom prst="roundRect">
                <a:avLst>
                  <a:gd name="adj" fmla="val 41005"/>
                </a:avLst>
              </a:prstGeom>
              <a:ln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94A4BE11-E756-774B-952D-283D234BD951}"/>
                  </a:ext>
                </a:extLst>
              </p:cNvPr>
              <p:cNvSpPr/>
              <p:nvPr/>
            </p:nvSpPr>
            <p:spPr>
              <a:xfrm>
                <a:off x="5023646" y="3360033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8" name="Rounded Rectangle 117">
                <a:extLst>
                  <a:ext uri="{FF2B5EF4-FFF2-40B4-BE49-F238E27FC236}">
                    <a16:creationId xmlns:a16="http://schemas.microsoft.com/office/drawing/2014/main" id="{0FC12FDF-897B-0244-9B48-92FBAE951ECC}"/>
                  </a:ext>
                </a:extLst>
              </p:cNvPr>
              <p:cNvSpPr/>
              <p:nvPr/>
            </p:nvSpPr>
            <p:spPr>
              <a:xfrm>
                <a:off x="5153491" y="3360033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3D2C56D1-B323-5F45-BF71-1E191463CA8D}"/>
                  </a:ext>
                </a:extLst>
              </p:cNvPr>
              <p:cNvSpPr/>
              <p:nvPr/>
            </p:nvSpPr>
            <p:spPr>
              <a:xfrm>
                <a:off x="5023646" y="3042861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F12AF899-7072-8744-986A-D5740DDD8355}"/>
                  </a:ext>
                </a:extLst>
              </p:cNvPr>
              <p:cNvSpPr/>
              <p:nvPr/>
            </p:nvSpPr>
            <p:spPr>
              <a:xfrm>
                <a:off x="5153491" y="3042861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12220434-413D-C742-9A93-9B9DEAB088D4}"/>
                  </a:ext>
                </a:extLst>
              </p:cNvPr>
              <p:cNvSpPr/>
              <p:nvPr/>
            </p:nvSpPr>
            <p:spPr>
              <a:xfrm>
                <a:off x="5102694" y="2751741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id="{4BCA0D69-9F08-5942-81BE-931D2A828BF2}"/>
                  </a:ext>
                </a:extLst>
              </p:cNvPr>
              <p:cNvSpPr/>
              <p:nvPr/>
            </p:nvSpPr>
            <p:spPr>
              <a:xfrm>
                <a:off x="5023646" y="3644546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A9DDAB"/>
              </a:solidFill>
              <a:ln w="6350">
                <a:solidFill>
                  <a:srgbClr val="A7C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/>
              </a:p>
            </p:txBody>
          </p:sp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846482AD-BBE7-5543-B618-3103417ADB76}"/>
                  </a:ext>
                </a:extLst>
              </p:cNvPr>
              <p:cNvSpPr/>
              <p:nvPr/>
            </p:nvSpPr>
            <p:spPr>
              <a:xfrm>
                <a:off x="5153491" y="3644546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6D2A6"/>
              </a:solidFill>
              <a:ln w="6350">
                <a:solidFill>
                  <a:srgbClr val="D4B1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51E72CF1-4072-B54F-A124-6FDCC9FEA705}"/>
                  </a:ext>
                </a:extLst>
              </p:cNvPr>
              <p:cNvSpPr/>
              <p:nvPr/>
            </p:nvSpPr>
            <p:spPr>
              <a:xfrm>
                <a:off x="5333939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F79E8F"/>
              </a:solidFill>
              <a:ln w="6350">
                <a:solidFill>
                  <a:srgbClr val="D899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954801D8-FCEF-334B-B613-3BE32111122C}"/>
                  </a:ext>
                </a:extLst>
              </p:cNvPr>
              <p:cNvSpPr/>
              <p:nvPr/>
            </p:nvSpPr>
            <p:spPr>
              <a:xfrm>
                <a:off x="5558491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A9CFE2"/>
              </a:solidFill>
              <a:ln w="6350">
                <a:solidFill>
                  <a:srgbClr val="9EB8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/>
              </a:p>
            </p:txBody>
          </p:sp>
          <p:sp>
            <p:nvSpPr>
              <p:cNvPr id="126" name="Rounded Rectangle 125">
                <a:extLst>
                  <a:ext uri="{FF2B5EF4-FFF2-40B4-BE49-F238E27FC236}">
                    <a16:creationId xmlns:a16="http://schemas.microsoft.com/office/drawing/2014/main" id="{9F4E0545-9784-5A42-86CB-B74E802A50ED}"/>
                  </a:ext>
                </a:extLst>
              </p:cNvPr>
              <p:cNvSpPr/>
              <p:nvPr/>
            </p:nvSpPr>
            <p:spPr>
              <a:xfrm>
                <a:off x="5713647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C46FA7"/>
              </a:solidFill>
              <a:ln w="6350">
                <a:solidFill>
                  <a:srgbClr val="AF6A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/>
              </a:p>
            </p:txBody>
          </p:sp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CCA2A507-ADDF-9149-9169-DDBDB0064EFA}"/>
                  </a:ext>
                </a:extLst>
              </p:cNvPr>
              <p:cNvSpPr/>
              <p:nvPr/>
            </p:nvSpPr>
            <p:spPr>
              <a:xfrm>
                <a:off x="5868803" y="3209304"/>
                <a:ext cx="101595" cy="206525"/>
              </a:xfrm>
              <a:prstGeom prst="roundRect">
                <a:avLst>
                  <a:gd name="adj" fmla="val 34564"/>
                </a:avLst>
              </a:prstGeom>
              <a:solidFill>
                <a:srgbClr val="BB0E24"/>
              </a:solidFill>
              <a:ln w="6350">
                <a:solidFill>
                  <a:srgbClr val="A92A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2C41453-6F1F-FB47-B561-6A26BA2C4061}"/>
                </a:ext>
              </a:extLst>
            </p:cNvPr>
            <p:cNvSpPr/>
            <p:nvPr/>
          </p:nvSpPr>
          <p:spPr>
            <a:xfrm>
              <a:off x="322590" y="3380729"/>
              <a:ext cx="2141902" cy="863587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681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61235">
        <p:fade/>
      </p:transition>
    </mc:Choice>
    <mc:Fallback xmlns="">
      <p:transition advTm="612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/>
      <p:bldP spid="10" grpId="0"/>
      <p:bldP spid="2" grpId="0" animBg="1"/>
      <p:bldP spid="11" grpId="0" animBg="1"/>
      <p:bldP spid="12" grpId="0" animBg="1"/>
      <p:bldP spid="15" grpId="0" animBg="1"/>
      <p:bldP spid="19" grpId="0" animBg="1"/>
      <p:bldP spid="28" grpId="0"/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4256-0443-EB4C-B52A-0897F41B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HybridNet</a:t>
            </a:r>
            <a:r>
              <a:rPr lang="en-US" sz="2200" dirty="0"/>
              <a:t> – SHADE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61A37-6FA0-8347-B2F1-765869B3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06850-C84C-DD41-8151-AB0A3D51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08" y="1057708"/>
            <a:ext cx="6030784" cy="214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D51F6-1997-4C48-898D-F8E5F3326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69" y="3286038"/>
            <a:ext cx="7451124" cy="352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8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99D1-07FD-8C46-827B-0C2CD499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HybridNet</a:t>
            </a:r>
            <a:r>
              <a:rPr lang="en-US" sz="2100" dirty="0"/>
              <a:t> – Visual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673E2-8F8A-5549-A048-77B40165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DD00E-6BC7-904F-8359-F4D772667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1" y="1715276"/>
            <a:ext cx="818996" cy="801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6873B7-9E68-6D4A-9565-191FE65F7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31" y="1715276"/>
            <a:ext cx="818996" cy="801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231576-97BB-A741-A5AA-60DFEA09D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812" y="1715276"/>
            <a:ext cx="818996" cy="801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15922-B41E-6B45-A810-041A90CAB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421" y="1715276"/>
            <a:ext cx="818996" cy="801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8C46F6-9270-2646-B7EF-F9EBF6769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61" y="5607125"/>
            <a:ext cx="801932" cy="801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3A98E3-8838-FE46-AD94-97EA5C726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931" y="5607125"/>
            <a:ext cx="801932" cy="801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FB78F-E4A5-0B48-8444-C67237B01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812" y="5607125"/>
            <a:ext cx="801932" cy="8019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B6D4DE-8AB2-7244-998C-D6DD8ABE5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6421" y="5607125"/>
            <a:ext cx="801932" cy="801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4500-8EFB-A743-A244-84242BCD9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61" y="4621139"/>
            <a:ext cx="801932" cy="801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641B25-EAFB-064C-901E-1698332D2B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3931" y="4621139"/>
            <a:ext cx="801932" cy="801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5C48F7-CFBB-3F47-A3A9-E810C05D51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2812" y="4621139"/>
            <a:ext cx="801932" cy="8019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C8FE0E-B2F4-3844-9764-957BE57A63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76421" y="4621139"/>
            <a:ext cx="801932" cy="8019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75B0D8-4E6D-F241-838F-C75B2C4CAF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76421" y="3635154"/>
            <a:ext cx="801932" cy="8019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9EEC93-0626-4545-AB61-BF1CD5AD15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4497" y="3641864"/>
            <a:ext cx="801932" cy="8019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F5CBE6-D8A0-CF45-A1C5-99E4C0CBFA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2812" y="3637925"/>
            <a:ext cx="801932" cy="801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6B6449-C7B8-BF4B-BCD7-8165C13533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8661" y="3635154"/>
            <a:ext cx="801932" cy="8019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C46E9E-ADFB-9940-BF65-B84A03CA76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8661" y="2683897"/>
            <a:ext cx="801932" cy="8019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44B5C0-1637-6F4D-A5D0-917757B177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43931" y="2683897"/>
            <a:ext cx="801932" cy="8019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22EDA8-3B77-6947-AEE2-5016FA5C7F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92812" y="2683897"/>
            <a:ext cx="801932" cy="8019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158765-7E92-9043-A62E-CBFCC473BA9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76421" y="2683897"/>
            <a:ext cx="801932" cy="8019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F4D206-D0B6-F94C-B46D-FCDC410C91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48187" y="1712973"/>
            <a:ext cx="801932" cy="8019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0F393C-E430-3D4B-8970-AE3CB51B71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64349" y="1712973"/>
            <a:ext cx="801932" cy="8019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E5382D-9F7F-1941-8E4D-319AEF0A7D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13318" y="1712973"/>
            <a:ext cx="801932" cy="8019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B46E7E1-31FD-C445-8726-AD810D91039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76969" y="1712973"/>
            <a:ext cx="801932" cy="8019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C09C18-328A-B143-94BB-71F83CB73EF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48187" y="2751154"/>
            <a:ext cx="801932" cy="6313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F44725-0246-4142-9615-088BCC74170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76969" y="2751154"/>
            <a:ext cx="801932" cy="6313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AE287A-B58E-F244-820A-05292C0ACE6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64349" y="2751154"/>
            <a:ext cx="801932" cy="6313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01BD44-5F06-D54B-A903-32B58C1C4B9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13318" y="2751154"/>
            <a:ext cx="801932" cy="6313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DA2186-5974-F64E-9E29-8042177CC70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948187" y="4621139"/>
            <a:ext cx="783287" cy="8019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A178EF4-E761-4641-BCE0-65F5FDD972D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064349" y="4621139"/>
            <a:ext cx="783287" cy="80193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3713CC-A08B-7F40-9F45-C3851F93F6D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22641" y="4621139"/>
            <a:ext cx="783287" cy="8019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FBF1BA4-4ED4-7C43-BE6E-11C30A3E40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86292" y="4621139"/>
            <a:ext cx="783287" cy="8019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DBE4DE5-AECA-B34C-A685-F600A6BDE1A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965937" y="3635154"/>
            <a:ext cx="733679" cy="8019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899EDBD-8EC6-8C46-BA98-2C98A4CE523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73224" y="3635154"/>
            <a:ext cx="733679" cy="80193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403A3C6-8D75-BA49-B137-57FFC1F8426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147445" y="3635154"/>
            <a:ext cx="733679" cy="8019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574E067-C281-0A4A-BBE1-1D973738A38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202220" y="3635154"/>
            <a:ext cx="733679" cy="80193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C1EB3C3-BAE5-D945-AB89-2C7587E8C077}"/>
              </a:ext>
            </a:extLst>
          </p:cNvPr>
          <p:cNvSpPr txBox="1"/>
          <p:nvPr/>
        </p:nvSpPr>
        <p:spPr>
          <a:xfrm>
            <a:off x="247157" y="102224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EC3D7B-750C-3444-8972-70F71E75EC9F}"/>
              </a:ext>
            </a:extLst>
          </p:cNvPr>
          <p:cNvSpPr txBox="1"/>
          <p:nvPr/>
        </p:nvSpPr>
        <p:spPr>
          <a:xfrm>
            <a:off x="1345106" y="10222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Discr</a:t>
            </a:r>
            <a:r>
              <a:rPr lang="en-US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347A7-9CFE-B64F-A8C9-4795D1885577}"/>
              </a:ext>
            </a:extLst>
          </p:cNvPr>
          <p:cNvSpPr txBox="1"/>
          <p:nvPr/>
        </p:nvSpPr>
        <p:spPr>
          <a:xfrm>
            <a:off x="2348205" y="102224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Unsup</a:t>
            </a:r>
            <a:r>
              <a:rPr lang="en-US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C1CD04-BC80-0A4D-9857-889F743A62AB}"/>
              </a:ext>
            </a:extLst>
          </p:cNvPr>
          <p:cNvSpPr txBox="1"/>
          <p:nvPr/>
        </p:nvSpPr>
        <p:spPr>
          <a:xfrm>
            <a:off x="3581774" y="102224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FF968E5-1789-854C-9126-AF8140385AB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48187" y="5616135"/>
            <a:ext cx="801932" cy="76374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65D52D0-2021-F34D-97E6-AD8B3B60221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55340" y="5616135"/>
            <a:ext cx="801932" cy="76374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CB2E304-F804-3643-B041-7DFD1D7117E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102278" y="5616135"/>
            <a:ext cx="801932" cy="7637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AE242C4-3750-AB48-BC0C-753D4A230E5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165929" y="5616135"/>
            <a:ext cx="801932" cy="76374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84F7654-9279-CB45-89B6-96ABEA238A3C}"/>
              </a:ext>
            </a:extLst>
          </p:cNvPr>
          <p:cNvGrpSpPr/>
          <p:nvPr/>
        </p:nvGrpSpPr>
        <p:grpSpPr>
          <a:xfrm>
            <a:off x="979094" y="1914596"/>
            <a:ext cx="2540868" cy="4230402"/>
            <a:chOff x="1461051" y="1497640"/>
            <a:chExt cx="2087288" cy="322845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A0CC19E-BBDD-2B40-9F01-E3A9BB4D5CBA}"/>
                </a:ext>
              </a:extLst>
            </p:cNvPr>
            <p:cNvGrpSpPr/>
            <p:nvPr/>
          </p:nvGrpSpPr>
          <p:grpSpPr>
            <a:xfrm>
              <a:off x="1461051" y="1497640"/>
              <a:ext cx="2083403" cy="258370"/>
              <a:chOff x="1461051" y="1497640"/>
              <a:chExt cx="2083403" cy="25837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63CA639-08B7-2448-904E-6CAC2D187546}"/>
                  </a:ext>
                </a:extLst>
              </p:cNvPr>
              <p:cNvSpPr txBox="1"/>
              <p:nvPr/>
            </p:nvSpPr>
            <p:spPr>
              <a:xfrm>
                <a:off x="2381097" y="1497640"/>
                <a:ext cx="283385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C15576-F41A-0346-AEE0-049E7FC5FE95}"/>
                  </a:ext>
                </a:extLst>
              </p:cNvPr>
              <p:cNvSpPr txBox="1"/>
              <p:nvPr/>
            </p:nvSpPr>
            <p:spPr>
              <a:xfrm>
                <a:off x="3261069" y="1497640"/>
                <a:ext cx="283385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FCB6F2A-3920-D04A-B179-3FF8940F1BDF}"/>
                  </a:ext>
                </a:extLst>
              </p:cNvPr>
              <p:cNvSpPr txBox="1"/>
              <p:nvPr/>
            </p:nvSpPr>
            <p:spPr>
              <a:xfrm>
                <a:off x="1461051" y="1497640"/>
                <a:ext cx="320256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715A177-2665-C440-A951-61C281780650}"/>
                </a:ext>
              </a:extLst>
            </p:cNvPr>
            <p:cNvGrpSpPr/>
            <p:nvPr/>
          </p:nvGrpSpPr>
          <p:grpSpPr>
            <a:xfrm>
              <a:off x="1464936" y="2236849"/>
              <a:ext cx="2083403" cy="258370"/>
              <a:chOff x="1849248" y="1912662"/>
              <a:chExt cx="2083403" cy="258370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4E592F3-4904-6449-A77E-8BBAB0C8CADB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283385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BCF074-F202-9F41-AAE4-59E7B4305E61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283385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9DD2BB3-0E5E-6141-ADA4-131AB30B1C17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20256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0AA13D9-79D7-0F4F-80AC-697C3AB74058}"/>
                </a:ext>
              </a:extLst>
            </p:cNvPr>
            <p:cNvGrpSpPr/>
            <p:nvPr/>
          </p:nvGrpSpPr>
          <p:grpSpPr>
            <a:xfrm>
              <a:off x="1464936" y="2962806"/>
              <a:ext cx="2083403" cy="258370"/>
              <a:chOff x="1849248" y="1912662"/>
              <a:chExt cx="2083403" cy="25837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8953D4-4899-4E46-AB67-F7F94B29BA36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283385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3BEF000-21ED-2F4F-88FB-ED0C2CEC0B88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283385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5D8345A-78C7-A54D-93C0-B43F36059E35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20256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2B4DEB2-E4CE-F345-A4C4-E10E0FCBF779}"/>
                </a:ext>
              </a:extLst>
            </p:cNvPr>
            <p:cNvGrpSpPr/>
            <p:nvPr/>
          </p:nvGrpSpPr>
          <p:grpSpPr>
            <a:xfrm>
              <a:off x="1464936" y="3715267"/>
              <a:ext cx="2083403" cy="258370"/>
              <a:chOff x="1849248" y="1912662"/>
              <a:chExt cx="2083403" cy="25837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FC568B5-313E-B04B-A1CA-61317029CC2C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283385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5EF21CB-994B-394B-8106-19FEC4BBD965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283385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399E0D-7421-2B42-9476-5117E80B6EEA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20256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F2A3152-EC15-1945-8E8F-61F6EBDD32D8}"/>
                </a:ext>
              </a:extLst>
            </p:cNvPr>
            <p:cNvGrpSpPr/>
            <p:nvPr/>
          </p:nvGrpSpPr>
          <p:grpSpPr>
            <a:xfrm>
              <a:off x="1464936" y="4467729"/>
              <a:ext cx="2083403" cy="258370"/>
              <a:chOff x="1849248" y="1912662"/>
              <a:chExt cx="2083403" cy="25837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C67EFA-726A-644A-9EA8-B43940965EB6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283385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ACD4E35-DD5D-BB40-9A55-B7E0D328E163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283385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13ED055-6CE3-DB44-9049-0D39CBED3E7A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20256" cy="258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LM Roman 10" pitchFamily="2" charset="77"/>
                  </a:rPr>
                  <a:t>→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7254392-D645-0249-A9EE-07057FEA653E}"/>
              </a:ext>
            </a:extLst>
          </p:cNvPr>
          <p:cNvGrpSpPr/>
          <p:nvPr/>
        </p:nvGrpSpPr>
        <p:grpSpPr>
          <a:xfrm>
            <a:off x="5712103" y="1914596"/>
            <a:ext cx="2521577" cy="4233976"/>
            <a:chOff x="5496254" y="1497640"/>
            <a:chExt cx="2103892" cy="3231187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B844244-A335-2A48-9B11-8A53AC5F285F}"/>
                </a:ext>
              </a:extLst>
            </p:cNvPr>
            <p:cNvGrpSpPr/>
            <p:nvPr/>
          </p:nvGrpSpPr>
          <p:grpSpPr>
            <a:xfrm>
              <a:off x="5496254" y="1497640"/>
              <a:ext cx="2103892" cy="281858"/>
              <a:chOff x="5920322" y="1139831"/>
              <a:chExt cx="2103892" cy="281858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B918883-D910-BE4D-A2B8-40927095F3BD}"/>
                  </a:ext>
                </a:extLst>
              </p:cNvPr>
              <p:cNvSpPr txBox="1"/>
              <p:nvPr/>
            </p:nvSpPr>
            <p:spPr>
              <a:xfrm>
                <a:off x="6840368" y="1139831"/>
                <a:ext cx="303874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C82F70F-C3CF-BA4D-86F9-B8D427CF1479}"/>
                  </a:ext>
                </a:extLst>
              </p:cNvPr>
              <p:cNvSpPr txBox="1"/>
              <p:nvPr/>
            </p:nvSpPr>
            <p:spPr>
              <a:xfrm>
                <a:off x="7720340" y="1139831"/>
                <a:ext cx="303874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871DC37-1682-D841-9CB2-707AAD9FC851}"/>
                  </a:ext>
                </a:extLst>
              </p:cNvPr>
              <p:cNvSpPr txBox="1"/>
              <p:nvPr/>
            </p:nvSpPr>
            <p:spPr>
              <a:xfrm>
                <a:off x="5920322" y="1139831"/>
                <a:ext cx="346673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B301019-CA01-284C-BC1E-E17CC99F8889}"/>
                </a:ext>
              </a:extLst>
            </p:cNvPr>
            <p:cNvGrpSpPr/>
            <p:nvPr/>
          </p:nvGrpSpPr>
          <p:grpSpPr>
            <a:xfrm>
              <a:off x="5496254" y="4446969"/>
              <a:ext cx="2103892" cy="281858"/>
              <a:chOff x="1849248" y="1912662"/>
              <a:chExt cx="2103892" cy="28185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5D2CBF8-B6A4-D943-BFB6-CEE02FD14675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03874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1D34B74-D36A-AE4C-8013-1C8FAE7D3B9B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03874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5729B3D-056E-E34E-90A3-825D85E8AF94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46673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BDDCCE2-B461-D44D-818B-CE2182158B9D}"/>
                </a:ext>
              </a:extLst>
            </p:cNvPr>
            <p:cNvGrpSpPr/>
            <p:nvPr/>
          </p:nvGrpSpPr>
          <p:grpSpPr>
            <a:xfrm>
              <a:off x="5496254" y="2231659"/>
              <a:ext cx="2103892" cy="281858"/>
              <a:chOff x="1849248" y="1912662"/>
              <a:chExt cx="2103892" cy="281858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1E1E3B2-2388-9D49-B19D-1A1D71E93AB7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03874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E65F5E6-B3DB-EB4E-9785-B984E7DD2928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03874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860BA86-79F8-B549-A975-6C507AD16278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46673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584820F-FAC6-7641-95B3-3B180F99B0B1}"/>
                </a:ext>
              </a:extLst>
            </p:cNvPr>
            <p:cNvGrpSpPr/>
            <p:nvPr/>
          </p:nvGrpSpPr>
          <p:grpSpPr>
            <a:xfrm>
              <a:off x="5496254" y="2952426"/>
              <a:ext cx="2103892" cy="281858"/>
              <a:chOff x="1849248" y="1912662"/>
              <a:chExt cx="2103892" cy="28185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C91E1-8244-204B-9649-E2A785D6CB1D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03874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2EB6D70-12AB-A444-9BD4-A70ABF57CFF5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03874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5F58A4-7B58-2345-A906-4262D8DC4F7F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46673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8357C8E-FDB1-C44D-8573-ACB31CC5B401}"/>
                </a:ext>
              </a:extLst>
            </p:cNvPr>
            <p:cNvGrpSpPr/>
            <p:nvPr/>
          </p:nvGrpSpPr>
          <p:grpSpPr>
            <a:xfrm>
              <a:off x="5496254" y="3699697"/>
              <a:ext cx="2103892" cy="281858"/>
              <a:chOff x="1849248" y="1912662"/>
              <a:chExt cx="2103892" cy="281858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E2DDD61-0F92-8844-A531-22E11258F900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03874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8109465-A74F-6541-BBE7-B3C342B7CA5D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03874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4712341-598E-3D4D-BB4A-7BA5FDE6A466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46673" cy="28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M Roman 10" pitchFamily="2" charset="77"/>
                  </a:rPr>
                  <a:t>→</a:t>
                </a:r>
              </a:p>
            </p:txBody>
          </p:sp>
        </p:grp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C4726C2F-31AE-7D44-8551-41DC7EC8BA75}"/>
              </a:ext>
            </a:extLst>
          </p:cNvPr>
          <p:cNvSpPr/>
          <p:nvPr/>
        </p:nvSpPr>
        <p:spPr>
          <a:xfrm>
            <a:off x="438753" y="133445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atin typeface="LM Roman 10" pitchFamily="2" charset="77"/>
              </a:rPr>
              <a:t>x</a:t>
            </a:r>
            <a:endParaRPr lang="en-US" b="1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727B5C2-3FDE-1148-A55B-29E5930F9255}"/>
              </a:ext>
            </a:extLst>
          </p:cNvPr>
          <p:cNvSpPr/>
          <p:nvPr/>
        </p:nvSpPr>
        <p:spPr>
          <a:xfrm>
            <a:off x="1541922" y="1334452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>
                <a:latin typeface="LM Roman 10" pitchFamily="2" charset="77"/>
              </a:rPr>
              <a:t>x̂</a:t>
            </a:r>
            <a:r>
              <a:rPr lang="fr-FR" i="1" baseline="-25000" dirty="0" err="1">
                <a:latin typeface="LM Roman 10" pitchFamily="2" charset="77"/>
              </a:rPr>
              <a:t>c</a:t>
            </a:r>
            <a:endParaRPr lang="en-US" i="1" baseline="-25000" dirty="0">
              <a:latin typeface="LM Roman 10" pitchFamily="2" charset="77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0D6A0E-B05D-C34F-B5C8-352CAB14D1EA}"/>
              </a:ext>
            </a:extLst>
          </p:cNvPr>
          <p:cNvSpPr/>
          <p:nvPr/>
        </p:nvSpPr>
        <p:spPr>
          <a:xfrm>
            <a:off x="2604462" y="1334452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>
                <a:latin typeface="LM Roman 10" pitchFamily="2" charset="77"/>
              </a:rPr>
              <a:t>x̂</a:t>
            </a:r>
            <a:r>
              <a:rPr lang="fr-FR" i="1" baseline="-25000" dirty="0" err="1">
                <a:latin typeface="LM Roman 10" pitchFamily="2" charset="77"/>
              </a:rPr>
              <a:t>u</a:t>
            </a:r>
            <a:endParaRPr lang="en-US" i="1" baseline="-25000" dirty="0">
              <a:latin typeface="LM Roman 10" pitchFamily="2" charset="77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5A3295A-2465-0644-A57F-099078650831}"/>
              </a:ext>
            </a:extLst>
          </p:cNvPr>
          <p:cNvSpPr/>
          <p:nvPr/>
        </p:nvSpPr>
        <p:spPr>
          <a:xfrm>
            <a:off x="3731661" y="133445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atin typeface="LM Roman 10" pitchFamily="2" charset="77"/>
              </a:rPr>
              <a:t>x̂</a:t>
            </a:r>
            <a:endParaRPr lang="en-US" dirty="0">
              <a:latin typeface="LM Roman 10" pitchFamily="2" charset="77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923C699-EBE3-A840-9CDD-E460B1FC0585}"/>
              </a:ext>
            </a:extLst>
          </p:cNvPr>
          <p:cNvCxnSpPr>
            <a:cxnSpLocks/>
          </p:cNvCxnSpPr>
          <p:nvPr/>
        </p:nvCxnSpPr>
        <p:spPr>
          <a:xfrm flipV="1">
            <a:off x="4641147" y="1163036"/>
            <a:ext cx="0" cy="52807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396000D-D837-3542-ACE8-883CB79F3090}"/>
              </a:ext>
            </a:extLst>
          </p:cNvPr>
          <p:cNvSpPr txBox="1"/>
          <p:nvPr/>
        </p:nvSpPr>
        <p:spPr>
          <a:xfrm>
            <a:off x="4987570" y="100361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FEE875F-671B-334C-B123-BB2C28708191}"/>
              </a:ext>
            </a:extLst>
          </p:cNvPr>
          <p:cNvSpPr txBox="1"/>
          <p:nvPr/>
        </p:nvSpPr>
        <p:spPr>
          <a:xfrm>
            <a:off x="6072819" y="10036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Discr</a:t>
            </a:r>
            <a:r>
              <a:rPr lang="en-US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1A4FA84-FB30-C646-AE1E-2C15C1A51B58}"/>
              </a:ext>
            </a:extLst>
          </p:cNvPr>
          <p:cNvSpPr txBox="1"/>
          <p:nvPr/>
        </p:nvSpPr>
        <p:spPr>
          <a:xfrm>
            <a:off x="7075918" y="10036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Unsup</a:t>
            </a:r>
            <a:r>
              <a:rPr lang="en-US" dirty="0"/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218CE6-8CAB-124D-8DCC-64823CE05BA0}"/>
              </a:ext>
            </a:extLst>
          </p:cNvPr>
          <p:cNvSpPr txBox="1"/>
          <p:nvPr/>
        </p:nvSpPr>
        <p:spPr>
          <a:xfrm>
            <a:off x="8322187" y="100361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Rec.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FFEE7B5-64A3-3B4A-A22C-56A57CB27F82}"/>
              </a:ext>
            </a:extLst>
          </p:cNvPr>
          <p:cNvSpPr/>
          <p:nvPr/>
        </p:nvSpPr>
        <p:spPr>
          <a:xfrm>
            <a:off x="5179166" y="131582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atin typeface="LM Roman 10" pitchFamily="2" charset="77"/>
              </a:rPr>
              <a:t>x</a:t>
            </a:r>
            <a:endParaRPr lang="en-US" b="1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14CB132-D902-6D40-B9DE-1FB1F5D5CB3F}"/>
              </a:ext>
            </a:extLst>
          </p:cNvPr>
          <p:cNvSpPr/>
          <p:nvPr/>
        </p:nvSpPr>
        <p:spPr>
          <a:xfrm>
            <a:off x="6282336" y="1315828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>
                <a:latin typeface="LM Roman 10" pitchFamily="2" charset="77"/>
              </a:rPr>
              <a:t>x̂</a:t>
            </a:r>
            <a:r>
              <a:rPr lang="fr-FR" i="1" baseline="-25000" dirty="0" err="1">
                <a:latin typeface="LM Roman 10" pitchFamily="2" charset="77"/>
              </a:rPr>
              <a:t>c</a:t>
            </a:r>
            <a:endParaRPr lang="en-US" i="1" baseline="-25000" dirty="0">
              <a:latin typeface="LM Roman 10" pitchFamily="2" charset="77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6C817F2-9400-764F-A34C-2A8BD811BAEB}"/>
              </a:ext>
            </a:extLst>
          </p:cNvPr>
          <p:cNvSpPr/>
          <p:nvPr/>
        </p:nvSpPr>
        <p:spPr>
          <a:xfrm>
            <a:off x="7344876" y="1315828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>
                <a:latin typeface="LM Roman 10" pitchFamily="2" charset="77"/>
              </a:rPr>
              <a:t>x̂</a:t>
            </a:r>
            <a:r>
              <a:rPr lang="fr-FR" i="1" baseline="-25000" dirty="0" err="1">
                <a:latin typeface="LM Roman 10" pitchFamily="2" charset="77"/>
              </a:rPr>
              <a:t>u</a:t>
            </a:r>
            <a:endParaRPr lang="en-US" i="1" baseline="-25000" dirty="0">
              <a:latin typeface="LM Roman 10" pitchFamily="2" charset="77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F20C84-B87B-DF4C-8D9B-F162B7F9EA20}"/>
              </a:ext>
            </a:extLst>
          </p:cNvPr>
          <p:cNvSpPr/>
          <p:nvPr/>
        </p:nvSpPr>
        <p:spPr>
          <a:xfrm>
            <a:off x="8472074" y="131582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atin typeface="LM Roman 10" pitchFamily="2" charset="77"/>
              </a:rPr>
              <a:t>x̂</a:t>
            </a:r>
            <a:endParaRPr lang="en-US" dirty="0">
              <a:latin typeface="LM Roman 1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99D1-07FD-8C46-827B-0C2CD499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HybridNet</a:t>
            </a:r>
            <a:r>
              <a:rPr lang="en-US" sz="2100" dirty="0"/>
              <a:t> – Ablation study, visual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673E2-8F8A-5549-A048-77B40165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61</a:t>
            </a:fld>
            <a:endParaRPr lang="fr-FR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A482D6-AEEE-2944-90C0-F257FFCF03AA}"/>
              </a:ext>
            </a:extLst>
          </p:cNvPr>
          <p:cNvGrpSpPr/>
          <p:nvPr/>
        </p:nvGrpSpPr>
        <p:grpSpPr>
          <a:xfrm>
            <a:off x="477254" y="1355791"/>
            <a:ext cx="8374646" cy="5070406"/>
            <a:chOff x="2246244" y="1879778"/>
            <a:chExt cx="5178960" cy="3135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EC7CF1-1205-0D43-8450-62D6C85EA5B4}"/>
                </a:ext>
              </a:extLst>
            </p:cNvPr>
            <p:cNvSpPr txBox="1"/>
            <p:nvPr/>
          </p:nvSpPr>
          <p:spPr>
            <a:xfrm rot="19200000">
              <a:off x="3247774" y="1879778"/>
              <a:ext cx="1300213" cy="228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Model accuracy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EFC7AA-4A65-BB4C-B274-93FB57E60E2D}"/>
                </a:ext>
              </a:extLst>
            </p:cNvPr>
            <p:cNvSpPr txBox="1"/>
            <p:nvPr/>
          </p:nvSpPr>
          <p:spPr>
            <a:xfrm>
              <a:off x="3685403" y="2041097"/>
              <a:ext cx="3738602" cy="39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/>
                <a:t>Visualisations</a:t>
              </a:r>
              <a:endParaRPr lang="en-US" b="1" dirty="0">
                <a:latin typeface="LM Roman 10" pitchFamily="2" charset="77"/>
              </a:endParaRPr>
            </a:p>
            <a:p>
              <a:pPr algn="ctr"/>
              <a:r>
                <a:rPr lang="en-US" sz="1600" b="1" dirty="0">
                  <a:latin typeface="LM Roman 10" pitchFamily="2" charset="77"/>
                </a:rPr>
                <a:t>x</a:t>
              </a:r>
              <a:r>
                <a:rPr lang="en-US" sz="1600" dirty="0">
                  <a:latin typeface="LM Roman 10" pitchFamily="2" charset="77"/>
                </a:rPr>
                <a:t>    </a:t>
              </a:r>
              <a:r>
                <a:rPr lang="fr-FR" sz="1600" b="1" dirty="0" err="1">
                  <a:latin typeface="LM Roman 10" pitchFamily="2" charset="77"/>
                </a:rPr>
                <a:t>x̂</a:t>
              </a:r>
              <a:r>
                <a:rPr lang="fr-FR" sz="1600" i="1" baseline="-25000" dirty="0" err="1">
                  <a:latin typeface="LM Roman 10" pitchFamily="2" charset="77"/>
                </a:rPr>
                <a:t>c</a:t>
              </a:r>
              <a:r>
                <a:rPr lang="fr-FR" sz="1600" i="1" baseline="-25000" dirty="0">
                  <a:latin typeface="LM Roman 10" pitchFamily="2" charset="77"/>
                </a:rPr>
                <a:t>      </a:t>
              </a:r>
              <a:r>
                <a:rPr lang="fr-FR" sz="1600" b="1" dirty="0" err="1">
                  <a:latin typeface="LM Roman 10" pitchFamily="2" charset="77"/>
                </a:rPr>
                <a:t>x̂</a:t>
              </a:r>
              <a:r>
                <a:rPr lang="fr-FR" sz="1600" b="1" i="1" baseline="-25000" dirty="0" err="1">
                  <a:latin typeface="LM Roman 10" pitchFamily="2" charset="77"/>
                </a:rPr>
                <a:t>u</a:t>
              </a:r>
              <a:r>
                <a:rPr lang="en-US" sz="1600" b="1" i="1" baseline="-25000" dirty="0">
                  <a:latin typeface="LM Roman 10" pitchFamily="2" charset="77"/>
                </a:rPr>
                <a:t>   </a:t>
              </a:r>
              <a:r>
                <a:rPr lang="en-US" sz="1100" b="1" i="1" baseline="-25000" dirty="0">
                  <a:latin typeface="LM Roman 10" pitchFamily="2" charset="77"/>
                </a:rPr>
                <a:t> </a:t>
              </a:r>
              <a:r>
                <a:rPr lang="fr-FR" sz="1600" b="1" dirty="0">
                  <a:latin typeface="LM Roman 10" pitchFamily="2" charset="77"/>
                </a:rPr>
                <a:t> x̂      </a:t>
              </a:r>
              <a:r>
                <a:rPr lang="fr-FR" sz="800" b="1" dirty="0">
                  <a:latin typeface="LM Roman 10" pitchFamily="2" charset="77"/>
                </a:rPr>
                <a:t> </a:t>
              </a:r>
              <a:r>
                <a:rPr lang="fr-FR" sz="1600" b="1" dirty="0">
                  <a:latin typeface="LM Roman 10" pitchFamily="2" charset="77"/>
                </a:rPr>
                <a:t> </a:t>
              </a:r>
              <a:r>
                <a:rPr lang="en-US" sz="1600" b="1" dirty="0">
                  <a:latin typeface="LM Roman 10" pitchFamily="2" charset="77"/>
                </a:rPr>
                <a:t>x</a:t>
              </a:r>
              <a:r>
                <a:rPr lang="en-US" sz="1600" dirty="0">
                  <a:latin typeface="LM Roman 10" pitchFamily="2" charset="77"/>
                </a:rPr>
                <a:t>    </a:t>
              </a:r>
              <a:r>
                <a:rPr lang="fr-FR" sz="1600" b="1" dirty="0" err="1">
                  <a:latin typeface="LM Roman 10" pitchFamily="2" charset="77"/>
                </a:rPr>
                <a:t>x̂</a:t>
              </a:r>
              <a:r>
                <a:rPr lang="fr-FR" sz="1600" i="1" baseline="-25000" dirty="0" err="1">
                  <a:latin typeface="LM Roman 10" pitchFamily="2" charset="77"/>
                </a:rPr>
                <a:t>c</a:t>
              </a:r>
              <a:r>
                <a:rPr lang="fr-FR" sz="1600" i="1" baseline="-25000" dirty="0">
                  <a:latin typeface="LM Roman 10" pitchFamily="2" charset="77"/>
                </a:rPr>
                <a:t>      </a:t>
              </a:r>
              <a:r>
                <a:rPr lang="fr-FR" sz="1600" b="1" dirty="0" err="1">
                  <a:latin typeface="LM Roman 10" pitchFamily="2" charset="77"/>
                </a:rPr>
                <a:t>x̂</a:t>
              </a:r>
              <a:r>
                <a:rPr lang="fr-FR" sz="1600" b="1" i="1" baseline="-25000" dirty="0" err="1">
                  <a:latin typeface="LM Roman 10" pitchFamily="2" charset="77"/>
                </a:rPr>
                <a:t>u</a:t>
              </a:r>
              <a:r>
                <a:rPr lang="en-US" sz="1600" b="1" i="1" baseline="-25000" dirty="0">
                  <a:latin typeface="LM Roman 10" pitchFamily="2" charset="77"/>
                </a:rPr>
                <a:t>    </a:t>
              </a:r>
              <a:r>
                <a:rPr lang="fr-FR" sz="1600" b="1" dirty="0">
                  <a:latin typeface="LM Roman 10" pitchFamily="2" charset="77"/>
                </a:rPr>
                <a:t> x̂        </a:t>
              </a:r>
              <a:r>
                <a:rPr lang="en-US" sz="1600" b="1" dirty="0">
                  <a:latin typeface="LM Roman 10" pitchFamily="2" charset="77"/>
                </a:rPr>
                <a:t>x</a:t>
              </a:r>
              <a:r>
                <a:rPr lang="en-US" sz="1600" dirty="0">
                  <a:latin typeface="LM Roman 10" pitchFamily="2" charset="77"/>
                </a:rPr>
                <a:t>    </a:t>
              </a:r>
              <a:r>
                <a:rPr lang="fr-FR" sz="1600" b="1" dirty="0" err="1">
                  <a:latin typeface="LM Roman 10" pitchFamily="2" charset="77"/>
                </a:rPr>
                <a:t>x̂</a:t>
              </a:r>
              <a:r>
                <a:rPr lang="fr-FR" sz="1600" i="1" baseline="-25000" dirty="0" err="1">
                  <a:latin typeface="LM Roman 10" pitchFamily="2" charset="77"/>
                </a:rPr>
                <a:t>c</a:t>
              </a:r>
              <a:r>
                <a:rPr lang="fr-FR" sz="1600" i="1" baseline="-25000" dirty="0">
                  <a:latin typeface="LM Roman 10" pitchFamily="2" charset="77"/>
                </a:rPr>
                <a:t>      </a:t>
              </a:r>
              <a:r>
                <a:rPr lang="fr-FR" sz="1600" b="1" dirty="0" err="1">
                  <a:latin typeface="LM Roman 10" pitchFamily="2" charset="77"/>
                </a:rPr>
                <a:t>x̂</a:t>
              </a:r>
              <a:r>
                <a:rPr lang="fr-FR" sz="1600" b="1" i="1" baseline="-25000" dirty="0" err="1">
                  <a:latin typeface="LM Roman 10" pitchFamily="2" charset="77"/>
                </a:rPr>
                <a:t>u</a:t>
              </a:r>
              <a:r>
                <a:rPr lang="en-US" sz="1600" b="1" i="1" baseline="-25000" dirty="0">
                  <a:latin typeface="LM Roman 10" pitchFamily="2" charset="77"/>
                </a:rPr>
                <a:t>    </a:t>
              </a:r>
              <a:r>
                <a:rPr lang="fr-FR" sz="1600" b="1" dirty="0">
                  <a:latin typeface="LM Roman 10" pitchFamily="2" charset="77"/>
                </a:rPr>
                <a:t> x̂</a:t>
              </a:r>
              <a:endParaRPr lang="en-US" sz="1600" dirty="0">
                <a:latin typeface="LM Roman 10" pitchFamily="2" charset="77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2C0171-CC4D-FC41-8407-441E3981A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2714" b="54735"/>
            <a:stretch/>
          </p:blipFill>
          <p:spPr>
            <a:xfrm>
              <a:off x="3663092" y="2507578"/>
              <a:ext cx="3762112" cy="12004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5B2AF2-AF7C-6F48-A466-E5503423003E}"/>
                </a:ext>
              </a:extLst>
            </p:cNvPr>
            <p:cNvSpPr txBox="1"/>
            <p:nvPr/>
          </p:nvSpPr>
          <p:spPr>
            <a:xfrm rot="19176164">
              <a:off x="2246244" y="1931128"/>
              <a:ext cx="1132920" cy="228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Final rec.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B27EF7-B485-E647-BEC9-4E2DC89EB29E}"/>
                </a:ext>
              </a:extLst>
            </p:cNvPr>
            <p:cNvSpPr txBox="1"/>
            <p:nvPr/>
          </p:nvSpPr>
          <p:spPr>
            <a:xfrm rot="19176164">
              <a:off x="2486376" y="1931129"/>
              <a:ext cx="1132920" cy="228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Intermed</a:t>
              </a:r>
              <a:r>
                <a:rPr lang="en-US" dirty="0"/>
                <a:t>. rec.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276CB5-0012-304A-9EA1-590D99253D9D}"/>
                </a:ext>
              </a:extLst>
            </p:cNvPr>
            <p:cNvSpPr txBox="1"/>
            <p:nvPr/>
          </p:nvSpPr>
          <p:spPr>
            <a:xfrm rot="19176164">
              <a:off x="2966641" y="1931128"/>
              <a:ext cx="1132920" cy="228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Stability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6D7284-37D0-A240-A266-3CA402F5C2AD}"/>
                </a:ext>
              </a:extLst>
            </p:cNvPr>
            <p:cNvSpPr txBox="1"/>
            <p:nvPr/>
          </p:nvSpPr>
          <p:spPr>
            <a:xfrm rot="19176164">
              <a:off x="2726508" y="1931129"/>
              <a:ext cx="1132920" cy="228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Complement.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A2AC5B-E2EE-6D45-A90D-65A2795BFB86}"/>
                </a:ext>
              </a:extLst>
            </p:cNvPr>
            <p:cNvSpPr txBox="1"/>
            <p:nvPr/>
          </p:nvSpPr>
          <p:spPr>
            <a:xfrm>
              <a:off x="2563974" y="3425327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5BDD96-2A92-4445-A453-9C1E7F0CAB6E}"/>
                </a:ext>
              </a:extLst>
            </p:cNvPr>
            <p:cNvSpPr txBox="1"/>
            <p:nvPr/>
          </p:nvSpPr>
          <p:spPr>
            <a:xfrm>
              <a:off x="2804106" y="3425327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6C871-607B-1849-BF4F-09DFF2FC68D7}"/>
                </a:ext>
              </a:extLst>
            </p:cNvPr>
            <p:cNvSpPr txBox="1"/>
            <p:nvPr/>
          </p:nvSpPr>
          <p:spPr>
            <a:xfrm>
              <a:off x="3276822" y="2510752"/>
              <a:ext cx="653513" cy="118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6000"/>
                </a:lnSpc>
                <a:spcAft>
                  <a:spcPts val="1100"/>
                </a:spcAft>
              </a:pPr>
              <a:r>
                <a:rPr lang="en-US" dirty="0"/>
                <a:t>72.4</a:t>
              </a:r>
            </a:p>
            <a:p>
              <a:pPr>
                <a:lnSpc>
                  <a:spcPct val="126000"/>
                </a:lnSpc>
                <a:spcAft>
                  <a:spcPts val="1100"/>
                </a:spcAft>
              </a:pPr>
              <a:r>
                <a:rPr lang="en-US" dirty="0"/>
                <a:t>74.0</a:t>
              </a:r>
            </a:p>
            <a:p>
              <a:pPr>
                <a:lnSpc>
                  <a:spcPct val="126000"/>
                </a:lnSpc>
                <a:spcAft>
                  <a:spcPts val="1100"/>
                </a:spcAft>
              </a:pPr>
              <a:r>
                <a:rPr lang="en-US" dirty="0"/>
                <a:t>75.2</a:t>
              </a:r>
            </a:p>
            <a:p>
              <a:pPr>
                <a:lnSpc>
                  <a:spcPct val="126000"/>
                </a:lnSpc>
                <a:spcAft>
                  <a:spcPts val="1100"/>
                </a:spcAft>
              </a:pPr>
              <a:r>
                <a:rPr lang="en-US" dirty="0"/>
                <a:t>81.6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FA24E3-C6B2-6D4F-8A40-69586764DBF6}"/>
                </a:ext>
              </a:extLst>
            </p:cNvPr>
            <p:cNvSpPr txBox="1"/>
            <p:nvPr/>
          </p:nvSpPr>
          <p:spPr>
            <a:xfrm>
              <a:off x="3044239" y="3425328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CBF74D-092D-354F-A216-6E8A47C9FCA4}"/>
                </a:ext>
              </a:extLst>
            </p:cNvPr>
            <p:cNvSpPr txBox="1"/>
            <p:nvPr/>
          </p:nvSpPr>
          <p:spPr>
            <a:xfrm>
              <a:off x="2323842" y="3425326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6E7DF4-5858-A740-BDD7-1F15C0E2ED15}"/>
                </a:ext>
              </a:extLst>
            </p:cNvPr>
            <p:cNvSpPr txBox="1"/>
            <p:nvPr/>
          </p:nvSpPr>
          <p:spPr>
            <a:xfrm>
              <a:off x="2566858" y="3129693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C5208F-4E1B-2F45-B989-ED1E56B988DF}"/>
                </a:ext>
              </a:extLst>
            </p:cNvPr>
            <p:cNvSpPr txBox="1"/>
            <p:nvPr/>
          </p:nvSpPr>
          <p:spPr>
            <a:xfrm>
              <a:off x="2806990" y="3129693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B64EAB-5830-EA45-B1AA-02BBEA8C69A9}"/>
                </a:ext>
              </a:extLst>
            </p:cNvPr>
            <p:cNvSpPr txBox="1"/>
            <p:nvPr/>
          </p:nvSpPr>
          <p:spPr>
            <a:xfrm>
              <a:off x="2326727" y="3129692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7B1AAF-989A-DE4B-B3F5-9054EE191639}"/>
                </a:ext>
              </a:extLst>
            </p:cNvPr>
            <p:cNvSpPr txBox="1"/>
            <p:nvPr/>
          </p:nvSpPr>
          <p:spPr>
            <a:xfrm>
              <a:off x="2574280" y="2833192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348EF7-BB36-4346-B50F-6039BD3EA10C}"/>
                </a:ext>
              </a:extLst>
            </p:cNvPr>
            <p:cNvSpPr txBox="1"/>
            <p:nvPr/>
          </p:nvSpPr>
          <p:spPr>
            <a:xfrm>
              <a:off x="2334149" y="2833191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40BD41-5026-3A4A-80DF-00510376F087}"/>
                </a:ext>
              </a:extLst>
            </p:cNvPr>
            <p:cNvSpPr txBox="1"/>
            <p:nvPr/>
          </p:nvSpPr>
          <p:spPr>
            <a:xfrm>
              <a:off x="2340139" y="2532323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34F65B-DE4B-5E4D-8620-307E41C79088}"/>
                </a:ext>
              </a:extLst>
            </p:cNvPr>
            <p:cNvSpPr txBox="1"/>
            <p:nvPr/>
          </p:nvSpPr>
          <p:spPr>
            <a:xfrm>
              <a:off x="2580271" y="4700714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3114E-7900-9846-9C8A-1A3B69DB5F91}"/>
                </a:ext>
              </a:extLst>
            </p:cNvPr>
            <p:cNvSpPr txBox="1"/>
            <p:nvPr/>
          </p:nvSpPr>
          <p:spPr>
            <a:xfrm>
              <a:off x="2820403" y="4700714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5E0B93-3471-1E40-956F-4FDE0873E201}"/>
                </a:ext>
              </a:extLst>
            </p:cNvPr>
            <p:cNvSpPr txBox="1"/>
            <p:nvPr/>
          </p:nvSpPr>
          <p:spPr>
            <a:xfrm>
              <a:off x="3060536" y="4700715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416F04-3C37-B44E-B0B5-DE9F50024BB3}"/>
                </a:ext>
              </a:extLst>
            </p:cNvPr>
            <p:cNvSpPr txBox="1"/>
            <p:nvPr/>
          </p:nvSpPr>
          <p:spPr>
            <a:xfrm>
              <a:off x="2340139" y="4700713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49D95A-FA39-844F-B4AE-22C01F5D7EC2}"/>
                </a:ext>
              </a:extLst>
            </p:cNvPr>
            <p:cNvSpPr txBox="1"/>
            <p:nvPr/>
          </p:nvSpPr>
          <p:spPr>
            <a:xfrm>
              <a:off x="2583155" y="4405080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A60F8E-167D-DD43-9D6B-D3CA25D0DE07}"/>
                </a:ext>
              </a:extLst>
            </p:cNvPr>
            <p:cNvSpPr txBox="1"/>
            <p:nvPr/>
          </p:nvSpPr>
          <p:spPr>
            <a:xfrm>
              <a:off x="2823287" y="4405080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3F816A-6240-4946-9956-2693361D55C9}"/>
                </a:ext>
              </a:extLst>
            </p:cNvPr>
            <p:cNvSpPr txBox="1"/>
            <p:nvPr/>
          </p:nvSpPr>
          <p:spPr>
            <a:xfrm>
              <a:off x="2343023" y="4405079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A56970-FD9C-4C4B-B406-A9062C7C1D91}"/>
                </a:ext>
              </a:extLst>
            </p:cNvPr>
            <p:cNvSpPr txBox="1"/>
            <p:nvPr/>
          </p:nvSpPr>
          <p:spPr>
            <a:xfrm>
              <a:off x="2590577" y="4108579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11915B-816C-E041-A960-EA2F61A226F5}"/>
                </a:ext>
              </a:extLst>
            </p:cNvPr>
            <p:cNvSpPr txBox="1"/>
            <p:nvPr/>
          </p:nvSpPr>
          <p:spPr>
            <a:xfrm>
              <a:off x="2350445" y="4108578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FF2318-2384-5C41-875D-F1A82616C59E}"/>
                </a:ext>
              </a:extLst>
            </p:cNvPr>
            <p:cNvSpPr txBox="1"/>
            <p:nvPr/>
          </p:nvSpPr>
          <p:spPr>
            <a:xfrm>
              <a:off x="2356436" y="3807710"/>
              <a:ext cx="221261" cy="228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✓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A0AACBA-E3C8-7545-A9DF-BD43D026FE3F}"/>
                </a:ext>
              </a:extLst>
            </p:cNvPr>
            <p:cNvGrpSpPr/>
            <p:nvPr/>
          </p:nvGrpSpPr>
          <p:grpSpPr>
            <a:xfrm>
              <a:off x="2356436" y="2458776"/>
              <a:ext cx="5067571" cy="2556589"/>
              <a:chOff x="2354687" y="2458776"/>
              <a:chExt cx="5089219" cy="255658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95C6CB7-A053-1B46-ADEC-287EEA29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4688" y="2458776"/>
                <a:ext cx="507051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6881AB2-A83C-EF42-AE6D-C46C77D1BD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4687" y="3739978"/>
                <a:ext cx="5070516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1E01AC-A590-4641-B586-3180ECD9D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4687" y="5015365"/>
                <a:ext cx="508921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1221EDC-77CC-4C42-8A0D-C26574301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667" b="54109"/>
            <a:stretch/>
          </p:blipFill>
          <p:spPr>
            <a:xfrm>
              <a:off x="3656828" y="3785764"/>
              <a:ext cx="3767177" cy="121745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9EFC2C6-C86D-7F45-9943-3CA87B32ACF2}"/>
                </a:ext>
              </a:extLst>
            </p:cNvPr>
            <p:cNvSpPr txBox="1"/>
            <p:nvPr/>
          </p:nvSpPr>
          <p:spPr>
            <a:xfrm>
              <a:off x="3276822" y="3796572"/>
              <a:ext cx="653513" cy="118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6000"/>
                </a:lnSpc>
                <a:spcAft>
                  <a:spcPts val="1100"/>
                </a:spcAft>
              </a:pPr>
              <a:r>
                <a:rPr lang="en-US" dirty="0"/>
                <a:t>72.4</a:t>
              </a:r>
            </a:p>
            <a:p>
              <a:pPr>
                <a:lnSpc>
                  <a:spcPct val="126000"/>
                </a:lnSpc>
                <a:spcAft>
                  <a:spcPts val="1100"/>
                </a:spcAft>
              </a:pPr>
              <a:r>
                <a:rPr lang="en-US" dirty="0"/>
                <a:t>74.0</a:t>
              </a:r>
            </a:p>
            <a:p>
              <a:pPr>
                <a:lnSpc>
                  <a:spcPct val="126000"/>
                </a:lnSpc>
                <a:spcAft>
                  <a:spcPts val="1100"/>
                </a:spcAft>
              </a:pPr>
              <a:r>
                <a:rPr lang="en-US" dirty="0"/>
                <a:t>75.2</a:t>
              </a:r>
            </a:p>
            <a:p>
              <a:pPr>
                <a:lnSpc>
                  <a:spcPct val="126000"/>
                </a:lnSpc>
                <a:spcAft>
                  <a:spcPts val="1100"/>
                </a:spcAft>
              </a:pPr>
              <a:r>
                <a:rPr lang="en-US" dirty="0"/>
                <a:t>81.6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51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0EC8-B0E6-7B4C-B462-56881C1B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HybridNet</a:t>
            </a:r>
            <a:r>
              <a:rPr lang="en-US" sz="2200" dirty="0"/>
              <a:t> – Branch balancing effect on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4D12B-094B-A545-851D-1215EB4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F0330-2204-914B-A44C-213B532E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73" y="2240538"/>
            <a:ext cx="81407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A804D-2FEF-5449-A1AE-10843065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for </a:t>
            </a:r>
            <a:r>
              <a:rPr lang="en-US" dirty="0" err="1"/>
              <a:t>DualDis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6DD8B-E6BA-E343-A7FF-18007A8B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776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E325-B558-634B-A6CA-EBB1B425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DualDis</a:t>
            </a:r>
            <a:r>
              <a:rPr lang="en-US" sz="2200" dirty="0"/>
              <a:t> – 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CABEA-F25A-6449-A17C-9EB79AB7C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539" y="1804469"/>
            <a:ext cx="4866829" cy="1926701"/>
          </a:xfrm>
        </p:spPr>
        <p:txBody>
          <a:bodyPr/>
          <a:lstStyle/>
          <a:p>
            <a:r>
              <a:rPr lang="en-US" dirty="0"/>
              <a:t>Produce independent neurons or groups of neurons</a:t>
            </a:r>
          </a:p>
          <a:p>
            <a:r>
              <a:rPr lang="en-US" dirty="0"/>
              <a:t>No interpretation of the neurons’ role</a:t>
            </a:r>
          </a:p>
          <a:p>
            <a:r>
              <a:rPr lang="en-US" dirty="0"/>
              <a:t>Specific metrics</a:t>
            </a:r>
            <a:br>
              <a:rPr lang="en-US" dirty="0"/>
            </a:br>
            <a:r>
              <a:rPr lang="en-US" sz="2000" dirty="0"/>
              <a:t>(~ verify 1 neuron for each labeled factor)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9031E-8A98-3E47-8B0D-BF58C643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64</a:t>
            </a:fld>
            <a:endParaRPr lang="fr-FR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388B67-BDF3-E24C-8479-8D1F9E1E7AC7}"/>
              </a:ext>
            </a:extLst>
          </p:cNvPr>
          <p:cNvGrpSpPr/>
          <p:nvPr/>
        </p:nvGrpSpPr>
        <p:grpSpPr>
          <a:xfrm>
            <a:off x="296047" y="1942121"/>
            <a:ext cx="3480756" cy="1480527"/>
            <a:chOff x="591015" y="1804469"/>
            <a:chExt cx="3480756" cy="1480527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58C4DA8E-897B-1F4B-9123-B6E88F94A719}"/>
                </a:ext>
              </a:extLst>
            </p:cNvPr>
            <p:cNvSpPr/>
            <p:nvPr/>
          </p:nvSpPr>
          <p:spPr>
            <a:xfrm rot="5400000">
              <a:off x="1212638" y="2162537"/>
              <a:ext cx="803213" cy="778689"/>
            </a:xfrm>
            <a:prstGeom prst="trapezoid">
              <a:avLst>
                <a:gd name="adj" fmla="val 1967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lIns="72000" rIns="0" rtlCol="0" anchor="ctr"/>
            <a:lstStyle/>
            <a:p>
              <a:pPr algn="ctr"/>
              <a:r>
                <a:rPr lang="en-US" sz="2400" i="1" dirty="0">
                  <a:solidFill>
                    <a:srgbClr val="582808"/>
                  </a:solidFill>
                  <a:latin typeface="LM Roman 10" pitchFamily="2" charset="77"/>
                </a:rPr>
                <a:t>E</a:t>
              </a:r>
              <a:endParaRPr lang="en-US" sz="2400" i="1" baseline="-25000" dirty="0">
                <a:solidFill>
                  <a:srgbClr val="582808"/>
                </a:solidFill>
                <a:latin typeface="LM Roman 10" pitchFamily="2" charset="77"/>
              </a:endParaRPr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CF622833-EF4D-C144-9F49-591F3AC71448}"/>
                </a:ext>
              </a:extLst>
            </p:cNvPr>
            <p:cNvSpPr/>
            <p:nvPr/>
          </p:nvSpPr>
          <p:spPr>
            <a:xfrm rot="16200000">
              <a:off x="2645832" y="2161913"/>
              <a:ext cx="804902" cy="778248"/>
            </a:xfrm>
            <a:prstGeom prst="trapezoid">
              <a:avLst>
                <a:gd name="adj" fmla="val 1967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lIns="72000" rIns="0" rtlCol="0" anchor="ctr"/>
            <a:lstStyle/>
            <a:p>
              <a:pPr algn="ctr"/>
              <a:r>
                <a:rPr lang="en-US" sz="2400" i="1" dirty="0">
                  <a:solidFill>
                    <a:srgbClr val="582808"/>
                  </a:solidFill>
                  <a:latin typeface="LM Roman 10" pitchFamily="2" charset="77"/>
                </a:rPr>
                <a:t>D</a:t>
              </a:r>
              <a:endParaRPr lang="en-US" sz="2400" i="1" baseline="-25000" dirty="0">
                <a:solidFill>
                  <a:srgbClr val="582808"/>
                </a:solidFill>
                <a:latin typeface="LM Roman 10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537E66B-8FF5-0C41-B59E-F574272B7C02}"/>
                </a:ext>
              </a:extLst>
            </p:cNvPr>
            <p:cNvSpPr/>
            <p:nvPr/>
          </p:nvSpPr>
          <p:spPr>
            <a:xfrm>
              <a:off x="2189325" y="1899402"/>
              <a:ext cx="284098" cy="1385594"/>
            </a:xfrm>
            <a:prstGeom prst="roundRect">
              <a:avLst/>
            </a:prstGeom>
            <a:solidFill>
              <a:srgbClr val="68B1F4">
                <a:alpha val="71000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i="1" baseline="-25000" dirty="0">
                <a:solidFill>
                  <a:srgbClr val="13314D"/>
                </a:solidFill>
                <a:latin typeface="LM Roman 10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A149403A-399E-4D40-B2B5-145F11E4C8F2}"/>
                    </a:ext>
                  </a:extLst>
                </p:cNvPr>
                <p:cNvSpPr/>
                <p:nvPr/>
              </p:nvSpPr>
              <p:spPr>
                <a:xfrm>
                  <a:off x="591015" y="2322225"/>
                  <a:ext cx="448628" cy="45255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b="1" dirty="0">
                            <a:latin typeface="LM Roman 10" pitchFamily="2" charset="77"/>
                          </a:rPr>
                          <m:t>x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A149403A-399E-4D40-B2B5-145F11E4C8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15" y="2322225"/>
                  <a:ext cx="448628" cy="452555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9653C809-DE6F-4E4F-8DB6-8515A4F7A947}"/>
                    </a:ext>
                  </a:extLst>
                </p:cNvPr>
                <p:cNvSpPr/>
                <p:nvPr/>
              </p:nvSpPr>
              <p:spPr>
                <a:xfrm>
                  <a:off x="3623143" y="2322225"/>
                  <a:ext cx="448628" cy="45255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b="1" dirty="0">
                            <a:latin typeface="LM Roman 10" pitchFamily="2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fr-FR" b="1" dirty="0">
                            <a:latin typeface="LM Roman 10" pitchFamily="2" charset="77"/>
                          </a:rPr>
                          <m:t>̂</m:t>
                        </m:r>
                      </m:oMath>
                    </m:oMathPara>
                  </a14:m>
                  <a:endParaRPr lang="en-US" b="1" baseline="-25000" dirty="0"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9653C809-DE6F-4E4F-8DB6-8515A4F7A9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143" y="2322225"/>
                  <a:ext cx="448628" cy="452555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EAFACF-0586-8A47-81CA-E80F17CEEAE5}"/>
                </a:ext>
              </a:extLst>
            </p:cNvPr>
            <p:cNvSpPr txBox="1"/>
            <p:nvPr/>
          </p:nvSpPr>
          <p:spPr>
            <a:xfrm>
              <a:off x="1884306" y="1804469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3314D"/>
                  </a:solidFill>
                  <a:latin typeface="LM Roman 10" pitchFamily="2" charset="77"/>
                </a:rPr>
                <a:t>h</a:t>
              </a:r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8383028-28B1-294E-A920-905973DF3187}"/>
                </a:ext>
              </a:extLst>
            </p:cNvPr>
            <p:cNvSpPr/>
            <p:nvPr/>
          </p:nvSpPr>
          <p:spPr>
            <a:xfrm>
              <a:off x="2234047" y="1936232"/>
              <a:ext cx="194655" cy="19160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153229-F4AE-3947-8CB9-BD609E172FDD}"/>
                </a:ext>
              </a:extLst>
            </p:cNvPr>
            <p:cNvSpPr/>
            <p:nvPr/>
          </p:nvSpPr>
          <p:spPr>
            <a:xfrm>
              <a:off x="2234047" y="2160181"/>
              <a:ext cx="194655" cy="19160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A1EC919-1C8D-2640-A461-04D2220EBC27}"/>
                </a:ext>
              </a:extLst>
            </p:cNvPr>
            <p:cNvSpPr/>
            <p:nvPr/>
          </p:nvSpPr>
          <p:spPr>
            <a:xfrm>
              <a:off x="2234047" y="2384130"/>
              <a:ext cx="194655" cy="19160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77E429-25DC-7448-A9B6-93A5B9B51EF7}"/>
                </a:ext>
              </a:extLst>
            </p:cNvPr>
            <p:cNvSpPr/>
            <p:nvPr/>
          </p:nvSpPr>
          <p:spPr>
            <a:xfrm>
              <a:off x="2234047" y="2608079"/>
              <a:ext cx="194655" cy="19160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074B53-5407-2F4B-A78C-3EA112A5D7AC}"/>
                </a:ext>
              </a:extLst>
            </p:cNvPr>
            <p:cNvSpPr/>
            <p:nvPr/>
          </p:nvSpPr>
          <p:spPr>
            <a:xfrm>
              <a:off x="2234047" y="3055979"/>
              <a:ext cx="194655" cy="19160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526904-DBE7-7E46-9CDE-3D0C59A64D32}"/>
                </a:ext>
              </a:extLst>
            </p:cNvPr>
            <p:cNvSpPr/>
            <p:nvPr/>
          </p:nvSpPr>
          <p:spPr>
            <a:xfrm>
              <a:off x="2234047" y="2832028"/>
              <a:ext cx="194655" cy="19160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BB889C-D04D-9043-9C5D-E385D1C137FA}"/>
              </a:ext>
            </a:extLst>
          </p:cNvPr>
          <p:cNvGrpSpPr/>
          <p:nvPr/>
        </p:nvGrpSpPr>
        <p:grpSpPr>
          <a:xfrm>
            <a:off x="278912" y="4569138"/>
            <a:ext cx="3480756" cy="2076808"/>
            <a:chOff x="3012947" y="3743003"/>
            <a:chExt cx="3480756" cy="2076808"/>
          </a:xfrm>
        </p:grpSpPr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81BE4996-A7A2-F044-BCF4-E30FCF849556}"/>
                </a:ext>
              </a:extLst>
            </p:cNvPr>
            <p:cNvSpPr/>
            <p:nvPr/>
          </p:nvSpPr>
          <p:spPr>
            <a:xfrm rot="5400000">
              <a:off x="3634570" y="4405950"/>
              <a:ext cx="803213" cy="778689"/>
            </a:xfrm>
            <a:prstGeom prst="trapezoid">
              <a:avLst>
                <a:gd name="adj" fmla="val 1967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lIns="72000" rIns="0" rtlCol="0" anchor="ctr"/>
            <a:lstStyle/>
            <a:p>
              <a:pPr algn="ctr"/>
              <a:r>
                <a:rPr lang="en-US" sz="2400" i="1" dirty="0">
                  <a:solidFill>
                    <a:srgbClr val="582808"/>
                  </a:solidFill>
                  <a:latin typeface="LM Roman 10" pitchFamily="2" charset="77"/>
                </a:rPr>
                <a:t>E</a:t>
              </a:r>
              <a:endParaRPr lang="en-US" sz="2400" i="1" baseline="-25000" dirty="0">
                <a:solidFill>
                  <a:srgbClr val="582808"/>
                </a:solidFill>
                <a:latin typeface="LM Roman 10" pitchFamily="2" charset="77"/>
              </a:endParaRP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5E9799-6E28-4541-85EB-3CCA08F4B5FE}"/>
                </a:ext>
              </a:extLst>
            </p:cNvPr>
            <p:cNvSpPr/>
            <p:nvPr/>
          </p:nvSpPr>
          <p:spPr>
            <a:xfrm rot="16200000">
              <a:off x="5067764" y="4405326"/>
              <a:ext cx="804902" cy="778248"/>
            </a:xfrm>
            <a:prstGeom prst="trapezoid">
              <a:avLst>
                <a:gd name="adj" fmla="val 1967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lIns="72000" rIns="0" rtlCol="0" anchor="ctr"/>
            <a:lstStyle/>
            <a:p>
              <a:pPr algn="ctr"/>
              <a:r>
                <a:rPr lang="en-US" sz="2400" i="1" dirty="0">
                  <a:solidFill>
                    <a:srgbClr val="582808"/>
                  </a:solidFill>
                  <a:latin typeface="LM Roman 10" pitchFamily="2" charset="77"/>
                </a:rPr>
                <a:t>D</a:t>
              </a:r>
              <a:endParaRPr lang="en-US" sz="2400" i="1" baseline="-25000" dirty="0">
                <a:solidFill>
                  <a:srgbClr val="582808"/>
                </a:solidFill>
                <a:latin typeface="LM Roman 10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CAB22312-0B04-634F-8973-227B95718F47}"/>
                    </a:ext>
                  </a:extLst>
                </p:cNvPr>
                <p:cNvSpPr/>
                <p:nvPr/>
              </p:nvSpPr>
              <p:spPr>
                <a:xfrm>
                  <a:off x="3012947" y="4565638"/>
                  <a:ext cx="448628" cy="45255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b="1" dirty="0">
                            <a:latin typeface="LM Roman 10" pitchFamily="2" charset="77"/>
                          </a:rPr>
                          <m:t>x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CAB22312-0B04-634F-8973-227B95718F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2947" y="4565638"/>
                  <a:ext cx="448628" cy="452555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77511A31-4C63-4645-95A7-BA4BE48BF83B}"/>
                    </a:ext>
                  </a:extLst>
                </p:cNvPr>
                <p:cNvSpPr/>
                <p:nvPr/>
              </p:nvSpPr>
              <p:spPr>
                <a:xfrm>
                  <a:off x="6045075" y="4565638"/>
                  <a:ext cx="448628" cy="45255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b="1" dirty="0">
                            <a:latin typeface="LM Roman 10" pitchFamily="2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fr-FR" b="1" dirty="0">
                            <a:latin typeface="LM Roman 10" pitchFamily="2" charset="77"/>
                          </a:rPr>
                          <m:t>̂</m:t>
                        </m:r>
                      </m:oMath>
                    </m:oMathPara>
                  </a14:m>
                  <a:endParaRPr lang="en-US" b="1" baseline="-25000" dirty="0">
                    <a:latin typeface="LM Roman 10" pitchFamily="2" charset="77"/>
                  </a:endParaRPr>
                </a:p>
              </p:txBody>
            </p:sp>
          </mc:Choice>
          <mc:Fallback xmlns=""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77511A31-4C63-4645-95A7-BA4BE48BF8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5075" y="4565638"/>
                  <a:ext cx="448628" cy="452555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2FE388-D02C-3945-A262-E69C81BCC96B}"/>
                </a:ext>
              </a:extLst>
            </p:cNvPr>
            <p:cNvSpPr txBox="1"/>
            <p:nvPr/>
          </p:nvSpPr>
          <p:spPr>
            <a:xfrm>
              <a:off x="4244382" y="374300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13314D"/>
                  </a:solidFill>
                  <a:latin typeface="LM Roman 10" pitchFamily="2" charset="77"/>
                </a:rPr>
                <a:t>h</a:t>
              </a:r>
              <a:r>
                <a:rPr lang="en-US" i="1" baseline="-25000" dirty="0" err="1">
                  <a:solidFill>
                    <a:srgbClr val="13314D"/>
                  </a:solidFill>
                  <a:latin typeface="LM Roman 10" pitchFamily="2" charset="77"/>
                </a:rPr>
                <a:t>y</a:t>
              </a:r>
              <a:endParaRPr lang="en-US" i="1" baseline="-250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C46576-B57C-0248-AD81-3A9886A0A33B}"/>
                </a:ext>
              </a:extLst>
            </p:cNvPr>
            <p:cNvGrpSpPr/>
            <p:nvPr/>
          </p:nvGrpSpPr>
          <p:grpSpPr>
            <a:xfrm>
              <a:off x="4614992" y="4856600"/>
              <a:ext cx="284098" cy="945520"/>
              <a:chOff x="4611257" y="4582889"/>
              <a:chExt cx="284098" cy="945520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C5A767C5-311F-AC42-A102-A8547A5169DE}"/>
                  </a:ext>
                </a:extLst>
              </p:cNvPr>
              <p:cNvSpPr/>
              <p:nvPr/>
            </p:nvSpPr>
            <p:spPr>
              <a:xfrm>
                <a:off x="4611257" y="4582889"/>
                <a:ext cx="284098" cy="945520"/>
              </a:xfrm>
              <a:prstGeom prst="roundRect">
                <a:avLst/>
              </a:prstGeom>
              <a:solidFill>
                <a:srgbClr val="68B1F4">
                  <a:alpha val="71000"/>
                </a:srgb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i="1" baseline="-25000" dirty="0">
                  <a:solidFill>
                    <a:srgbClr val="13314D"/>
                  </a:solidFill>
                  <a:latin typeface="LM Roman 10" pitchFamily="2" charset="77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66D04FC-AAAD-3B41-8ADB-8CCF552FC68D}"/>
                  </a:ext>
                </a:extLst>
              </p:cNvPr>
              <p:cNvSpPr/>
              <p:nvPr/>
            </p:nvSpPr>
            <p:spPr>
              <a:xfrm>
                <a:off x="4655979" y="4627543"/>
                <a:ext cx="194655" cy="19160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248FAA4-44C7-D145-9A8C-F295CDBB6A2E}"/>
                  </a:ext>
                </a:extLst>
              </p:cNvPr>
              <p:cNvSpPr/>
              <p:nvPr/>
            </p:nvSpPr>
            <p:spPr>
              <a:xfrm>
                <a:off x="4655979" y="4851492"/>
                <a:ext cx="194655" cy="19160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0E8FC8-4B61-1C45-9684-C1AF314A4732}"/>
                  </a:ext>
                </a:extLst>
              </p:cNvPr>
              <p:cNvSpPr/>
              <p:nvPr/>
            </p:nvSpPr>
            <p:spPr>
              <a:xfrm>
                <a:off x="4655979" y="5299392"/>
                <a:ext cx="194655" cy="19160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8791E3-E3AE-6447-ABE8-0732DB43D37C}"/>
                  </a:ext>
                </a:extLst>
              </p:cNvPr>
              <p:cNvSpPr/>
              <p:nvPr/>
            </p:nvSpPr>
            <p:spPr>
              <a:xfrm>
                <a:off x="4655979" y="5075441"/>
                <a:ext cx="194655" cy="19160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65226ED-4F87-2F4B-A780-D8E32B171ADC}"/>
                </a:ext>
              </a:extLst>
            </p:cNvPr>
            <p:cNvGrpSpPr/>
            <p:nvPr/>
          </p:nvGrpSpPr>
          <p:grpSpPr>
            <a:xfrm>
              <a:off x="4610532" y="3829861"/>
              <a:ext cx="284098" cy="945520"/>
              <a:chOff x="4606797" y="3556150"/>
              <a:chExt cx="284098" cy="945520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6F88D09F-5F86-694A-ADEE-BC9E60A99391}"/>
                  </a:ext>
                </a:extLst>
              </p:cNvPr>
              <p:cNvSpPr/>
              <p:nvPr/>
            </p:nvSpPr>
            <p:spPr>
              <a:xfrm>
                <a:off x="4606797" y="3556150"/>
                <a:ext cx="284098" cy="945520"/>
              </a:xfrm>
              <a:prstGeom prst="roundRect">
                <a:avLst/>
              </a:prstGeom>
              <a:solidFill>
                <a:srgbClr val="68B1F4">
                  <a:alpha val="71000"/>
                </a:srgb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i="1" baseline="-25000" dirty="0">
                  <a:solidFill>
                    <a:srgbClr val="13314D"/>
                  </a:solidFill>
                  <a:latin typeface="LM Roman 10" pitchFamily="2" charset="77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6F95FC0-50B6-9D44-911E-5A1EB15A368B}"/>
                  </a:ext>
                </a:extLst>
              </p:cNvPr>
              <p:cNvSpPr/>
              <p:nvPr/>
            </p:nvSpPr>
            <p:spPr>
              <a:xfrm>
                <a:off x="4651519" y="3600804"/>
                <a:ext cx="194655" cy="19160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B8458CF-3C51-F64D-92A7-9684D3624CF0}"/>
                  </a:ext>
                </a:extLst>
              </p:cNvPr>
              <p:cNvSpPr/>
              <p:nvPr/>
            </p:nvSpPr>
            <p:spPr>
              <a:xfrm>
                <a:off x="4651519" y="3824753"/>
                <a:ext cx="194655" cy="19160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7A7476E-CB25-A545-8F92-8DA9B24C81AC}"/>
                  </a:ext>
                </a:extLst>
              </p:cNvPr>
              <p:cNvSpPr/>
              <p:nvPr/>
            </p:nvSpPr>
            <p:spPr>
              <a:xfrm>
                <a:off x="4651519" y="4272653"/>
                <a:ext cx="194655" cy="19160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D4D5CF9-6CC0-D242-B3BA-CB1F6C83C45B}"/>
                  </a:ext>
                </a:extLst>
              </p:cNvPr>
              <p:cNvSpPr/>
              <p:nvPr/>
            </p:nvSpPr>
            <p:spPr>
              <a:xfrm>
                <a:off x="4651519" y="4048702"/>
                <a:ext cx="194655" cy="19160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881C1C-A572-2341-B85E-E2702FFC86F5}"/>
                </a:ext>
              </a:extLst>
            </p:cNvPr>
            <p:cNvSpPr txBox="1"/>
            <p:nvPr/>
          </p:nvSpPr>
          <p:spPr>
            <a:xfrm>
              <a:off x="4252230" y="5450479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13314D"/>
                  </a:solidFill>
                  <a:latin typeface="LM Roman 10" pitchFamily="2" charset="77"/>
                </a:rPr>
                <a:t>h</a:t>
              </a:r>
              <a:r>
                <a:rPr lang="en-US" i="1" baseline="-25000" dirty="0" err="1">
                  <a:solidFill>
                    <a:srgbClr val="13314D"/>
                  </a:solidFill>
                  <a:latin typeface="LM Roman 10" pitchFamily="2" charset="77"/>
                </a:rPr>
                <a:t>z</a:t>
              </a:r>
              <a:endParaRPr lang="en-US" i="1" baseline="-250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845708-57FF-FC4A-BFB2-94559C3422ED}"/>
              </a:ext>
            </a:extLst>
          </p:cNvPr>
          <p:cNvSpPr txBox="1"/>
          <p:nvPr/>
        </p:nvSpPr>
        <p:spPr>
          <a:xfrm>
            <a:off x="1659187" y="1082707"/>
            <a:ext cx="582563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Unsupervised disentangling</a:t>
            </a:r>
          </a:p>
          <a:p>
            <a:pPr algn="ctr"/>
            <a:r>
              <a:rPr lang="en-US" sz="1600" dirty="0"/>
              <a:t>(Higgins, 2017; Chen, 2018; Kim, 2018; Dupont, 2018; Hu, 2018; …)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6EAC47-4E22-AA41-9680-972AE159B426}"/>
              </a:ext>
            </a:extLst>
          </p:cNvPr>
          <p:cNvSpPr txBox="1"/>
          <p:nvPr/>
        </p:nvSpPr>
        <p:spPr>
          <a:xfrm>
            <a:off x="101299" y="3853411"/>
            <a:ext cx="897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Supervised disentangling</a:t>
            </a:r>
            <a:br>
              <a:rPr lang="en-US" sz="2200" b="1" dirty="0"/>
            </a:br>
            <a:r>
              <a:rPr lang="en-US" dirty="0"/>
              <a:t>(</a:t>
            </a:r>
            <a:r>
              <a:rPr lang="en-US" dirty="0" err="1"/>
              <a:t>Perarnau</a:t>
            </a:r>
            <a:r>
              <a:rPr lang="en-US" dirty="0"/>
              <a:t>, 2016; </a:t>
            </a:r>
            <a:r>
              <a:rPr lang="en-US" dirty="0" err="1"/>
              <a:t>Lample</a:t>
            </a:r>
            <a:r>
              <a:rPr lang="en-US" dirty="0"/>
              <a:t>, 2017; </a:t>
            </a:r>
            <a:r>
              <a:rPr lang="fr-FR" dirty="0"/>
              <a:t>Mathieu, 2016; </a:t>
            </a:r>
            <a:r>
              <a:rPr lang="fr-FR" dirty="0" err="1"/>
              <a:t>Klys</a:t>
            </a:r>
            <a:r>
              <a:rPr lang="fr-FR" dirty="0"/>
              <a:t>, 2018; Hadad, 2018; Liu, 2018; …)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4F90FF4A-B520-6243-ADB7-D5D9F7DD87BB}"/>
              </a:ext>
            </a:extLst>
          </p:cNvPr>
          <p:cNvSpPr txBox="1">
            <a:spLocks/>
          </p:cNvSpPr>
          <p:nvPr/>
        </p:nvSpPr>
        <p:spPr>
          <a:xfrm>
            <a:off x="3938321" y="4642653"/>
            <a:ext cx="4866829" cy="1934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Separate 2 information domains</a:t>
            </a:r>
          </a:p>
          <a:p>
            <a:r>
              <a:rPr lang="en-US" dirty="0"/>
              <a:t>Use labels for 1 or 2 domains</a:t>
            </a:r>
          </a:p>
          <a:p>
            <a:r>
              <a:rPr lang="en-US" dirty="0"/>
              <a:t>Used for discriminative and generative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30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7923-601D-3448-9714-34FA6225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DualDis</a:t>
            </a:r>
            <a:r>
              <a:rPr lang="en-US" sz="2200" dirty="0"/>
              <a:t> – GAN &amp; VAE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D58976-3357-5741-8015-E1FE13446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400" y="1386681"/>
            <a:ext cx="7061200" cy="4648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6DF15-D71F-334C-90FC-9EE672DE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65900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E099-21A0-4B4B-8DD7-CD5559BD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DualDis</a:t>
            </a:r>
            <a:r>
              <a:rPr lang="en-US" sz="2200" dirty="0"/>
              <a:t> – Quantitative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3BE6C-A5F6-D04E-B0C5-1562EE52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6E6EC3-43D6-C446-AC12-A0C23A7FF6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0110" y="1044517"/>
              <a:ext cx="7383780" cy="5724741"/>
            </p:xfrm>
            <a:graphic>
              <a:graphicData uri="http://schemas.openxmlformats.org/drawingml/2006/table">
                <a:tbl>
                  <a:tblPr>
                    <a:tableStyleId>{6E25E649-3F16-4E02-A733-19D2CDBF48F0}</a:tableStyleId>
                  </a:tblPr>
                  <a:tblGrid>
                    <a:gridCol w="397433">
                      <a:extLst>
                        <a:ext uri="{9D8B030D-6E8A-4147-A177-3AD203B41FA5}">
                          <a16:colId xmlns:a16="http://schemas.microsoft.com/office/drawing/2014/main" val="1293891672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146660117"/>
                        </a:ext>
                      </a:extLst>
                    </a:gridCol>
                    <a:gridCol w="1728547">
                      <a:extLst>
                        <a:ext uri="{9D8B030D-6E8A-4147-A177-3AD203B41FA5}">
                          <a16:colId xmlns:a16="http://schemas.microsoft.com/office/drawing/2014/main" val="2387751898"/>
                        </a:ext>
                      </a:extLst>
                    </a:gridCol>
                    <a:gridCol w="817565">
                      <a:extLst>
                        <a:ext uri="{9D8B030D-6E8A-4147-A177-3AD203B41FA5}">
                          <a16:colId xmlns:a16="http://schemas.microsoft.com/office/drawing/2014/main" val="4146758844"/>
                        </a:ext>
                      </a:extLst>
                    </a:gridCol>
                    <a:gridCol w="862411">
                      <a:extLst>
                        <a:ext uri="{9D8B030D-6E8A-4147-A177-3AD203B41FA5}">
                          <a16:colId xmlns:a16="http://schemas.microsoft.com/office/drawing/2014/main" val="1658045339"/>
                        </a:ext>
                      </a:extLst>
                    </a:gridCol>
                    <a:gridCol w="671987">
                      <a:extLst>
                        <a:ext uri="{9D8B030D-6E8A-4147-A177-3AD203B41FA5}">
                          <a16:colId xmlns:a16="http://schemas.microsoft.com/office/drawing/2014/main" val="4041115071"/>
                        </a:ext>
                      </a:extLst>
                    </a:gridCol>
                    <a:gridCol w="754380">
                      <a:extLst>
                        <a:ext uri="{9D8B030D-6E8A-4147-A177-3AD203B41FA5}">
                          <a16:colId xmlns:a16="http://schemas.microsoft.com/office/drawing/2014/main" val="21657766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538163306"/>
                        </a:ext>
                      </a:extLst>
                    </a:gridCol>
                    <a:gridCol w="871297">
                      <a:extLst>
                        <a:ext uri="{9D8B030D-6E8A-4147-A177-3AD203B41FA5}">
                          <a16:colId xmlns:a16="http://schemas.microsoft.com/office/drawing/2014/main" val="3968794798"/>
                        </a:ext>
                      </a:extLst>
                    </a:gridCol>
                  </a:tblGrid>
                  <a:tr h="173153">
                    <a:tc rowSpan="2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</a:rPr>
                            <a:t>Model</a:t>
                          </a: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Labels</a:t>
                          </a:r>
                        </a:p>
                        <a:p>
                          <a:pPr algn="ctr" fontAlgn="b"/>
                          <a:r>
                            <a:rPr lang="fr-FR" sz="1300" b="1" u="none" strike="noStrike" dirty="0" err="1">
                              <a:effectLst/>
                            </a:rPr>
                            <a:t>used</a:t>
                          </a:r>
                          <a:endParaRPr lang="fr-FR" sz="13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 err="1">
                              <a:effectLst/>
                            </a:rPr>
                            <a:t>Aggr</a:t>
                          </a:r>
                          <a:r>
                            <a:rPr lang="fr-FR" sz="1300" b="1" u="none" strike="noStrike" dirty="0">
                              <a:effectLst/>
                            </a:rPr>
                            <a:t>. </a:t>
                          </a:r>
                          <a:r>
                            <a:rPr lang="fr-FR" sz="1300" b="1" u="none" strike="noStrike" dirty="0" err="1">
                              <a:effectLst/>
                            </a:rPr>
                            <a:t>Metric</a:t>
                          </a:r>
                          <a:endParaRPr lang="fr-FR" sz="13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 err="1">
                              <a:effectLst/>
                            </a:rPr>
                            <a:t>Accuracy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 err="1">
                              <a:effectLst/>
                            </a:rPr>
                            <a:t>Disentangling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04997767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3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300" b="1" i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fr-FR" sz="1300" b="1" i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13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300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fr-FR" sz="1300" b="1" i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13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300" b="0" i="0" smtClean="0">
                                        <a:latin typeface="Cambria Math" panose="02040503050406030204" pitchFamily="18" charset="0"/>
                                      </a:rPr>
                                      <m:t>adv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300" b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3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b="1" i="0" smtClean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300" b="0" i="0" smtClean="0">
                                        <a:latin typeface="Cambria Math" panose="02040503050406030204" pitchFamily="18" charset="0"/>
                                      </a:rPr>
                                      <m:t>adv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300" b="0" dirty="0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40092145"/>
                      </a:ext>
                    </a:extLst>
                  </a:tr>
                  <a:tr h="173153">
                    <a:tc rowSpan="8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 err="1">
                              <a:effectLst/>
                            </a:rPr>
                            <a:t>CelebA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vert="vert270"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(A)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Multi-</a:t>
                          </a:r>
                          <a:r>
                            <a:rPr lang="fr-FR" sz="1300" u="none" strike="noStrike" dirty="0" err="1">
                              <a:effectLst/>
                            </a:rPr>
                            <a:t>task</a:t>
                          </a:r>
                          <a:r>
                            <a:rPr lang="fr-FR" sz="1300" u="none" strike="noStrike" dirty="0">
                              <a:effectLst/>
                            </a:rPr>
                            <a:t> </a:t>
                          </a:r>
                          <a:r>
                            <a:rPr lang="fr-FR" sz="1300" u="none" strike="noStrike" dirty="0" err="1">
                              <a:effectLst/>
                            </a:rPr>
                            <a:t>classif</a:t>
                          </a:r>
                          <a:r>
                            <a:rPr lang="fr-FR" sz="1300" u="none" strike="noStrike" dirty="0">
                              <a:effectLst/>
                            </a:rPr>
                            <a:t>.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61.1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77.6%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91.8%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65.5%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745494919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(B)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 err="1">
                              <a:effectLst/>
                            </a:rPr>
                            <a:t>HybridNet-like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65.1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73.0%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82.4%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95.5%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9.4%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014235348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(B')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HybridNet-like + attr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65.2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72.7%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90.1%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88.5%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356485581"/>
                      </a:ext>
                    </a:extLst>
                  </a:tr>
                  <a:tr h="171102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(C)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MTAN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z, </a:t>
                          </a:r>
                          <a:r>
                            <a:rPr lang="fr-FR" sz="1300" b="1" u="none" strike="noStrike" dirty="0" err="1">
                              <a:effectLst/>
                              <a:latin typeface="LM Roman 10" pitchFamily="2" charset="77"/>
                            </a:rPr>
                            <a:t>z</a:t>
                          </a:r>
                          <a:r>
                            <a:rPr lang="fr-FR" sz="1300" b="0" u="none" strike="noStrike" baseline="-25000" dirty="0" err="1">
                              <a:effectLst/>
                              <a:latin typeface="LM Roman 10" pitchFamily="2" charset="77"/>
                            </a:rPr>
                            <a:t>test</a:t>
                          </a:r>
                          <a:endParaRPr lang="fr-FR" sz="13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68.9%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13.8%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209993386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UAI  adv. </a:t>
                          </a:r>
                          <a:r>
                            <a:rPr lang="fr-FR" sz="1300" u="none" strike="noStrike" dirty="0" err="1">
                              <a:effectLst/>
                            </a:rPr>
                            <a:t>loss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63.7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67.9%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80.3%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97.3%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9.3%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3220405624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(D')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UAI  adv. loss + attr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65.0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68.0%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89.4%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92.9%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393047354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(E)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Adv. on y only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64.7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69.2%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83.6%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96.4%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9.6%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3707714317"/>
                      </a:ext>
                    </a:extLst>
                  </a:tr>
                  <a:tr h="171102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 err="1">
                              <a:effectLst/>
                            </a:rPr>
                            <a:t>DualDis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68.0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71.1%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88.6%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97.3%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14.9%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67810639"/>
                      </a:ext>
                    </a:extLst>
                  </a:tr>
                  <a:tr h="173153">
                    <a:tc rowSpan="8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Yale-B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vert="vert27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(A)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Multi-task classif.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81.5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98.5%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97.2%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85.3%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45.1%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59485975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(B)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 err="1">
                              <a:effectLst/>
                            </a:rPr>
                            <a:t>HybridNet-like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65.3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97.6%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93.7%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23.3%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46.5%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832208178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(B')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 err="1">
                              <a:effectLst/>
                            </a:rPr>
                            <a:t>HybridNet-like</a:t>
                          </a:r>
                          <a:r>
                            <a:rPr lang="fr-FR" sz="1300" u="none" strike="noStrike" dirty="0">
                              <a:effectLst/>
                            </a:rPr>
                            <a:t> + </a:t>
                          </a:r>
                          <a:r>
                            <a:rPr lang="fr-FR" sz="1300" u="none" strike="noStrike" dirty="0" err="1">
                              <a:effectLst/>
                            </a:rPr>
                            <a:t>attr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80.5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99.0%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96.9%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80.0%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46.1%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871181988"/>
                      </a:ext>
                    </a:extLst>
                  </a:tr>
                  <a:tr h="171102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(C)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MTAN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z, </a:t>
                          </a:r>
                          <a:r>
                            <a:rPr lang="fr-FR" sz="1300" b="1" u="none" strike="noStrike" dirty="0" err="1">
                              <a:effectLst/>
                              <a:latin typeface="LM Roman 10" pitchFamily="2" charset="77"/>
                            </a:rPr>
                            <a:t>z</a:t>
                          </a:r>
                          <a:r>
                            <a:rPr lang="fr-FR" sz="1300" b="0" u="none" strike="noStrike" baseline="-25000" dirty="0" err="1">
                              <a:effectLst/>
                              <a:latin typeface="LM Roman 10" pitchFamily="2" charset="77"/>
                            </a:rPr>
                            <a:t>test</a:t>
                          </a:r>
                          <a:endParaRPr lang="fr-FR" sz="13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98.4%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70.3%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919697522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UAI  adv. loss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60.0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98.6%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65.5%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28.1%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48.0%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998060349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(D')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UAI  adv. loss + attr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65.1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96.1%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95.8%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44.4%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24.1%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3550508731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(E)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Adv. on y only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79.8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98.3%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84.1%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92.5%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44.4%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928700258"/>
                      </a:ext>
                    </a:extLst>
                  </a:tr>
                  <a:tr h="171102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 err="1">
                              <a:effectLst/>
                            </a:rPr>
                            <a:t>DualDis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92.0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98.6%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97.3%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98.8%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73.4%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8467533"/>
                      </a:ext>
                    </a:extLst>
                  </a:tr>
                  <a:tr h="173153">
                    <a:tc rowSpan="8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NORB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vert="vert27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(A)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Multi-task classif.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53.7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93.0%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84.2%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13.5%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24.0%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59621799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(B)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HybridNet-like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51.1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93.3%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76.8%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12.2%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22.1%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011081862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(B')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HybridNet-like + attr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52.5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92.9%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84.1%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10.7%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22.2%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427625346"/>
                      </a:ext>
                    </a:extLst>
                  </a:tr>
                  <a:tr h="171102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(C)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MTAN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z, </a:t>
                          </a:r>
                          <a:r>
                            <a:rPr lang="fr-FR" sz="1300" b="1" u="none" strike="noStrike" dirty="0" err="1">
                              <a:effectLst/>
                              <a:latin typeface="LM Roman 10" pitchFamily="2" charset="77"/>
                            </a:rPr>
                            <a:t>z</a:t>
                          </a:r>
                          <a:r>
                            <a:rPr lang="fr-FR" sz="1300" b="0" u="none" strike="noStrike" baseline="-25000" dirty="0" err="1">
                              <a:effectLst/>
                              <a:latin typeface="LM Roman 10" pitchFamily="2" charset="77"/>
                            </a:rPr>
                            <a:t>test</a:t>
                          </a:r>
                          <a:endParaRPr lang="fr-FR" sz="13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92.2%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30.5%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130811085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UAI  adv. loss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51.8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92.8%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76.0%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13.7%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24.7%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901744078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(D')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UAI  adv. loss + attr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52.5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93.2%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82.8%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8.0%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26.0%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123593945"/>
                      </a:ext>
                    </a:extLst>
                  </a:tr>
                  <a:tr h="17315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(E)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Adv. on y </a:t>
                          </a:r>
                          <a:r>
                            <a:rPr lang="fr-FR" sz="1300" u="none" strike="noStrike" dirty="0" err="1">
                              <a:effectLst/>
                            </a:rPr>
                            <a:t>only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67.3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92.2%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76.9%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78.9%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21.1%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051743844"/>
                      </a:ext>
                    </a:extLst>
                  </a:tr>
                  <a:tr h="171102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 err="1">
                              <a:effectLst/>
                            </a:rPr>
                            <a:t>DualDis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M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M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72.3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93.5%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84.5%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80.7%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30.5%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2513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6E6EC3-43D6-C446-AC12-A0C23A7FF6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0110" y="1044517"/>
              <a:ext cx="7383780" cy="5727218"/>
            </p:xfrm>
            <a:graphic>
              <a:graphicData uri="http://schemas.openxmlformats.org/drawingml/2006/table">
                <a:tbl>
                  <a:tblPr>
                    <a:tableStyleId>{6E25E649-3F16-4E02-A733-19D2CDBF48F0}</a:tableStyleId>
                  </a:tblPr>
                  <a:tblGrid>
                    <a:gridCol w="397433">
                      <a:extLst>
                        <a:ext uri="{9D8B030D-6E8A-4147-A177-3AD203B41FA5}">
                          <a16:colId xmlns:a16="http://schemas.microsoft.com/office/drawing/2014/main" val="1293891672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3146660117"/>
                        </a:ext>
                      </a:extLst>
                    </a:gridCol>
                    <a:gridCol w="1728547">
                      <a:extLst>
                        <a:ext uri="{9D8B030D-6E8A-4147-A177-3AD203B41FA5}">
                          <a16:colId xmlns:a16="http://schemas.microsoft.com/office/drawing/2014/main" val="2387751898"/>
                        </a:ext>
                      </a:extLst>
                    </a:gridCol>
                    <a:gridCol w="817565">
                      <a:extLst>
                        <a:ext uri="{9D8B030D-6E8A-4147-A177-3AD203B41FA5}">
                          <a16:colId xmlns:a16="http://schemas.microsoft.com/office/drawing/2014/main" val="4146758844"/>
                        </a:ext>
                      </a:extLst>
                    </a:gridCol>
                    <a:gridCol w="862411">
                      <a:extLst>
                        <a:ext uri="{9D8B030D-6E8A-4147-A177-3AD203B41FA5}">
                          <a16:colId xmlns:a16="http://schemas.microsoft.com/office/drawing/2014/main" val="1658045339"/>
                        </a:ext>
                      </a:extLst>
                    </a:gridCol>
                    <a:gridCol w="671987">
                      <a:extLst>
                        <a:ext uri="{9D8B030D-6E8A-4147-A177-3AD203B41FA5}">
                          <a16:colId xmlns:a16="http://schemas.microsoft.com/office/drawing/2014/main" val="4041115071"/>
                        </a:ext>
                      </a:extLst>
                    </a:gridCol>
                    <a:gridCol w="754380">
                      <a:extLst>
                        <a:ext uri="{9D8B030D-6E8A-4147-A177-3AD203B41FA5}">
                          <a16:colId xmlns:a16="http://schemas.microsoft.com/office/drawing/2014/main" val="21657766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538163306"/>
                        </a:ext>
                      </a:extLst>
                    </a:gridCol>
                    <a:gridCol w="871297">
                      <a:extLst>
                        <a:ext uri="{9D8B030D-6E8A-4147-A177-3AD203B41FA5}">
                          <a16:colId xmlns:a16="http://schemas.microsoft.com/office/drawing/2014/main" val="3968794798"/>
                        </a:ext>
                      </a:extLst>
                    </a:gridCol>
                  </a:tblGrid>
                  <a:tr h="208920">
                    <a:tc rowSpan="2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</a:rPr>
                            <a:t>Model</a:t>
                          </a: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Labels</a:t>
                          </a:r>
                        </a:p>
                        <a:p>
                          <a:pPr algn="ctr" fontAlgn="b"/>
                          <a:r>
                            <a:rPr lang="fr-FR" sz="1300" b="1" u="none" strike="noStrike" dirty="0" err="1">
                              <a:effectLst/>
                            </a:rPr>
                            <a:t>used</a:t>
                          </a:r>
                          <a:endParaRPr lang="fr-FR" sz="13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 err="1">
                              <a:effectLst/>
                            </a:rPr>
                            <a:t>Aggr</a:t>
                          </a:r>
                          <a:r>
                            <a:rPr lang="fr-FR" sz="1300" b="1" u="none" strike="noStrike" dirty="0">
                              <a:effectLst/>
                            </a:rPr>
                            <a:t>. </a:t>
                          </a:r>
                          <a:r>
                            <a:rPr lang="fr-FR" sz="1300" b="1" u="none" strike="noStrike" dirty="0" err="1">
                              <a:effectLst/>
                            </a:rPr>
                            <a:t>Metric</a:t>
                          </a:r>
                          <a:endParaRPr lang="fr-FR" sz="1300" b="1" u="none" strike="noStrike" dirty="0">
                            <a:effectLst/>
                          </a:endParaRPr>
                        </a:p>
                      </a:txBody>
                      <a:tcPr marL="46800" marR="45720" marT="10800" marB="2880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 err="1">
                              <a:effectLst/>
                            </a:rPr>
                            <a:t>Accuracy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 err="1">
                              <a:effectLst/>
                            </a:rPr>
                            <a:t>Disentangling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0" anchor="b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049977675"/>
                      </a:ext>
                    </a:extLst>
                  </a:tr>
                  <a:tr h="24501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0755" t="-100000" r="-377358" b="-2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47458" t="-100000" r="-238983" b="-2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12500" t="-100000" r="-95833" b="-2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000" marR="54000" marT="0" marB="28800"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43478" t="-100000" b="-2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092145"/>
                      </a:ext>
                    </a:extLst>
                  </a:tr>
                  <a:tr h="219720">
                    <a:tc rowSpan="8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 err="1">
                              <a:effectLst/>
                            </a:rPr>
                            <a:t>CelebA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vert="vert270"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(A)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Multi-</a:t>
                          </a:r>
                          <a:r>
                            <a:rPr lang="fr-FR" sz="1300" u="none" strike="noStrike" dirty="0" err="1">
                              <a:effectLst/>
                            </a:rPr>
                            <a:t>task</a:t>
                          </a:r>
                          <a:r>
                            <a:rPr lang="fr-FR" sz="1300" u="none" strike="noStrike" dirty="0">
                              <a:effectLst/>
                            </a:rPr>
                            <a:t> </a:t>
                          </a:r>
                          <a:r>
                            <a:rPr lang="fr-FR" sz="1300" u="none" strike="noStrike" dirty="0" err="1">
                              <a:effectLst/>
                            </a:rPr>
                            <a:t>classif</a:t>
                          </a:r>
                          <a:r>
                            <a:rPr lang="fr-FR" sz="1300" u="none" strike="noStrike" dirty="0">
                              <a:effectLst/>
                            </a:rPr>
                            <a:t>.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61.1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77.6%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91.8%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65.5%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745494919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(B)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 err="1">
                              <a:effectLst/>
                            </a:rPr>
                            <a:t>HybridNet-like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65.1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73.0%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82.4%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95.5%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9.4%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014235348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(B')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HybridNet-like + attr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65.2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72.7%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90.1%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88.5%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356485581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(C)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MTAN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z, </a:t>
                          </a:r>
                          <a:r>
                            <a:rPr lang="fr-FR" sz="1300" b="1" u="none" strike="noStrike" dirty="0" err="1">
                              <a:effectLst/>
                              <a:latin typeface="Latin Modern Roman 10" pitchFamily="2" charset="77"/>
                            </a:rPr>
                            <a:t>z</a:t>
                          </a:r>
                          <a:r>
                            <a:rPr lang="fr-FR" sz="1300" b="0" u="none" strike="noStrike" baseline="-25000" dirty="0" err="1">
                              <a:effectLst/>
                              <a:latin typeface="Latin Modern Roman 10" pitchFamily="2" charset="77"/>
                            </a:rPr>
                            <a:t>test</a:t>
                          </a:r>
                          <a:endParaRPr lang="fr-FR" sz="13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68.9%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13.8%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209993386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UAI  adv. </a:t>
                          </a:r>
                          <a:r>
                            <a:rPr lang="fr-FR" sz="1300" u="none" strike="noStrike" dirty="0" err="1">
                              <a:effectLst/>
                            </a:rPr>
                            <a:t>loss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63.7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67.9%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80.3%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97.3%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9.3%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3220405624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(D')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UAI  adv. loss + attr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65.0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68.0%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89.4%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92.9%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393047354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(E)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Adv. on y only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64.7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69.2%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83.6%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96.4%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9.6%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3707714317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 err="1">
                              <a:effectLst/>
                            </a:rPr>
                            <a:t>DualDis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68.0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71.1%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88.6%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97.3%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14.9%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67810639"/>
                      </a:ext>
                    </a:extLst>
                  </a:tr>
                  <a:tr h="219720">
                    <a:tc rowSpan="8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Yale-B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vert="vert27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(A)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Multi-task classif.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81.5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98.5%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97.2%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85.3%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45.1%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59485975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(B)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 err="1">
                              <a:effectLst/>
                            </a:rPr>
                            <a:t>HybridNet-like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65.3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97.6%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93.7%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23.3%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46.5%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832208178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(B')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 err="1">
                              <a:effectLst/>
                            </a:rPr>
                            <a:t>HybridNet-like</a:t>
                          </a:r>
                          <a:r>
                            <a:rPr lang="fr-FR" sz="1300" u="none" strike="noStrike" dirty="0">
                              <a:effectLst/>
                            </a:rPr>
                            <a:t> + </a:t>
                          </a:r>
                          <a:r>
                            <a:rPr lang="fr-FR" sz="1300" u="none" strike="noStrike" dirty="0" err="1">
                              <a:effectLst/>
                            </a:rPr>
                            <a:t>attr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80.5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99.0%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96.9%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80.0%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46.1%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871181988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(C)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MTAN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z, </a:t>
                          </a:r>
                          <a:r>
                            <a:rPr lang="fr-FR" sz="1300" b="1" u="none" strike="noStrike" dirty="0" err="1">
                              <a:effectLst/>
                              <a:latin typeface="Latin Modern Roman 10" pitchFamily="2" charset="77"/>
                            </a:rPr>
                            <a:t>z</a:t>
                          </a:r>
                          <a:r>
                            <a:rPr lang="fr-FR" sz="1300" b="0" u="none" strike="noStrike" baseline="-25000" dirty="0" err="1">
                              <a:effectLst/>
                              <a:latin typeface="Latin Modern Roman 10" pitchFamily="2" charset="77"/>
                            </a:rPr>
                            <a:t>test</a:t>
                          </a:r>
                          <a:endParaRPr lang="fr-FR" sz="13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98.4%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70.3%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919697522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UAI  adv. loss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300" b="1" i="0" u="none" strike="noStrike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60.0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98.6%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65.5%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28.1%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48.0%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998060349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(D')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UAI  adv. loss + attr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65.1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96.1%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95.8%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44.4%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24.1%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3550508731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(E)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Adv. on y only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79.8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98.3%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84.1%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92.5%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44.4%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928700258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 err="1">
                              <a:effectLst/>
                            </a:rPr>
                            <a:t>DualDis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92.0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98.6%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97.3%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98.8%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73.4%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8467533"/>
                      </a:ext>
                    </a:extLst>
                  </a:tr>
                  <a:tr h="219720">
                    <a:tc rowSpan="8"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NORB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vert="vert27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(A)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Multi-task classif.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53.7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93.0%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84.2%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13.5%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24.0%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59621799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(B)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HybridNet-like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51.1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93.3%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76.8%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12.2%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22.1%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011081862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(B')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HybridNet-like + attr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52.5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92.9%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84.1%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10.7%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22.2%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427625346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(C)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MTAN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z, </a:t>
                          </a:r>
                          <a:r>
                            <a:rPr lang="fr-FR" sz="1300" b="1" u="none" strike="noStrike" dirty="0" err="1">
                              <a:effectLst/>
                              <a:latin typeface="Latin Modern Roman 10" pitchFamily="2" charset="77"/>
                            </a:rPr>
                            <a:t>z</a:t>
                          </a:r>
                          <a:r>
                            <a:rPr lang="fr-FR" sz="1300" b="0" u="none" strike="noStrike" baseline="-25000" dirty="0" err="1">
                              <a:effectLst/>
                              <a:latin typeface="Latin Modern Roman 10" pitchFamily="2" charset="77"/>
                            </a:rPr>
                            <a:t>test</a:t>
                          </a:r>
                          <a:endParaRPr lang="fr-FR" sz="13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92.2%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—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30.5%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130811085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UAI  adv. loss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51.8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92.8%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76.0%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13.7%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24.7%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901744078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(D')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UAI  adv. loss + attr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52.5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93.2%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82.8%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8.0%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26.0%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1123593945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>
                              <a:effectLst/>
                            </a:rPr>
                            <a:t>(E)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u="none" strike="noStrike" dirty="0">
                              <a:effectLst/>
                            </a:rPr>
                            <a:t>Adv. on y </a:t>
                          </a:r>
                          <a:r>
                            <a:rPr lang="fr-FR" sz="1300" u="none" strike="noStrike" dirty="0" err="1">
                              <a:effectLst/>
                            </a:rPr>
                            <a:t>only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67.3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>
                              <a:effectLst/>
                            </a:rPr>
                            <a:t>92.2%</a:t>
                          </a:r>
                          <a:endParaRPr lang="fr-FR" sz="1300" b="0" i="0" u="none" strike="noStrike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76.9%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78.9%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u="none" strike="noStrike" dirty="0">
                              <a:effectLst/>
                            </a:rPr>
                            <a:t>21.1%</a:t>
                          </a:r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extLst>
                      <a:ext uri="{0D108BD9-81ED-4DB2-BD59-A6C34878D82A}">
                        <a16:rowId xmlns:a16="http://schemas.microsoft.com/office/drawing/2014/main" val="2051743844"/>
                      </a:ext>
                    </a:extLst>
                  </a:tr>
                  <a:tr h="219720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fr-FR" sz="13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 err="1">
                              <a:effectLst/>
                            </a:rPr>
                            <a:t>DualDis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300" b="1" u="none" strike="noStrike" dirty="0">
                              <a:effectLst/>
                              <a:latin typeface="Latin Modern Roman 10" pitchFamily="2" charset="77"/>
                            </a:rPr>
                            <a:t>y, z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Latin Modern Roman 10" pitchFamily="2" charset="77"/>
                            <a:ea typeface="Latin Modern Math" panose="02000503000000000000" pitchFamily="2" charset="77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72.3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93.5%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84.5%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80.7%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r-FR" sz="1300" b="1" u="none" strike="noStrike" dirty="0">
                              <a:effectLst/>
                            </a:rPr>
                            <a:t>30.5%</a:t>
                          </a:r>
                          <a:endParaRPr lang="fr-FR" sz="13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6800" marR="45720" marT="10800" marB="10800" anchor="b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25130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912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BBC8-6417-8A41-B174-249CB351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DualDis</a:t>
            </a:r>
            <a:r>
              <a:rPr lang="en-US" sz="2200" dirty="0"/>
              <a:t> – Image editing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1EC21-47CC-D040-B6FC-7DCD4103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9076A-9738-DA41-B8BC-E40B5A4C8B2D}"/>
              </a:ext>
            </a:extLst>
          </p:cNvPr>
          <p:cNvSpPr txBox="1"/>
          <p:nvPr/>
        </p:nvSpPr>
        <p:spPr>
          <a:xfrm>
            <a:off x="1822749" y="1331963"/>
            <a:ext cx="628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ea typeface="Palatino" pitchFamily="2" charset="77"/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855C5-91F4-E54F-9720-94F269080807}"/>
              </a:ext>
            </a:extLst>
          </p:cNvPr>
          <p:cNvSpPr txBox="1"/>
          <p:nvPr/>
        </p:nvSpPr>
        <p:spPr>
          <a:xfrm>
            <a:off x="1360400" y="1695765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>
                <a:ea typeface="Palatino" pitchFamily="2" charset="77"/>
              </a:rPr>
              <a:t>Reconstr</a:t>
            </a:r>
            <a:r>
              <a:rPr lang="en-US" sz="1600" dirty="0">
                <a:ea typeface="Palatino" pitchFamily="2" charset="77"/>
              </a:rPr>
              <a:t>.</a:t>
            </a:r>
          </a:p>
          <a:p>
            <a:pPr algn="r"/>
            <a:r>
              <a:rPr lang="en-US" sz="1600" dirty="0">
                <a:ea typeface="Palatino" pitchFamily="2" charset="77"/>
              </a:rPr>
              <a:t>w/o </a:t>
            </a:r>
            <a:r>
              <a:rPr lang="en-US" sz="1600" dirty="0" err="1">
                <a:ea typeface="Palatino" pitchFamily="2" charset="77"/>
              </a:rPr>
              <a:t>modif</a:t>
            </a:r>
            <a:r>
              <a:rPr lang="en-US" sz="1600" dirty="0">
                <a:ea typeface="Palatino" pitchFamily="2" charset="7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4993A-94A9-3641-BD7C-A59E1916D58D}"/>
              </a:ext>
            </a:extLst>
          </p:cNvPr>
          <p:cNvSpPr txBox="1"/>
          <p:nvPr/>
        </p:nvSpPr>
        <p:spPr>
          <a:xfrm>
            <a:off x="1098874" y="2669295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ea typeface="Palatino" pitchFamily="2" charset="77"/>
              </a:rPr>
              <a:t>Female / 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41487-ACA2-FE47-8C25-80235DF8208E}"/>
              </a:ext>
            </a:extLst>
          </p:cNvPr>
          <p:cNvSpPr txBox="1"/>
          <p:nvPr/>
        </p:nvSpPr>
        <p:spPr>
          <a:xfrm>
            <a:off x="1379403" y="3174898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ea typeface="Palatino" pitchFamily="2" charset="77"/>
              </a:rPr>
              <a:t>Eyeglasses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08CD9-16D1-C64C-8BC4-2158E7E6B9B3}"/>
              </a:ext>
            </a:extLst>
          </p:cNvPr>
          <p:cNvSpPr txBox="1"/>
          <p:nvPr/>
        </p:nvSpPr>
        <p:spPr>
          <a:xfrm>
            <a:off x="1078038" y="3680501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ea typeface="Palatino" pitchFamily="2" charset="77"/>
              </a:rPr>
              <a:t>Heavy Makeup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FD2B4-BAA3-EA41-8A65-8744319D5BEE}"/>
              </a:ext>
            </a:extLst>
          </p:cNvPr>
          <p:cNvSpPr txBox="1"/>
          <p:nvPr/>
        </p:nvSpPr>
        <p:spPr>
          <a:xfrm>
            <a:off x="1691991" y="4186104"/>
            <a:ext cx="841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ea typeface="Palatino" pitchFamily="2" charset="77"/>
              </a:rPr>
              <a:t>Smiling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39CEF-22C9-8E4B-86BC-D0B952902ADE}"/>
              </a:ext>
            </a:extLst>
          </p:cNvPr>
          <p:cNvSpPr txBox="1"/>
          <p:nvPr/>
        </p:nvSpPr>
        <p:spPr>
          <a:xfrm>
            <a:off x="1820612" y="4691707"/>
            <a:ext cx="71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ea typeface="Palatino" pitchFamily="2" charset="77"/>
              </a:rPr>
              <a:t>Beard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F7AF0-40E5-3043-9C16-95FAFB0718FB}"/>
              </a:ext>
            </a:extLst>
          </p:cNvPr>
          <p:cNvSpPr txBox="1"/>
          <p:nvPr/>
        </p:nvSpPr>
        <p:spPr>
          <a:xfrm>
            <a:off x="1800994" y="5197309"/>
            <a:ext cx="732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ea typeface="Palatino" pitchFamily="2" charset="77"/>
              </a:rPr>
              <a:t>Bangs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02023F-2DC0-494F-B77A-8E5D04B2393A}"/>
              </a:ext>
            </a:extLst>
          </p:cNvPr>
          <p:cNvSpPr txBox="1"/>
          <p:nvPr/>
        </p:nvSpPr>
        <p:spPr>
          <a:xfrm>
            <a:off x="1433904" y="5702912"/>
            <a:ext cx="1099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ea typeface="Palatino" pitchFamily="2" charset="77"/>
              </a:rPr>
              <a:t>Blond 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298A9-C85B-3C45-BF32-2D1101E9ECB6}"/>
              </a:ext>
            </a:extLst>
          </p:cNvPr>
          <p:cNvSpPr txBox="1"/>
          <p:nvPr/>
        </p:nvSpPr>
        <p:spPr>
          <a:xfrm>
            <a:off x="1374597" y="6208519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ea typeface="Palatino" pitchFamily="2" charset="77"/>
              </a:rPr>
              <a:t>Brown 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923C1-8F7A-994B-8252-7FC339FB2532}"/>
              </a:ext>
            </a:extLst>
          </p:cNvPr>
          <p:cNvSpPr txBox="1"/>
          <p:nvPr/>
        </p:nvSpPr>
        <p:spPr>
          <a:xfrm>
            <a:off x="2506777" y="2293872"/>
            <a:ext cx="454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A81E20"/>
                </a:solidFill>
                <a:ea typeface="Palatino" pitchFamily="2" charset="77"/>
              </a:rPr>
              <a:t>-</a:t>
            </a:r>
            <a:r>
              <a:rPr lang="en-US" sz="1600" dirty="0">
                <a:ea typeface="Palatino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Palatino" pitchFamily="2" charset="77"/>
              </a:rPr>
              <a:t>attribute removed</a:t>
            </a:r>
            <a:r>
              <a:rPr lang="en-US" sz="1600" dirty="0">
                <a:ea typeface="Palatino" pitchFamily="2" charset="77"/>
              </a:rPr>
              <a:t>     </a:t>
            </a:r>
            <a:r>
              <a:rPr lang="en-US" sz="1600" b="1" dirty="0">
                <a:solidFill>
                  <a:srgbClr val="3F6634"/>
                </a:solidFill>
                <a:ea typeface="Palatino" pitchFamily="2" charset="77"/>
              </a:rPr>
              <a:t>+</a:t>
            </a:r>
            <a:r>
              <a:rPr lang="en-US" sz="1600" dirty="0">
                <a:ea typeface="Palatino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Palatino" pitchFamily="2" charset="77"/>
              </a:rPr>
              <a:t>attribute added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9C3866-11AF-3047-9CAB-FD72BE6DB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0" b="81711"/>
          <a:stretch/>
        </p:blipFill>
        <p:spPr>
          <a:xfrm>
            <a:off x="2474954" y="1258158"/>
            <a:ext cx="4578418" cy="1022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B053E3-6E27-6948-94BE-27D057364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2" t="36590"/>
          <a:stretch/>
        </p:blipFill>
        <p:spPr>
          <a:xfrm>
            <a:off x="2511187" y="3104233"/>
            <a:ext cx="4543997" cy="3543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0CCEA-E2EE-AF45-A307-4B4F48903C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2" t="18773" b="72527"/>
          <a:stretch/>
        </p:blipFill>
        <p:spPr>
          <a:xfrm>
            <a:off x="2511187" y="2618023"/>
            <a:ext cx="4543997" cy="4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5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8E59-1FC7-6942-8C98-8F98D621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DualDis</a:t>
            </a:r>
            <a:r>
              <a:rPr lang="en-US" sz="2200" dirty="0"/>
              <a:t> – Visual results on Yale and NORB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6CEC8-34C2-1842-A38A-7C283561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68</a:t>
            </a:fld>
            <a:endParaRPr lang="fr-F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82B2A2-1E0F-B44B-BAA5-E8272292626D}"/>
              </a:ext>
            </a:extLst>
          </p:cNvPr>
          <p:cNvGrpSpPr/>
          <p:nvPr/>
        </p:nvGrpSpPr>
        <p:grpSpPr>
          <a:xfrm>
            <a:off x="467056" y="2123612"/>
            <a:ext cx="2946768" cy="3375144"/>
            <a:chOff x="2124941" y="3538505"/>
            <a:chExt cx="2158569" cy="24723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D9DB5F-05E6-3544-8C00-7DD37BBF8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451" t="28517"/>
            <a:stretch/>
          </p:blipFill>
          <p:spPr>
            <a:xfrm>
              <a:off x="3243826" y="4283995"/>
              <a:ext cx="1039683" cy="17268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095D88-0B96-474E-B184-4F3C8F54F25A}"/>
                </a:ext>
              </a:extLst>
            </p:cNvPr>
            <p:cNvSpPr txBox="1"/>
            <p:nvPr/>
          </p:nvSpPr>
          <p:spPr>
            <a:xfrm>
              <a:off x="2124941" y="3588379"/>
              <a:ext cx="460534" cy="247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ea typeface="Palatino" pitchFamily="2" charset="77"/>
                </a:rPr>
                <a:t>Input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E7CCE2-F6CD-C940-926E-494E4343AD1C}"/>
                </a:ext>
              </a:extLst>
            </p:cNvPr>
            <p:cNvSpPr txBox="1"/>
            <p:nvPr/>
          </p:nvSpPr>
          <p:spPr>
            <a:xfrm>
              <a:off x="2174258" y="3924636"/>
              <a:ext cx="411217" cy="247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ea typeface="Palatino" pitchFamily="2" charset="77"/>
                </a:rPr>
                <a:t>Rec.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3C93D5-693B-D447-9899-3B0626848B77}"/>
                </a:ext>
              </a:extLst>
            </p:cNvPr>
            <p:cNvSpPr txBox="1"/>
            <p:nvPr/>
          </p:nvSpPr>
          <p:spPr>
            <a:xfrm rot="16200000">
              <a:off x="1906870" y="5024450"/>
              <a:ext cx="1025339" cy="247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ea typeface="Palatino" pitchFamily="2" charset="77"/>
                </a:rPr>
                <a:t>Light sources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8B83B1-C92A-634B-A348-E128D8D22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452" t="-875" b="71686"/>
            <a:stretch/>
          </p:blipFill>
          <p:spPr>
            <a:xfrm>
              <a:off x="3243826" y="3538505"/>
              <a:ext cx="1039684" cy="70513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891FCC-16AB-A342-9C1C-3FF398CC5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68" t="28517" r="57110"/>
            <a:stretch/>
          </p:blipFill>
          <p:spPr>
            <a:xfrm>
              <a:off x="2540384" y="4283995"/>
              <a:ext cx="710876" cy="17268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30AC68-404F-2C40-AEC3-B412879F4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69" t="-875" r="57109" b="71686"/>
            <a:stretch/>
          </p:blipFill>
          <p:spPr>
            <a:xfrm>
              <a:off x="2540384" y="3538505"/>
              <a:ext cx="710876" cy="70513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C1CC3-F4DA-C94F-A09C-A7A1B49E55EF}"/>
              </a:ext>
            </a:extLst>
          </p:cNvPr>
          <p:cNvGrpSpPr/>
          <p:nvPr/>
        </p:nvGrpSpPr>
        <p:grpSpPr>
          <a:xfrm>
            <a:off x="4868544" y="1553261"/>
            <a:ext cx="3749205" cy="5074995"/>
            <a:chOff x="5992241" y="2245241"/>
            <a:chExt cx="2167688" cy="29342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CB78FC-92F4-C947-B9BC-97CDAAB04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2952" y="2245241"/>
              <a:ext cx="1516977" cy="281724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2D858-080F-014B-920E-4C35561FBEFF}"/>
                </a:ext>
              </a:extLst>
            </p:cNvPr>
            <p:cNvSpPr txBox="1"/>
            <p:nvPr/>
          </p:nvSpPr>
          <p:spPr>
            <a:xfrm>
              <a:off x="6119027" y="2280246"/>
              <a:ext cx="363496" cy="195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ea typeface="Palatino" pitchFamily="2" charset="77"/>
                </a:rPr>
                <a:t>Input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7C74A3-C30F-F246-8ABC-75CCF6D65865}"/>
                </a:ext>
              </a:extLst>
            </p:cNvPr>
            <p:cNvSpPr txBox="1"/>
            <p:nvPr/>
          </p:nvSpPr>
          <p:spPr>
            <a:xfrm rot="16200000">
              <a:off x="5969108" y="2856698"/>
              <a:ext cx="953437" cy="33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Palatino" pitchFamily="2" charset="77"/>
                </a:rPr>
                <a:t>Camera elevation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6B9F78-9F6C-FF48-A0C0-2E1849E093F3}"/>
                </a:ext>
              </a:extLst>
            </p:cNvPr>
            <p:cNvSpPr txBox="1"/>
            <p:nvPr/>
          </p:nvSpPr>
          <p:spPr>
            <a:xfrm rot="16200000">
              <a:off x="5980290" y="3875243"/>
              <a:ext cx="941293" cy="195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Palatino" pitchFamily="2" charset="77"/>
                </a:rPr>
                <a:t>Camera angle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96D230-026E-584B-9190-325BF0E8C483}"/>
                </a:ext>
              </a:extLst>
            </p:cNvPr>
            <p:cNvSpPr txBox="1"/>
            <p:nvPr/>
          </p:nvSpPr>
          <p:spPr>
            <a:xfrm rot="16200000">
              <a:off x="6038480" y="4597958"/>
              <a:ext cx="824911" cy="33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Palatino" pitchFamily="2" charset="77"/>
                </a:rPr>
                <a:t>Light variations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10DBCF-71DA-5640-8DC4-619065B5B405}"/>
                </a:ext>
              </a:extLst>
            </p:cNvPr>
            <p:cNvSpPr txBox="1"/>
            <p:nvPr/>
          </p:nvSpPr>
          <p:spPr>
            <a:xfrm rot="16200000">
              <a:off x="5272379" y="3688574"/>
              <a:ext cx="1635468" cy="195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ea typeface="Palatino" pitchFamily="2" charset="77"/>
                </a:rPr>
                <a:t>Factor 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88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E31AF-4DB2-2A49-AD8F-5D023D33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improving deep ConvNets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D72498F-C09A-F944-8257-84E0DBD120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1015" y="1540813"/>
                <a:ext cx="7961971" cy="163008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spcBef>
                    <a:spcPts val="2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lim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𝒟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task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regul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00" dirty="0"/>
              </a:p>
              <a:p>
                <a:pPr marL="0" indent="0" algn="ctr">
                  <a:spcBef>
                    <a:spcPts val="2200"/>
                  </a:spcBef>
                  <a:buNone/>
                </a:pPr>
                <a:endParaRPr lang="en-US" sz="100" b="1" dirty="0"/>
              </a:p>
              <a:p>
                <a:pPr marL="0" indent="0" algn="ctr">
                  <a:spcBef>
                    <a:spcPts val="2200"/>
                  </a:spcBef>
                  <a:buNone/>
                </a:pPr>
                <a:r>
                  <a:rPr lang="en-US" b="1" dirty="0"/>
                  <a:t>How to improve the generalization performance?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D72498F-C09A-F944-8257-84E0DBD12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1015" y="1540813"/>
                <a:ext cx="7961971" cy="163008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C2EA8A-6729-1044-AD68-D1195E21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F49697F6-47B7-F144-A43F-F57EC17D7E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969" y="3469585"/>
                <a:ext cx="2728451" cy="296070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22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205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9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7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6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Data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/>
              </a:p>
              <a:p>
                <a:pPr marL="0" indent="0">
                  <a:buFont typeface="Menlo-Regular" charset="0"/>
                  <a:buNone/>
                </a:pPr>
                <a:endParaRPr lang="en-US" sz="800" dirty="0"/>
              </a:p>
              <a:p>
                <a:r>
                  <a:rPr lang="en-US" dirty="0"/>
                  <a:t>Data augmentation</a:t>
                </a:r>
              </a:p>
              <a:p>
                <a:r>
                  <a:rPr lang="en-US" dirty="0"/>
                  <a:t>Noise injection</a:t>
                </a:r>
              </a:p>
              <a:p>
                <a:r>
                  <a:rPr lang="en-US" dirty="0"/>
                  <a:t>Semi-supervised learning</a:t>
                </a:r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F49697F6-47B7-F144-A43F-F57EC17D7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9" y="3469585"/>
                <a:ext cx="2728451" cy="2960709"/>
              </a:xfrm>
              <a:prstGeom prst="rect">
                <a:avLst/>
              </a:prstGeom>
              <a:blipFill>
                <a:blip r:embed="rId8"/>
                <a:stretch>
                  <a:fillRect l="-1852" t="-2564" r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7084EB41-35EE-A245-82F3-EECF9A26EF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9209" y="3469584"/>
                <a:ext cx="2234384" cy="296070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22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205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9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7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6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Font typeface="Menlo-Regular" charset="0"/>
                  <a:buNone/>
                </a:pPr>
                <a:endParaRPr lang="en-US" sz="800" dirty="0"/>
              </a:p>
              <a:p>
                <a:r>
                  <a:rPr lang="en-US" dirty="0"/>
                  <a:t>Convolutions</a:t>
                </a:r>
              </a:p>
              <a:p>
                <a:r>
                  <a:rPr lang="en-US" dirty="0"/>
                  <a:t>Invariance</a:t>
                </a:r>
              </a:p>
              <a:p>
                <a:r>
                  <a:rPr lang="en-US" dirty="0"/>
                  <a:t>Dropout</a:t>
                </a:r>
              </a:p>
              <a:p>
                <a:r>
                  <a:rPr lang="en-US" dirty="0"/>
                  <a:t>Batch Norm</a:t>
                </a:r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7084EB41-35EE-A245-82F3-EECF9A26E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09" y="3469584"/>
                <a:ext cx="2234384" cy="2960709"/>
              </a:xfrm>
              <a:prstGeom prst="rect">
                <a:avLst/>
              </a:prstGeom>
              <a:blipFill>
                <a:blip r:embed="rId9"/>
                <a:stretch>
                  <a:fillRect l="-2260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C409DB42-8CEB-8149-89BA-54A27B0831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383" y="3469584"/>
                <a:ext cx="2728451" cy="296070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22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205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9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7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90000"/>
                  <a:buFont typeface="Menlo-Regular" charset="0"/>
                  <a:buChar char="➜"/>
                  <a:tabLst/>
                  <a:defRPr sz="16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Regul.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regul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Font typeface="Menlo-Regular" charset="0"/>
                  <a:buNone/>
                </a:pPr>
                <a:endParaRPr lang="en-US" sz="800" dirty="0"/>
              </a:p>
              <a:p>
                <a:r>
                  <a:rPr lang="en-US" dirty="0"/>
                  <a:t>Weight decay</a:t>
                </a:r>
              </a:p>
              <a:p>
                <a:r>
                  <a:rPr lang="en-US" dirty="0"/>
                  <a:t>Stability</a:t>
                </a:r>
              </a:p>
              <a:p>
                <a:r>
                  <a:rPr lang="en-US" dirty="0"/>
                  <a:t>Reconstruction</a:t>
                </a:r>
              </a:p>
              <a:p>
                <a:r>
                  <a:rPr lang="en-US" dirty="0"/>
                  <a:t>Entropy</a:t>
                </a:r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C409DB42-8CEB-8149-89BA-54A27B083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83" y="3469584"/>
                <a:ext cx="2728451" cy="2960709"/>
              </a:xfrm>
              <a:prstGeom prst="rect">
                <a:avLst/>
              </a:prstGeom>
              <a:blipFill>
                <a:blip r:embed="rId10"/>
                <a:stretch>
                  <a:fillRect l="-1852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F526B-480C-CA43-85E7-4E48B8918E4F}"/>
              </a:ext>
            </a:extLst>
          </p:cNvPr>
          <p:cNvSpPr/>
          <p:nvPr/>
        </p:nvSpPr>
        <p:spPr>
          <a:xfrm>
            <a:off x="322679" y="4959926"/>
            <a:ext cx="2434376" cy="762000"/>
          </a:xfrm>
          <a:prstGeom prst="roundRect">
            <a:avLst/>
          </a:prstGeom>
          <a:solidFill>
            <a:schemeClr val="accent6">
              <a:alpha val="1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EFACD-DDC0-8C47-92EC-0B1B3BA15F7D}"/>
              </a:ext>
            </a:extLst>
          </p:cNvPr>
          <p:cNvSpPr/>
          <p:nvPr/>
        </p:nvSpPr>
        <p:spPr>
          <a:xfrm>
            <a:off x="6041672" y="4555083"/>
            <a:ext cx="2312619" cy="862044"/>
          </a:xfrm>
          <a:prstGeom prst="roundRect">
            <a:avLst/>
          </a:prstGeom>
          <a:solidFill>
            <a:schemeClr val="accent6">
              <a:alpha val="1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9D1246A-21B8-D846-B281-27BB6D2514B2}"/>
              </a:ext>
            </a:extLst>
          </p:cNvPr>
          <p:cNvSpPr/>
          <p:nvPr/>
        </p:nvSpPr>
        <p:spPr>
          <a:xfrm>
            <a:off x="322679" y="4114799"/>
            <a:ext cx="2728451" cy="440283"/>
          </a:xfrm>
          <a:prstGeom prst="roundRect">
            <a:avLst/>
          </a:prstGeom>
          <a:solidFill>
            <a:schemeClr val="accent5">
              <a:alpha val="15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39C263-B4C6-5D44-84F3-FA7DB9AFF730}"/>
              </a:ext>
            </a:extLst>
          </p:cNvPr>
          <p:cNvSpPr/>
          <p:nvPr/>
        </p:nvSpPr>
        <p:spPr>
          <a:xfrm>
            <a:off x="6055527" y="5445725"/>
            <a:ext cx="2298764" cy="41474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E7EFD-0417-7848-9BE1-97311726BCCD}"/>
              </a:ext>
            </a:extLst>
          </p:cNvPr>
          <p:cNvSpPr/>
          <p:nvPr/>
        </p:nvSpPr>
        <p:spPr>
          <a:xfrm>
            <a:off x="8501698" y="5416779"/>
            <a:ext cx="475200" cy="4726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3AFF47-BF6C-5140-96A9-AFC9300DECFD}"/>
              </a:ext>
            </a:extLst>
          </p:cNvPr>
          <p:cNvSpPr/>
          <p:nvPr/>
        </p:nvSpPr>
        <p:spPr>
          <a:xfrm>
            <a:off x="8501698" y="4749786"/>
            <a:ext cx="475200" cy="47263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A10E9A-C59E-7C4C-AE19-9E177FDE1D21}"/>
              </a:ext>
            </a:extLst>
          </p:cNvPr>
          <p:cNvSpPr/>
          <p:nvPr/>
        </p:nvSpPr>
        <p:spPr>
          <a:xfrm>
            <a:off x="3159548" y="4098621"/>
            <a:ext cx="475200" cy="47263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27E5FE-C068-334E-80E0-ECA3FA7D182F}"/>
              </a:ext>
            </a:extLst>
          </p:cNvPr>
          <p:cNvSpPr/>
          <p:nvPr/>
        </p:nvSpPr>
        <p:spPr>
          <a:xfrm>
            <a:off x="2856060" y="5117676"/>
            <a:ext cx="475200" cy="47263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71D14D-B2D2-1D44-9094-0BB12B6CCC37}"/>
                  </a:ext>
                </a:extLst>
              </p:cNvPr>
              <p:cNvSpPr txBox="1"/>
              <p:nvPr/>
            </p:nvSpPr>
            <p:spPr>
              <a:xfrm>
                <a:off x="3791166" y="1501338"/>
                <a:ext cx="4237763" cy="487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task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regul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sz="22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2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71D14D-B2D2-1D44-9094-0BB12B6CC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66" y="1501338"/>
                <a:ext cx="4237763" cy="487121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727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78254">
        <p:fade/>
      </p:transition>
    </mc:Choice>
    <mc:Fallback xmlns="">
      <p:transition advTm="782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3C0B9-F23A-044A-9EFD-968B97CD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DualDis</a:t>
            </a:r>
            <a:r>
              <a:rPr lang="en-US" sz="2200" dirty="0"/>
              <a:t> – Disentangling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BE38B-6E7F-2B4A-903B-2E032AD0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EBBE3-40C6-F14A-918F-A4553EB6D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6" t="7786" b="46480"/>
          <a:stretch/>
        </p:blipFill>
        <p:spPr>
          <a:xfrm>
            <a:off x="1346305" y="1765405"/>
            <a:ext cx="7518351" cy="1001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853E3-518D-4640-A438-8A7344D87FE0}"/>
              </a:ext>
            </a:extLst>
          </p:cNvPr>
          <p:cNvSpPr txBox="1"/>
          <p:nvPr/>
        </p:nvSpPr>
        <p:spPr>
          <a:xfrm>
            <a:off x="864197" y="1836514"/>
            <a:ext cx="5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latin typeface="LM Roman 10" pitchFamily="2" charset="77"/>
                <a:ea typeface="Palatino" pitchFamily="2" charset="77"/>
              </a:rPr>
              <a:t>x</a:t>
            </a:r>
            <a:r>
              <a:rPr lang="en-US" baseline="30000" dirty="0">
                <a:latin typeface="LM Roman 10" pitchFamily="2" charset="77"/>
                <a:ea typeface="Palatino" pitchFamily="2" charset="77"/>
              </a:rPr>
              <a:t>(id)</a:t>
            </a:r>
            <a:endParaRPr lang="en-US" i="1" baseline="30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53095-56CA-CD48-91EF-CC04A59E4848}"/>
              </a:ext>
            </a:extLst>
          </p:cNvPr>
          <p:cNvSpPr txBox="1"/>
          <p:nvPr/>
        </p:nvSpPr>
        <p:spPr>
          <a:xfrm>
            <a:off x="735957" y="2333257"/>
            <a:ext cx="69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latin typeface="LM Roman 10" pitchFamily="2" charset="77"/>
                <a:ea typeface="Palatino" pitchFamily="2" charset="77"/>
              </a:rPr>
              <a:t>x</a:t>
            </a:r>
            <a:r>
              <a:rPr lang="en-US" baseline="30000" dirty="0">
                <a:latin typeface="LM Roman 10" pitchFamily="2" charset="77"/>
                <a:ea typeface="Palatino" pitchFamily="2" charset="77"/>
              </a:rPr>
              <a:t>(</a:t>
            </a:r>
            <a:r>
              <a:rPr lang="en-US" baseline="30000" dirty="0" err="1">
                <a:latin typeface="LM Roman 10" pitchFamily="2" charset="77"/>
                <a:ea typeface="Palatino" pitchFamily="2" charset="77"/>
              </a:rPr>
              <a:t>attr</a:t>
            </a:r>
            <a:r>
              <a:rPr lang="en-US" baseline="30000" dirty="0">
                <a:latin typeface="LM Roman 10" pitchFamily="2" charset="77"/>
                <a:ea typeface="Palatino" pitchFamily="2" charset="77"/>
              </a:rPr>
              <a:t>)</a:t>
            </a:r>
            <a:endParaRPr lang="en-US" i="1" baseline="30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0D416-90DD-3241-80AC-BC24729A0DC4}"/>
              </a:ext>
            </a:extLst>
          </p:cNvPr>
          <p:cNvSpPr txBox="1"/>
          <p:nvPr/>
        </p:nvSpPr>
        <p:spPr>
          <a:xfrm>
            <a:off x="446860" y="299491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ea typeface="Palatino" pitchFamily="2" charset="77"/>
              </a:rPr>
              <a:t>DualDis</a:t>
            </a:r>
            <a:endParaRPr lang="en-US" i="1" baseline="-25000" dirty="0">
              <a:ea typeface="Palatin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128A1-519B-414E-B56C-E74E6B6E97FF}"/>
              </a:ext>
            </a:extLst>
          </p:cNvPr>
          <p:cNvSpPr txBox="1"/>
          <p:nvPr/>
        </p:nvSpPr>
        <p:spPr>
          <a:xfrm>
            <a:off x="-130110" y="3405638"/>
            <a:ext cx="1521782" cy="573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dirty="0">
                <a:ea typeface="Palatino" pitchFamily="2" charset="77"/>
              </a:rPr>
              <a:t>Baseline</a:t>
            </a:r>
          </a:p>
          <a:p>
            <a:pPr algn="r">
              <a:lnSpc>
                <a:spcPct val="85000"/>
              </a:lnSpc>
            </a:pPr>
            <a:r>
              <a:rPr lang="en-US" dirty="0">
                <a:ea typeface="Palatino" pitchFamily="2" charset="77"/>
              </a:rPr>
              <a:t>without </a:t>
            </a:r>
            <a:r>
              <a:rPr lang="en-US" b="1" dirty="0">
                <a:latin typeface="LM Roman 10" pitchFamily="2" charset="77"/>
                <a:ea typeface="Palatino" pitchFamily="2" charset="77"/>
              </a:rPr>
              <a:t>z</a:t>
            </a:r>
            <a:endParaRPr lang="en-US" b="1" i="1" baseline="-25000" dirty="0">
              <a:latin typeface="LM Roman 10" pitchFamily="2" charset="77"/>
              <a:ea typeface="Palatino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F38F5-A0A4-634E-A694-A0C5E9413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6" t="54833"/>
          <a:stretch/>
        </p:blipFill>
        <p:spPr>
          <a:xfrm>
            <a:off x="1346305" y="2967201"/>
            <a:ext cx="7518351" cy="989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6D4EE2-AFBA-1145-BF81-F5EB97F2666F}"/>
                  </a:ext>
                </a:extLst>
              </p:cNvPr>
              <p:cNvSpPr txBox="1"/>
              <p:nvPr/>
            </p:nvSpPr>
            <p:spPr>
              <a:xfrm>
                <a:off x="1466828" y="3909933"/>
                <a:ext cx="7397826" cy="50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ea typeface="Palatino" pitchFamily="2" charset="77"/>
                  </a:rPr>
                  <a:t>Generations</a:t>
                </a:r>
                <a:r>
                  <a:rPr lang="en-US" dirty="0">
                    <a:ea typeface="Palatino" pitchFamily="2" charset="77"/>
                  </a:rPr>
                  <a:t>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id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attr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dirty="0">
                    <a:ea typeface="Palatino" pitchFamily="2" charset="77"/>
                  </a:rPr>
                  <a:t>produced by </a:t>
                </a:r>
                <a:r>
                  <a:rPr lang="en-US" dirty="0" err="1">
                    <a:ea typeface="Palatino" pitchFamily="2" charset="77"/>
                  </a:rPr>
                  <a:t>DualDis</a:t>
                </a:r>
                <a:r>
                  <a:rPr lang="en-US" dirty="0">
                    <a:ea typeface="Palatino" pitchFamily="2" charset="77"/>
                  </a:rPr>
                  <a:t> and the baseline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6D4EE2-AFBA-1145-BF81-F5EB97F26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28" y="3909933"/>
                <a:ext cx="7397826" cy="506869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29C2D12-8780-0545-A76B-AD8DD445BCEB}"/>
              </a:ext>
            </a:extLst>
          </p:cNvPr>
          <p:cNvSpPr txBox="1"/>
          <p:nvPr/>
        </p:nvSpPr>
        <p:spPr>
          <a:xfrm>
            <a:off x="1968050" y="1373704"/>
            <a:ext cx="616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ea typeface="Palatino" pitchFamily="2" charset="77"/>
              </a:rPr>
              <a:t>Initial images.</a:t>
            </a:r>
            <a:r>
              <a:rPr lang="en-US" dirty="0">
                <a:ea typeface="Palatino" pitchFamily="2" charset="77"/>
              </a:rPr>
              <a:t> </a:t>
            </a:r>
            <a:r>
              <a:rPr lang="en-US" b="1" dirty="0">
                <a:latin typeface="LM Roman 10" pitchFamily="2" charset="77"/>
                <a:ea typeface="Palatino" pitchFamily="2" charset="77"/>
              </a:rPr>
              <a:t>x</a:t>
            </a:r>
            <a:r>
              <a:rPr lang="en-US" baseline="30000" dirty="0">
                <a:latin typeface="LM Roman 10" pitchFamily="2" charset="77"/>
                <a:ea typeface="Palatino" pitchFamily="2" charset="77"/>
              </a:rPr>
              <a:t>(id)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>
                <a:ea typeface="Palatino" pitchFamily="2" charset="77"/>
              </a:rPr>
              <a:t>: Identity source / </a:t>
            </a:r>
            <a:r>
              <a:rPr lang="en-US" b="1" dirty="0">
                <a:latin typeface="LM Roman 10" pitchFamily="2" charset="77"/>
                <a:ea typeface="Palatino" pitchFamily="2" charset="77"/>
              </a:rPr>
              <a:t>x</a:t>
            </a:r>
            <a:r>
              <a:rPr lang="en-US" baseline="30000" dirty="0">
                <a:latin typeface="LM Roman 10" pitchFamily="2" charset="77"/>
                <a:ea typeface="Palatino" pitchFamily="2" charset="77"/>
              </a:rPr>
              <a:t>(</a:t>
            </a:r>
            <a:r>
              <a:rPr lang="en-US" baseline="30000" dirty="0" err="1">
                <a:latin typeface="LM Roman 10" pitchFamily="2" charset="77"/>
                <a:ea typeface="Palatino" pitchFamily="2" charset="77"/>
              </a:rPr>
              <a:t>attr</a:t>
            </a:r>
            <a:r>
              <a:rPr lang="en-US" baseline="30000" dirty="0">
                <a:latin typeface="LM Roman 10" pitchFamily="2" charset="77"/>
                <a:ea typeface="Palatino" pitchFamily="2" charset="77"/>
              </a:rPr>
              <a:t>)</a:t>
            </a:r>
            <a:r>
              <a:rPr lang="en-US" baseline="30000" dirty="0">
                <a:ea typeface="Palatino" pitchFamily="2" charset="77"/>
              </a:rPr>
              <a:t> </a:t>
            </a:r>
            <a:r>
              <a:rPr lang="en-US" dirty="0">
                <a:ea typeface="Palatino" pitchFamily="2" charset="77"/>
              </a:rPr>
              <a:t>: Attribute source</a:t>
            </a:r>
            <a:endParaRPr lang="en-US" i="1" baseline="30000" dirty="0">
              <a:ea typeface="Palatino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4EAA78-6D37-764C-BFD1-85D4B558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97" t="7786" r="17964" b="69067"/>
          <a:stretch/>
        </p:blipFill>
        <p:spPr>
          <a:xfrm>
            <a:off x="2997856" y="4899016"/>
            <a:ext cx="748893" cy="7653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DA4D4C-3C3C-684D-B2D3-C7BE9962C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42" t="31162" r="6019" b="45691"/>
          <a:stretch/>
        </p:blipFill>
        <p:spPr>
          <a:xfrm>
            <a:off x="2994644" y="5842373"/>
            <a:ext cx="748893" cy="7653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725EA5-2339-E042-B762-5CFFF75CEEE7}"/>
              </a:ext>
            </a:extLst>
          </p:cNvPr>
          <p:cNvSpPr txBox="1"/>
          <p:nvPr/>
        </p:nvSpPr>
        <p:spPr>
          <a:xfrm>
            <a:off x="1847814" y="508665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of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746DF-A0EB-114C-95AC-4176CE46ABE5}"/>
              </a:ext>
            </a:extLst>
          </p:cNvPr>
          <p:cNvSpPr txBox="1"/>
          <p:nvPr/>
        </p:nvSpPr>
        <p:spPr>
          <a:xfrm>
            <a:off x="1614504" y="600852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Attributes of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B4621B-16A5-E149-B406-651D8C236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70" t="54833" r="6076" b="22967"/>
          <a:stretch/>
        </p:blipFill>
        <p:spPr>
          <a:xfrm>
            <a:off x="6766632" y="5068517"/>
            <a:ext cx="665665" cy="6508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85A960-6053-E840-956B-5C2706870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70" t="76874" r="6076"/>
          <a:stretch/>
        </p:blipFill>
        <p:spPr>
          <a:xfrm>
            <a:off x="6766632" y="5849574"/>
            <a:ext cx="665665" cy="677993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D1105B2-801B-E34C-B766-56B1C2F0900A}"/>
              </a:ext>
            </a:extLst>
          </p:cNvPr>
          <p:cNvSpPr/>
          <p:nvPr/>
        </p:nvSpPr>
        <p:spPr>
          <a:xfrm>
            <a:off x="5059051" y="5091644"/>
            <a:ext cx="1139190" cy="595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DualDis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AE856E2-037F-034E-974D-86650B50728D}"/>
              </a:ext>
            </a:extLst>
          </p:cNvPr>
          <p:cNvSpPr/>
          <p:nvPr/>
        </p:nvSpPr>
        <p:spPr>
          <a:xfrm>
            <a:off x="5059051" y="5896111"/>
            <a:ext cx="1139190" cy="595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Baseline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0791A6-50B9-1E44-88DB-97537182C25F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6198241" y="5389243"/>
            <a:ext cx="568391" cy="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BB4B9B-A190-D44C-A6A8-91ED44ED8311}"/>
              </a:ext>
            </a:extLst>
          </p:cNvPr>
          <p:cNvCxnSpPr>
            <a:cxnSpLocks/>
            <a:stCxn id="22" idx="3"/>
            <a:endCxn id="19" idx="1"/>
          </p:cNvCxnSpPr>
          <p:nvPr/>
        </p:nvCxnSpPr>
        <p:spPr>
          <a:xfrm flipV="1">
            <a:off x="6198241" y="6188571"/>
            <a:ext cx="568391" cy="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0D4BE86-4BED-074B-A745-FFCFAAE7E014}"/>
              </a:ext>
            </a:extLst>
          </p:cNvPr>
          <p:cNvSpPr txBox="1"/>
          <p:nvPr/>
        </p:nvSpPr>
        <p:spPr>
          <a:xfrm>
            <a:off x="2245668" y="554405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C10575-28FC-A041-8DFC-3A48AA109904}"/>
                  </a:ext>
                </a:extLst>
              </p:cNvPr>
              <p:cNvSpPr txBox="1"/>
              <p:nvPr/>
            </p:nvSpPr>
            <p:spPr>
              <a:xfrm>
                <a:off x="3644596" y="4726417"/>
                <a:ext cx="448456" cy="2094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C10575-28FC-A041-8DFC-3A48AA109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596" y="4726417"/>
                <a:ext cx="448456" cy="2094291"/>
              </a:xfrm>
              <a:prstGeom prst="rect">
                <a:avLst/>
              </a:prstGeom>
              <a:blipFill>
                <a:blip r:embed="rId5"/>
                <a:stretch>
                  <a:fillRect t="-7273" b="-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>
            <a:extLst>
              <a:ext uri="{FF2B5EF4-FFF2-40B4-BE49-F238E27FC236}">
                <a16:creationId xmlns:a16="http://schemas.microsoft.com/office/drawing/2014/main" id="{0B5749B1-CFCF-8A42-95BC-A64479161EFD}"/>
              </a:ext>
            </a:extLst>
          </p:cNvPr>
          <p:cNvSpPr/>
          <p:nvPr/>
        </p:nvSpPr>
        <p:spPr>
          <a:xfrm>
            <a:off x="4012308" y="5387536"/>
            <a:ext cx="1030212" cy="382669"/>
          </a:xfrm>
          <a:custGeom>
            <a:avLst/>
            <a:gdLst>
              <a:gd name="connsiteX0" fmla="*/ 157316 w 157852"/>
              <a:gd name="connsiteY0" fmla="*/ 335015 h 335015"/>
              <a:gd name="connsiteX1" fmla="*/ 117987 w 157852"/>
              <a:gd name="connsiteY1" fmla="*/ 108873 h 335015"/>
              <a:gd name="connsiteX2" fmla="*/ 29497 w 157852"/>
              <a:gd name="connsiteY2" fmla="*/ 718 h 335015"/>
              <a:gd name="connsiteX3" fmla="*/ 0 w 157852"/>
              <a:gd name="connsiteY3" fmla="*/ 718 h 335015"/>
              <a:gd name="connsiteX0" fmla="*/ 1971071 w 1971071"/>
              <a:gd name="connsiteY0" fmla="*/ 50584 h 765671"/>
              <a:gd name="connsiteX1" fmla="*/ 152103 w 1971071"/>
              <a:gd name="connsiteY1" fmla="*/ 738842 h 765671"/>
              <a:gd name="connsiteX2" fmla="*/ 63613 w 1971071"/>
              <a:gd name="connsiteY2" fmla="*/ 630687 h 765671"/>
              <a:gd name="connsiteX3" fmla="*/ 34116 w 1971071"/>
              <a:gd name="connsiteY3" fmla="*/ 630687 h 765671"/>
              <a:gd name="connsiteX0" fmla="*/ 1971071 w 1971071"/>
              <a:gd name="connsiteY0" fmla="*/ 0 h 715087"/>
              <a:gd name="connsiteX1" fmla="*/ 152103 w 1971071"/>
              <a:gd name="connsiteY1" fmla="*/ 688258 h 715087"/>
              <a:gd name="connsiteX2" fmla="*/ 63613 w 1971071"/>
              <a:gd name="connsiteY2" fmla="*/ 580103 h 715087"/>
              <a:gd name="connsiteX3" fmla="*/ 34116 w 1971071"/>
              <a:gd name="connsiteY3" fmla="*/ 580103 h 715087"/>
              <a:gd name="connsiteX0" fmla="*/ 1976131 w 1976131"/>
              <a:gd name="connsiteY0" fmla="*/ 0 h 615546"/>
              <a:gd name="connsiteX1" fmla="*/ 884750 w 1976131"/>
              <a:gd name="connsiteY1" fmla="*/ 570271 h 615546"/>
              <a:gd name="connsiteX2" fmla="*/ 68673 w 1976131"/>
              <a:gd name="connsiteY2" fmla="*/ 580103 h 615546"/>
              <a:gd name="connsiteX3" fmla="*/ 39176 w 1976131"/>
              <a:gd name="connsiteY3" fmla="*/ 580103 h 615546"/>
              <a:gd name="connsiteX0" fmla="*/ 1938320 w 1948193"/>
              <a:gd name="connsiteY0" fmla="*/ 0 h 1750142"/>
              <a:gd name="connsiteX1" fmla="*/ 846939 w 1948193"/>
              <a:gd name="connsiteY1" fmla="*/ 570271 h 1750142"/>
              <a:gd name="connsiteX2" fmla="*/ 30862 w 1948193"/>
              <a:gd name="connsiteY2" fmla="*/ 580103 h 1750142"/>
              <a:gd name="connsiteX3" fmla="*/ 1948152 w 1948193"/>
              <a:gd name="connsiteY3" fmla="*/ 1750142 h 1750142"/>
              <a:gd name="connsiteX0" fmla="*/ 1949478 w 2195321"/>
              <a:gd name="connsiteY0" fmla="*/ 0 h 1474839"/>
              <a:gd name="connsiteX1" fmla="*/ 858097 w 2195321"/>
              <a:gd name="connsiteY1" fmla="*/ 570271 h 1474839"/>
              <a:gd name="connsiteX2" fmla="*/ 42020 w 2195321"/>
              <a:gd name="connsiteY2" fmla="*/ 580103 h 1474839"/>
              <a:gd name="connsiteX3" fmla="*/ 2195284 w 2195321"/>
              <a:gd name="connsiteY3" fmla="*/ 1474839 h 1474839"/>
              <a:gd name="connsiteX0" fmla="*/ 1937435 w 1937435"/>
              <a:gd name="connsiteY0" fmla="*/ 0 h 1710814"/>
              <a:gd name="connsiteX1" fmla="*/ 846054 w 1937435"/>
              <a:gd name="connsiteY1" fmla="*/ 570271 h 1710814"/>
              <a:gd name="connsiteX2" fmla="*/ 29977 w 1937435"/>
              <a:gd name="connsiteY2" fmla="*/ 580103 h 1710814"/>
              <a:gd name="connsiteX3" fmla="*/ 1927602 w 1937435"/>
              <a:gd name="connsiteY3" fmla="*/ 1710814 h 1710814"/>
              <a:gd name="connsiteX0" fmla="*/ 1130645 w 1130645"/>
              <a:gd name="connsiteY0" fmla="*/ 0 h 1710814"/>
              <a:gd name="connsiteX1" fmla="*/ 39264 w 1130645"/>
              <a:gd name="connsiteY1" fmla="*/ 570271 h 1710814"/>
              <a:gd name="connsiteX2" fmla="*/ 324400 w 1130645"/>
              <a:gd name="connsiteY2" fmla="*/ 1288026 h 1710814"/>
              <a:gd name="connsiteX3" fmla="*/ 1120812 w 1130645"/>
              <a:gd name="connsiteY3" fmla="*/ 1710814 h 1710814"/>
              <a:gd name="connsiteX0" fmla="*/ 1127891 w 1127891"/>
              <a:gd name="connsiteY0" fmla="*/ 0 h 1710814"/>
              <a:gd name="connsiteX1" fmla="*/ 36510 w 1127891"/>
              <a:gd name="connsiteY1" fmla="*/ 570271 h 1710814"/>
              <a:gd name="connsiteX2" fmla="*/ 321646 w 1127891"/>
              <a:gd name="connsiteY2" fmla="*/ 1288026 h 1710814"/>
              <a:gd name="connsiteX3" fmla="*/ 1118058 w 1127891"/>
              <a:gd name="connsiteY3" fmla="*/ 1710814 h 1710814"/>
              <a:gd name="connsiteX0" fmla="*/ 924067 w 924067"/>
              <a:gd name="connsiteY0" fmla="*/ 0 h 1710814"/>
              <a:gd name="connsiteX1" fmla="*/ 88325 w 924067"/>
              <a:gd name="connsiteY1" fmla="*/ 599768 h 1710814"/>
              <a:gd name="connsiteX2" fmla="*/ 117822 w 924067"/>
              <a:gd name="connsiteY2" fmla="*/ 1288026 h 1710814"/>
              <a:gd name="connsiteX3" fmla="*/ 914234 w 924067"/>
              <a:gd name="connsiteY3" fmla="*/ 1710814 h 1710814"/>
              <a:gd name="connsiteX0" fmla="*/ 835746 w 835746"/>
              <a:gd name="connsiteY0" fmla="*/ 0 h 1710814"/>
              <a:gd name="connsiteX1" fmla="*/ 4 w 835746"/>
              <a:gd name="connsiteY1" fmla="*/ 599768 h 1710814"/>
              <a:gd name="connsiteX2" fmla="*/ 825913 w 835746"/>
              <a:gd name="connsiteY2" fmla="*/ 1710814 h 1710814"/>
              <a:gd name="connsiteX0" fmla="*/ 835746 w 835746"/>
              <a:gd name="connsiteY0" fmla="*/ 0 h 1710814"/>
              <a:gd name="connsiteX1" fmla="*/ 4 w 835746"/>
              <a:gd name="connsiteY1" fmla="*/ 599768 h 1710814"/>
              <a:gd name="connsiteX2" fmla="*/ 825913 w 835746"/>
              <a:gd name="connsiteY2" fmla="*/ 1710814 h 1710814"/>
              <a:gd name="connsiteX0" fmla="*/ 570285 w 570285"/>
              <a:gd name="connsiteY0" fmla="*/ 0 h 1710814"/>
              <a:gd name="connsiteX1" fmla="*/ 14 w 570285"/>
              <a:gd name="connsiteY1" fmla="*/ 973394 h 1710814"/>
              <a:gd name="connsiteX2" fmla="*/ 560452 w 570285"/>
              <a:gd name="connsiteY2" fmla="*/ 1710814 h 1710814"/>
              <a:gd name="connsiteX0" fmla="*/ 572163 w 572163"/>
              <a:gd name="connsiteY0" fmla="*/ 0 h 1710814"/>
              <a:gd name="connsiteX1" fmla="*/ 1892 w 572163"/>
              <a:gd name="connsiteY1" fmla="*/ 973394 h 1710814"/>
              <a:gd name="connsiteX2" fmla="*/ 562330 w 572163"/>
              <a:gd name="connsiteY2" fmla="*/ 1710814 h 1710814"/>
              <a:gd name="connsiteX0" fmla="*/ 570285 w 570285"/>
              <a:gd name="connsiteY0" fmla="*/ 0 h 1710814"/>
              <a:gd name="connsiteX1" fmla="*/ 14 w 570285"/>
              <a:gd name="connsiteY1" fmla="*/ 973394 h 1710814"/>
              <a:gd name="connsiteX2" fmla="*/ 560452 w 570285"/>
              <a:gd name="connsiteY2" fmla="*/ 1710814 h 1710814"/>
              <a:gd name="connsiteX0" fmla="*/ 580115 w 580115"/>
              <a:gd name="connsiteY0" fmla="*/ 0 h 1710814"/>
              <a:gd name="connsiteX1" fmla="*/ 12 w 580115"/>
              <a:gd name="connsiteY1" fmla="*/ 1071717 h 1710814"/>
              <a:gd name="connsiteX2" fmla="*/ 570282 w 580115"/>
              <a:gd name="connsiteY2" fmla="*/ 1710814 h 1710814"/>
              <a:gd name="connsiteX0" fmla="*/ 586936 w 586936"/>
              <a:gd name="connsiteY0" fmla="*/ 0 h 1858298"/>
              <a:gd name="connsiteX1" fmla="*/ 6833 w 586936"/>
              <a:gd name="connsiteY1" fmla="*/ 1071717 h 1858298"/>
              <a:gd name="connsiteX2" fmla="*/ 429619 w 586936"/>
              <a:gd name="connsiteY2" fmla="*/ 1858298 h 1858298"/>
              <a:gd name="connsiteX0" fmla="*/ 652822 w 652822"/>
              <a:gd name="connsiteY0" fmla="*/ 0 h 1858298"/>
              <a:gd name="connsiteX1" fmla="*/ 3893 w 652822"/>
              <a:gd name="connsiteY1" fmla="*/ 934065 h 1858298"/>
              <a:gd name="connsiteX2" fmla="*/ 495505 w 652822"/>
              <a:gd name="connsiteY2" fmla="*/ 1858298 h 1858298"/>
              <a:gd name="connsiteX0" fmla="*/ 650730 w 650730"/>
              <a:gd name="connsiteY0" fmla="*/ 0 h 1858298"/>
              <a:gd name="connsiteX1" fmla="*/ 1801 w 650730"/>
              <a:gd name="connsiteY1" fmla="*/ 934065 h 1858298"/>
              <a:gd name="connsiteX2" fmla="*/ 493413 w 650730"/>
              <a:gd name="connsiteY2" fmla="*/ 1858298 h 1858298"/>
              <a:gd name="connsiteX0" fmla="*/ 649215 w 1093676"/>
              <a:gd name="connsiteY0" fmla="*/ 0 h 1711543"/>
              <a:gd name="connsiteX1" fmla="*/ 286 w 1093676"/>
              <a:gd name="connsiteY1" fmla="*/ 934065 h 1711543"/>
              <a:gd name="connsiteX2" fmla="*/ 1093676 w 1093676"/>
              <a:gd name="connsiteY2" fmla="*/ 1711543 h 1711543"/>
              <a:gd name="connsiteX0" fmla="*/ 649210 w 1093671"/>
              <a:gd name="connsiteY0" fmla="*/ 0 h 1711543"/>
              <a:gd name="connsiteX1" fmla="*/ 281 w 1093671"/>
              <a:gd name="connsiteY1" fmla="*/ 934065 h 1711543"/>
              <a:gd name="connsiteX2" fmla="*/ 1093671 w 1093671"/>
              <a:gd name="connsiteY2" fmla="*/ 1711543 h 1711543"/>
              <a:gd name="connsiteX0" fmla="*/ 0 w 444461"/>
              <a:gd name="connsiteY0" fmla="*/ 0 h 1711543"/>
              <a:gd name="connsiteX1" fmla="*/ 444461 w 444461"/>
              <a:gd name="connsiteY1" fmla="*/ 1711543 h 1711543"/>
              <a:gd name="connsiteX0" fmla="*/ 0 w 1277154"/>
              <a:gd name="connsiteY0" fmla="*/ 382545 h 382545"/>
              <a:gd name="connsiteX1" fmla="*/ 1277154 w 1277154"/>
              <a:gd name="connsiteY1" fmla="*/ 0 h 382545"/>
              <a:gd name="connsiteX0" fmla="*/ 0 w 1277154"/>
              <a:gd name="connsiteY0" fmla="*/ 382545 h 382545"/>
              <a:gd name="connsiteX1" fmla="*/ 1277154 w 1277154"/>
              <a:gd name="connsiteY1" fmla="*/ 0 h 382545"/>
              <a:gd name="connsiteX0" fmla="*/ 0 w 1277154"/>
              <a:gd name="connsiteY0" fmla="*/ 382669 h 382669"/>
              <a:gd name="connsiteX1" fmla="*/ 1277154 w 1277154"/>
              <a:gd name="connsiteY1" fmla="*/ 124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7154" h="382669">
                <a:moveTo>
                  <a:pt x="0" y="382669"/>
                </a:moveTo>
                <a:cubicBezTo>
                  <a:pt x="383733" y="368043"/>
                  <a:pt x="837441" y="-7827"/>
                  <a:pt x="1277154" y="124"/>
                </a:cubicBezTo>
              </a:path>
            </a:pathLst>
          </a:custGeom>
          <a:noFill/>
          <a:ln w="158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06F118B-C3C5-7141-8A37-C16F0BEC1A66}"/>
              </a:ext>
            </a:extLst>
          </p:cNvPr>
          <p:cNvSpPr/>
          <p:nvPr/>
        </p:nvSpPr>
        <p:spPr>
          <a:xfrm flipV="1">
            <a:off x="4017697" y="5772980"/>
            <a:ext cx="1024823" cy="420730"/>
          </a:xfrm>
          <a:custGeom>
            <a:avLst/>
            <a:gdLst>
              <a:gd name="connsiteX0" fmla="*/ 157316 w 157852"/>
              <a:gd name="connsiteY0" fmla="*/ 335015 h 335015"/>
              <a:gd name="connsiteX1" fmla="*/ 117987 w 157852"/>
              <a:gd name="connsiteY1" fmla="*/ 108873 h 335015"/>
              <a:gd name="connsiteX2" fmla="*/ 29497 w 157852"/>
              <a:gd name="connsiteY2" fmla="*/ 718 h 335015"/>
              <a:gd name="connsiteX3" fmla="*/ 0 w 157852"/>
              <a:gd name="connsiteY3" fmla="*/ 718 h 335015"/>
              <a:gd name="connsiteX0" fmla="*/ 1971071 w 1971071"/>
              <a:gd name="connsiteY0" fmla="*/ 50584 h 765671"/>
              <a:gd name="connsiteX1" fmla="*/ 152103 w 1971071"/>
              <a:gd name="connsiteY1" fmla="*/ 738842 h 765671"/>
              <a:gd name="connsiteX2" fmla="*/ 63613 w 1971071"/>
              <a:gd name="connsiteY2" fmla="*/ 630687 h 765671"/>
              <a:gd name="connsiteX3" fmla="*/ 34116 w 1971071"/>
              <a:gd name="connsiteY3" fmla="*/ 630687 h 765671"/>
              <a:gd name="connsiteX0" fmla="*/ 1971071 w 1971071"/>
              <a:gd name="connsiteY0" fmla="*/ 0 h 715087"/>
              <a:gd name="connsiteX1" fmla="*/ 152103 w 1971071"/>
              <a:gd name="connsiteY1" fmla="*/ 688258 h 715087"/>
              <a:gd name="connsiteX2" fmla="*/ 63613 w 1971071"/>
              <a:gd name="connsiteY2" fmla="*/ 580103 h 715087"/>
              <a:gd name="connsiteX3" fmla="*/ 34116 w 1971071"/>
              <a:gd name="connsiteY3" fmla="*/ 580103 h 715087"/>
              <a:gd name="connsiteX0" fmla="*/ 1976131 w 1976131"/>
              <a:gd name="connsiteY0" fmla="*/ 0 h 615546"/>
              <a:gd name="connsiteX1" fmla="*/ 884750 w 1976131"/>
              <a:gd name="connsiteY1" fmla="*/ 570271 h 615546"/>
              <a:gd name="connsiteX2" fmla="*/ 68673 w 1976131"/>
              <a:gd name="connsiteY2" fmla="*/ 580103 h 615546"/>
              <a:gd name="connsiteX3" fmla="*/ 39176 w 1976131"/>
              <a:gd name="connsiteY3" fmla="*/ 580103 h 615546"/>
              <a:gd name="connsiteX0" fmla="*/ 1938320 w 1948193"/>
              <a:gd name="connsiteY0" fmla="*/ 0 h 1750142"/>
              <a:gd name="connsiteX1" fmla="*/ 846939 w 1948193"/>
              <a:gd name="connsiteY1" fmla="*/ 570271 h 1750142"/>
              <a:gd name="connsiteX2" fmla="*/ 30862 w 1948193"/>
              <a:gd name="connsiteY2" fmla="*/ 580103 h 1750142"/>
              <a:gd name="connsiteX3" fmla="*/ 1948152 w 1948193"/>
              <a:gd name="connsiteY3" fmla="*/ 1750142 h 1750142"/>
              <a:gd name="connsiteX0" fmla="*/ 1949478 w 2195321"/>
              <a:gd name="connsiteY0" fmla="*/ 0 h 1474839"/>
              <a:gd name="connsiteX1" fmla="*/ 858097 w 2195321"/>
              <a:gd name="connsiteY1" fmla="*/ 570271 h 1474839"/>
              <a:gd name="connsiteX2" fmla="*/ 42020 w 2195321"/>
              <a:gd name="connsiteY2" fmla="*/ 580103 h 1474839"/>
              <a:gd name="connsiteX3" fmla="*/ 2195284 w 2195321"/>
              <a:gd name="connsiteY3" fmla="*/ 1474839 h 1474839"/>
              <a:gd name="connsiteX0" fmla="*/ 1937435 w 1937435"/>
              <a:gd name="connsiteY0" fmla="*/ 0 h 1710814"/>
              <a:gd name="connsiteX1" fmla="*/ 846054 w 1937435"/>
              <a:gd name="connsiteY1" fmla="*/ 570271 h 1710814"/>
              <a:gd name="connsiteX2" fmla="*/ 29977 w 1937435"/>
              <a:gd name="connsiteY2" fmla="*/ 580103 h 1710814"/>
              <a:gd name="connsiteX3" fmla="*/ 1927602 w 1937435"/>
              <a:gd name="connsiteY3" fmla="*/ 1710814 h 1710814"/>
              <a:gd name="connsiteX0" fmla="*/ 1130645 w 1130645"/>
              <a:gd name="connsiteY0" fmla="*/ 0 h 1710814"/>
              <a:gd name="connsiteX1" fmla="*/ 39264 w 1130645"/>
              <a:gd name="connsiteY1" fmla="*/ 570271 h 1710814"/>
              <a:gd name="connsiteX2" fmla="*/ 324400 w 1130645"/>
              <a:gd name="connsiteY2" fmla="*/ 1288026 h 1710814"/>
              <a:gd name="connsiteX3" fmla="*/ 1120812 w 1130645"/>
              <a:gd name="connsiteY3" fmla="*/ 1710814 h 1710814"/>
              <a:gd name="connsiteX0" fmla="*/ 1127891 w 1127891"/>
              <a:gd name="connsiteY0" fmla="*/ 0 h 1710814"/>
              <a:gd name="connsiteX1" fmla="*/ 36510 w 1127891"/>
              <a:gd name="connsiteY1" fmla="*/ 570271 h 1710814"/>
              <a:gd name="connsiteX2" fmla="*/ 321646 w 1127891"/>
              <a:gd name="connsiteY2" fmla="*/ 1288026 h 1710814"/>
              <a:gd name="connsiteX3" fmla="*/ 1118058 w 1127891"/>
              <a:gd name="connsiteY3" fmla="*/ 1710814 h 1710814"/>
              <a:gd name="connsiteX0" fmla="*/ 924067 w 924067"/>
              <a:gd name="connsiteY0" fmla="*/ 0 h 1710814"/>
              <a:gd name="connsiteX1" fmla="*/ 88325 w 924067"/>
              <a:gd name="connsiteY1" fmla="*/ 599768 h 1710814"/>
              <a:gd name="connsiteX2" fmla="*/ 117822 w 924067"/>
              <a:gd name="connsiteY2" fmla="*/ 1288026 h 1710814"/>
              <a:gd name="connsiteX3" fmla="*/ 914234 w 924067"/>
              <a:gd name="connsiteY3" fmla="*/ 1710814 h 1710814"/>
              <a:gd name="connsiteX0" fmla="*/ 835746 w 835746"/>
              <a:gd name="connsiteY0" fmla="*/ 0 h 1710814"/>
              <a:gd name="connsiteX1" fmla="*/ 4 w 835746"/>
              <a:gd name="connsiteY1" fmla="*/ 599768 h 1710814"/>
              <a:gd name="connsiteX2" fmla="*/ 825913 w 835746"/>
              <a:gd name="connsiteY2" fmla="*/ 1710814 h 1710814"/>
              <a:gd name="connsiteX0" fmla="*/ 835746 w 835746"/>
              <a:gd name="connsiteY0" fmla="*/ 0 h 1710814"/>
              <a:gd name="connsiteX1" fmla="*/ 4 w 835746"/>
              <a:gd name="connsiteY1" fmla="*/ 599768 h 1710814"/>
              <a:gd name="connsiteX2" fmla="*/ 825913 w 835746"/>
              <a:gd name="connsiteY2" fmla="*/ 1710814 h 1710814"/>
              <a:gd name="connsiteX0" fmla="*/ 570285 w 570285"/>
              <a:gd name="connsiteY0" fmla="*/ 0 h 1710814"/>
              <a:gd name="connsiteX1" fmla="*/ 14 w 570285"/>
              <a:gd name="connsiteY1" fmla="*/ 973394 h 1710814"/>
              <a:gd name="connsiteX2" fmla="*/ 560452 w 570285"/>
              <a:gd name="connsiteY2" fmla="*/ 1710814 h 1710814"/>
              <a:gd name="connsiteX0" fmla="*/ 572163 w 572163"/>
              <a:gd name="connsiteY0" fmla="*/ 0 h 1710814"/>
              <a:gd name="connsiteX1" fmla="*/ 1892 w 572163"/>
              <a:gd name="connsiteY1" fmla="*/ 973394 h 1710814"/>
              <a:gd name="connsiteX2" fmla="*/ 562330 w 572163"/>
              <a:gd name="connsiteY2" fmla="*/ 1710814 h 1710814"/>
              <a:gd name="connsiteX0" fmla="*/ 570285 w 570285"/>
              <a:gd name="connsiteY0" fmla="*/ 0 h 1710814"/>
              <a:gd name="connsiteX1" fmla="*/ 14 w 570285"/>
              <a:gd name="connsiteY1" fmla="*/ 973394 h 1710814"/>
              <a:gd name="connsiteX2" fmla="*/ 560452 w 570285"/>
              <a:gd name="connsiteY2" fmla="*/ 1710814 h 1710814"/>
              <a:gd name="connsiteX0" fmla="*/ 580115 w 580115"/>
              <a:gd name="connsiteY0" fmla="*/ 0 h 1710814"/>
              <a:gd name="connsiteX1" fmla="*/ 12 w 580115"/>
              <a:gd name="connsiteY1" fmla="*/ 1071717 h 1710814"/>
              <a:gd name="connsiteX2" fmla="*/ 570282 w 580115"/>
              <a:gd name="connsiteY2" fmla="*/ 1710814 h 1710814"/>
              <a:gd name="connsiteX0" fmla="*/ 586936 w 586936"/>
              <a:gd name="connsiteY0" fmla="*/ 0 h 1858298"/>
              <a:gd name="connsiteX1" fmla="*/ 6833 w 586936"/>
              <a:gd name="connsiteY1" fmla="*/ 1071717 h 1858298"/>
              <a:gd name="connsiteX2" fmla="*/ 429619 w 586936"/>
              <a:gd name="connsiteY2" fmla="*/ 1858298 h 1858298"/>
              <a:gd name="connsiteX0" fmla="*/ 652822 w 652822"/>
              <a:gd name="connsiteY0" fmla="*/ 0 h 1858298"/>
              <a:gd name="connsiteX1" fmla="*/ 3893 w 652822"/>
              <a:gd name="connsiteY1" fmla="*/ 934065 h 1858298"/>
              <a:gd name="connsiteX2" fmla="*/ 495505 w 652822"/>
              <a:gd name="connsiteY2" fmla="*/ 1858298 h 1858298"/>
              <a:gd name="connsiteX0" fmla="*/ 650730 w 650730"/>
              <a:gd name="connsiteY0" fmla="*/ 0 h 1858298"/>
              <a:gd name="connsiteX1" fmla="*/ 1801 w 650730"/>
              <a:gd name="connsiteY1" fmla="*/ 934065 h 1858298"/>
              <a:gd name="connsiteX2" fmla="*/ 493413 w 650730"/>
              <a:gd name="connsiteY2" fmla="*/ 1858298 h 1858298"/>
              <a:gd name="connsiteX0" fmla="*/ 649215 w 1093676"/>
              <a:gd name="connsiteY0" fmla="*/ 0 h 1711543"/>
              <a:gd name="connsiteX1" fmla="*/ 286 w 1093676"/>
              <a:gd name="connsiteY1" fmla="*/ 934065 h 1711543"/>
              <a:gd name="connsiteX2" fmla="*/ 1093676 w 1093676"/>
              <a:gd name="connsiteY2" fmla="*/ 1711543 h 1711543"/>
              <a:gd name="connsiteX0" fmla="*/ 649210 w 1093671"/>
              <a:gd name="connsiteY0" fmla="*/ 0 h 1711543"/>
              <a:gd name="connsiteX1" fmla="*/ 281 w 1093671"/>
              <a:gd name="connsiteY1" fmla="*/ 934065 h 1711543"/>
              <a:gd name="connsiteX2" fmla="*/ 1093671 w 1093671"/>
              <a:gd name="connsiteY2" fmla="*/ 1711543 h 1711543"/>
              <a:gd name="connsiteX0" fmla="*/ 0 w 444461"/>
              <a:gd name="connsiteY0" fmla="*/ 0 h 1711543"/>
              <a:gd name="connsiteX1" fmla="*/ 444461 w 444461"/>
              <a:gd name="connsiteY1" fmla="*/ 1711543 h 1711543"/>
              <a:gd name="connsiteX0" fmla="*/ 0 w 1277154"/>
              <a:gd name="connsiteY0" fmla="*/ 382545 h 382545"/>
              <a:gd name="connsiteX1" fmla="*/ 1277154 w 1277154"/>
              <a:gd name="connsiteY1" fmla="*/ 0 h 382545"/>
              <a:gd name="connsiteX0" fmla="*/ 0 w 1277154"/>
              <a:gd name="connsiteY0" fmla="*/ 382545 h 382545"/>
              <a:gd name="connsiteX1" fmla="*/ 1277154 w 1277154"/>
              <a:gd name="connsiteY1" fmla="*/ 0 h 382545"/>
              <a:gd name="connsiteX0" fmla="*/ 0 w 1277154"/>
              <a:gd name="connsiteY0" fmla="*/ 382669 h 382669"/>
              <a:gd name="connsiteX1" fmla="*/ 1277154 w 1277154"/>
              <a:gd name="connsiteY1" fmla="*/ 124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7154" h="382669">
                <a:moveTo>
                  <a:pt x="0" y="382669"/>
                </a:moveTo>
                <a:cubicBezTo>
                  <a:pt x="383733" y="368043"/>
                  <a:pt x="837441" y="-7827"/>
                  <a:pt x="1277154" y="124"/>
                </a:cubicBezTo>
              </a:path>
            </a:pathLst>
          </a:custGeom>
          <a:noFill/>
          <a:ln w="158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5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374C-AC17-ED43-BBA6-3DF126A0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58" y="522095"/>
            <a:ext cx="7393259" cy="1910495"/>
          </a:xfrm>
        </p:spPr>
        <p:txBody>
          <a:bodyPr/>
          <a:lstStyle/>
          <a:p>
            <a:r>
              <a:rPr lang="en-US" dirty="0"/>
              <a:t>Regularization</a:t>
            </a:r>
            <a:br>
              <a:rPr lang="en-US" dirty="0"/>
            </a:br>
            <a:br>
              <a:rPr lang="en-US" sz="800" dirty="0"/>
            </a:br>
            <a:r>
              <a:rPr lang="en-US" sz="3200" dirty="0">
                <a:latin typeface="+mn-lt"/>
              </a:rPr>
              <a:t>SHADE: Invariance through Conditional Entropy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D1AB9-5688-1741-8286-779F0EC6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333827-9ABC-9146-B29F-A59A8C887A59}"/>
              </a:ext>
            </a:extLst>
          </p:cNvPr>
          <p:cNvSpPr txBox="1">
            <a:spLocks/>
          </p:cNvSpPr>
          <p:nvPr/>
        </p:nvSpPr>
        <p:spPr>
          <a:xfrm>
            <a:off x="6327954" y="6098492"/>
            <a:ext cx="1400788" cy="374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>
                <a:solidFill>
                  <a:schemeClr val="bg1">
                    <a:alpha val="50000"/>
                  </a:schemeClr>
                </a:solidFill>
              </a:rPr>
              <a:t>DualDis</a:t>
            </a:r>
            <a:endParaRPr lang="en-US" sz="18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B14F1A-50D1-8E4D-ADDD-0A777F4A3ABC}"/>
              </a:ext>
            </a:extLst>
          </p:cNvPr>
          <p:cNvSpPr/>
          <p:nvPr/>
        </p:nvSpPr>
        <p:spPr>
          <a:xfrm>
            <a:off x="6854013" y="3856307"/>
            <a:ext cx="349200" cy="349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2BF414-E7DE-C440-A109-16E723EC68C3}"/>
              </a:ext>
            </a:extLst>
          </p:cNvPr>
          <p:cNvSpPr/>
          <p:nvPr/>
        </p:nvSpPr>
        <p:spPr>
          <a:xfrm>
            <a:off x="6854013" y="4951114"/>
            <a:ext cx="349200" cy="3492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shade val="50000"/>
                <a:alpha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9810B3-196C-F14A-8FBF-2ECED9707229}"/>
              </a:ext>
            </a:extLst>
          </p:cNvPr>
          <p:cNvSpPr/>
          <p:nvPr/>
        </p:nvSpPr>
        <p:spPr>
          <a:xfrm>
            <a:off x="6854013" y="5699902"/>
            <a:ext cx="349200" cy="34920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shade val="50000"/>
                <a:alpha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>
                    <a:alpha val="50000"/>
                  </a:schemeClr>
                </a:solidFill>
              </a:rPr>
              <a:t>3</a:t>
            </a:r>
            <a:endParaRPr lang="en-US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7E3A06E-1CAE-DA46-922A-E74CC92E0BB5}"/>
              </a:ext>
            </a:extLst>
          </p:cNvPr>
          <p:cNvSpPr/>
          <p:nvPr/>
        </p:nvSpPr>
        <p:spPr>
          <a:xfrm flipV="1">
            <a:off x="2992214" y="4029321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9001319-3725-D045-B332-8D6534F09155}"/>
              </a:ext>
            </a:extLst>
          </p:cNvPr>
          <p:cNvSpPr/>
          <p:nvPr/>
        </p:nvSpPr>
        <p:spPr>
          <a:xfrm flipV="1">
            <a:off x="2992214" y="5516474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A3ECC88-86E6-B648-97DE-722939AD5ADD}"/>
              </a:ext>
            </a:extLst>
          </p:cNvPr>
          <p:cNvSpPr/>
          <p:nvPr/>
        </p:nvSpPr>
        <p:spPr>
          <a:xfrm>
            <a:off x="2992214" y="4403329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A238E84-85F3-B241-AC13-55F0DF561B3F}"/>
              </a:ext>
            </a:extLst>
          </p:cNvPr>
          <p:cNvSpPr/>
          <p:nvPr/>
        </p:nvSpPr>
        <p:spPr>
          <a:xfrm>
            <a:off x="2992214" y="5887588"/>
            <a:ext cx="756880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2256425-0A05-9143-8EBB-38B8C2237266}"/>
              </a:ext>
            </a:extLst>
          </p:cNvPr>
          <p:cNvSpPr/>
          <p:nvPr/>
        </p:nvSpPr>
        <p:spPr>
          <a:xfrm>
            <a:off x="5803286" y="4049036"/>
            <a:ext cx="892632" cy="0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AE4F58D-48B0-C345-A26E-910C32794E4D}"/>
              </a:ext>
            </a:extLst>
          </p:cNvPr>
          <p:cNvSpPr/>
          <p:nvPr/>
        </p:nvSpPr>
        <p:spPr>
          <a:xfrm>
            <a:off x="5803286" y="4777279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2D0ED0D-42E9-D14F-A8E5-5649909E44CD}"/>
              </a:ext>
            </a:extLst>
          </p:cNvPr>
          <p:cNvSpPr/>
          <p:nvPr/>
        </p:nvSpPr>
        <p:spPr>
          <a:xfrm flipV="1">
            <a:off x="5803286" y="5144359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1582D4B-6D27-D74E-90A9-45C2213FB795}"/>
              </a:ext>
            </a:extLst>
          </p:cNvPr>
          <p:cNvSpPr/>
          <p:nvPr/>
        </p:nvSpPr>
        <p:spPr>
          <a:xfrm>
            <a:off x="5803286" y="5511459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A4CE1B1-0B8C-A742-BB0E-E4DDA51C064D}"/>
              </a:ext>
            </a:extLst>
          </p:cNvPr>
          <p:cNvSpPr/>
          <p:nvPr/>
        </p:nvSpPr>
        <p:spPr>
          <a:xfrm flipV="1">
            <a:off x="5803286" y="5880178"/>
            <a:ext cx="892632" cy="37111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48668" y="-545"/>
                  <a:pt x="28820" y="488562"/>
                  <a:pt x="82985" y="491631"/>
                </a:cubicBezTo>
              </a:path>
            </a:pathLst>
          </a:custGeom>
          <a:ln w="34925">
            <a:solidFill>
              <a:schemeClr val="tx2">
                <a:lumMod val="20000"/>
                <a:lumOff val="80000"/>
                <a:alpha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LM Roman 10" pitchFamily="2" charset="77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810DBEFE-D9B4-8B4B-AD0B-524271A3DABA}"/>
              </a:ext>
            </a:extLst>
          </p:cNvPr>
          <p:cNvSpPr txBox="1">
            <a:spLocks/>
          </p:cNvSpPr>
          <p:nvPr/>
        </p:nvSpPr>
        <p:spPr>
          <a:xfrm>
            <a:off x="6316167" y="5313807"/>
            <a:ext cx="1400788" cy="334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>
                <a:solidFill>
                  <a:schemeClr val="bg1">
                    <a:alpha val="50000"/>
                  </a:schemeClr>
                </a:solidFill>
              </a:rPr>
              <a:t>HybridNet</a:t>
            </a:r>
            <a:endParaRPr lang="en-US" sz="18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AB2F68E4-B2FC-A94F-B2A0-E7E0C289FDBE}"/>
              </a:ext>
            </a:extLst>
          </p:cNvPr>
          <p:cNvSpPr txBox="1">
            <a:spLocks/>
          </p:cNvSpPr>
          <p:nvPr/>
        </p:nvSpPr>
        <p:spPr>
          <a:xfrm>
            <a:off x="6327954" y="4202075"/>
            <a:ext cx="1400788" cy="361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205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9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7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</a:rPr>
              <a:t>SHADE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A61FF4-917D-554D-BAF6-FA98450E51AE}"/>
              </a:ext>
            </a:extLst>
          </p:cNvPr>
          <p:cNvSpPr txBox="1"/>
          <p:nvPr/>
        </p:nvSpPr>
        <p:spPr>
          <a:xfrm>
            <a:off x="1360170" y="4084707"/>
            <a:ext cx="16422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Need for large datasets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555E95-2341-9D4D-A1CD-BD1A9AE92033}"/>
              </a:ext>
            </a:extLst>
          </p:cNvPr>
          <p:cNvSpPr txBox="1"/>
          <p:nvPr/>
        </p:nvSpPr>
        <p:spPr>
          <a:xfrm>
            <a:off x="1360170" y="5557012"/>
            <a:ext cx="16422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Absence of info. structure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6EE476-FA4A-0943-8A52-C7607F95F4ED}"/>
              </a:ext>
            </a:extLst>
          </p:cNvPr>
          <p:cNvSpPr txBox="1"/>
          <p:nvPr/>
        </p:nvSpPr>
        <p:spPr>
          <a:xfrm>
            <a:off x="3864027" y="3826417"/>
            <a:ext cx="18395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Regularization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F4C1A2-DB9B-B943-BAD6-262D30A914DC}"/>
              </a:ext>
            </a:extLst>
          </p:cNvPr>
          <p:cNvSpPr txBox="1"/>
          <p:nvPr/>
        </p:nvSpPr>
        <p:spPr>
          <a:xfrm>
            <a:off x="3864027" y="4501821"/>
            <a:ext cx="184900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Semi-Supervised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1A901A-ECA1-7943-9616-8F1BADA10909}"/>
              </a:ext>
            </a:extLst>
          </p:cNvPr>
          <p:cNvSpPr txBox="1"/>
          <p:nvPr/>
        </p:nvSpPr>
        <p:spPr>
          <a:xfrm>
            <a:off x="3825767" y="5331308"/>
            <a:ext cx="19255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Info. structuration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C4D46-A426-B044-AE6E-3CA0D047C21F}"/>
              </a:ext>
            </a:extLst>
          </p:cNvPr>
          <p:cNvSpPr txBox="1"/>
          <p:nvPr/>
        </p:nvSpPr>
        <p:spPr>
          <a:xfrm>
            <a:off x="3864027" y="6055418"/>
            <a:ext cx="18395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Disentangling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C6A34-F859-DD45-BCC4-B89D1D016024}"/>
              </a:ext>
            </a:extLst>
          </p:cNvPr>
          <p:cNvSpPr txBox="1"/>
          <p:nvPr/>
        </p:nvSpPr>
        <p:spPr>
          <a:xfrm>
            <a:off x="261941" y="2589789"/>
            <a:ext cx="859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>
                    <a:alpha val="80000"/>
                  </a:schemeClr>
                </a:solidFill>
              </a:rPr>
              <a:t>SHADE: Information-</a:t>
            </a:r>
            <a:r>
              <a:rPr lang="fr-FR" sz="1600" i="1" dirty="0" err="1">
                <a:solidFill>
                  <a:schemeClr val="bg1">
                    <a:alpha val="80000"/>
                  </a:schemeClr>
                </a:solidFill>
              </a:rPr>
              <a:t>Based</a:t>
            </a:r>
            <a:r>
              <a:rPr lang="fr-FR" sz="1600" i="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bg1">
                    <a:alpha val="80000"/>
                  </a:schemeClr>
                </a:solidFill>
              </a:rPr>
              <a:t>Regularization</a:t>
            </a:r>
            <a:r>
              <a:rPr lang="fr-FR" sz="1600" i="1" dirty="0">
                <a:solidFill>
                  <a:schemeClr val="bg1">
                    <a:alpha val="80000"/>
                  </a:schemeClr>
                </a:solidFill>
              </a:rPr>
              <a:t> for </a:t>
            </a:r>
            <a:r>
              <a:rPr lang="fr-FR" sz="1600" i="1" dirty="0" err="1">
                <a:solidFill>
                  <a:schemeClr val="bg1">
                    <a:alpha val="80000"/>
                  </a:schemeClr>
                </a:solidFill>
              </a:rPr>
              <a:t>Deep</a:t>
            </a:r>
            <a:r>
              <a:rPr lang="fr-FR" sz="1600" i="1" dirty="0">
                <a:solidFill>
                  <a:schemeClr val="bg1">
                    <a:alpha val="80000"/>
                  </a:schemeClr>
                </a:solidFill>
              </a:rPr>
              <a:t> Learning</a:t>
            </a:r>
            <a:br>
              <a:rPr lang="fr-FR" sz="1600" i="1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Michael Blot, Thomas Robert, Nicolas </a:t>
            </a:r>
            <a:r>
              <a:rPr lang="fr-FR" sz="1600" dirty="0" err="1">
                <a:solidFill>
                  <a:schemeClr val="bg1">
                    <a:alpha val="80000"/>
                  </a:schemeClr>
                </a:solidFill>
              </a:rPr>
              <a:t>Thome</a:t>
            </a:r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 and Matthieu </a:t>
            </a:r>
            <a:r>
              <a:rPr lang="fr-FR" sz="1600" dirty="0" err="1">
                <a:solidFill>
                  <a:schemeClr val="bg1">
                    <a:alpha val="80000"/>
                  </a:schemeClr>
                </a:solidFill>
              </a:rPr>
              <a:t>Cord</a:t>
            </a:r>
            <a:br>
              <a:rPr lang="fr-FR" sz="1600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ICIP 2018, Best </a:t>
            </a:r>
            <a:r>
              <a:rPr lang="fr-FR" sz="1600" dirty="0" err="1">
                <a:solidFill>
                  <a:schemeClr val="bg1">
                    <a:alpha val="80000"/>
                  </a:schemeClr>
                </a:solidFill>
              </a:rPr>
              <a:t>paper</a:t>
            </a:r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alpha val="80000"/>
                  </a:schemeClr>
                </a:solidFill>
              </a:rPr>
              <a:t>award</a:t>
            </a:r>
            <a:r>
              <a:rPr lang="fr-FR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358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1076">
        <p:fade/>
      </p:transition>
    </mc:Choice>
    <mc:Fallback xmlns="">
      <p:transition advTm="2107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C18AD88A-AAC0-F544-8737-30C5AE7295DB}"/>
              </a:ext>
            </a:extLst>
          </p:cNvPr>
          <p:cNvSpPr/>
          <p:nvPr/>
        </p:nvSpPr>
        <p:spPr>
          <a:xfrm rot="14555927">
            <a:off x="4863422" y="4544543"/>
            <a:ext cx="1262225" cy="162581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6000">
                <a:schemeClr val="accent1">
                  <a:lumMod val="40000"/>
                  <a:lumOff val="60000"/>
                </a:schemeClr>
              </a:gs>
              <a:gs pos="81000">
                <a:srgbClr val="EEF1F6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FDE1E-032B-474F-99F5-0CEFCBC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Classification, invariance and 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05B4D-6E48-4040-A656-5FB07F03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E2DE6C-1C94-8240-B9C7-6C1F44D280C9}"/>
              </a:ext>
            </a:extLst>
          </p:cNvPr>
          <p:cNvGrpSpPr/>
          <p:nvPr/>
        </p:nvGrpSpPr>
        <p:grpSpPr>
          <a:xfrm>
            <a:off x="997940" y="3779106"/>
            <a:ext cx="1387618" cy="1182574"/>
            <a:chOff x="1515828" y="2526518"/>
            <a:chExt cx="1847048" cy="1574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0412FA-B1C0-344B-A348-CC3AAC6B0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74" r="21129"/>
            <a:stretch/>
          </p:blipFill>
          <p:spPr>
            <a:xfrm>
              <a:off x="2192641" y="2526518"/>
              <a:ext cx="881677" cy="877024"/>
            </a:xfrm>
            <a:prstGeom prst="rect">
              <a:avLst/>
            </a:prstGeom>
            <a:scene3d>
              <a:camera prst="isometricOffAxis2Right">
                <a:rot lat="0" lon="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E58EFB-56AA-6543-BC7C-5D1AC7CB5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4454"/>
            <a:stretch/>
          </p:blipFill>
          <p:spPr>
            <a:xfrm>
              <a:off x="2492186" y="3223610"/>
              <a:ext cx="870690" cy="877024"/>
            </a:xfrm>
            <a:prstGeom prst="rect">
              <a:avLst/>
            </a:prstGeom>
            <a:scene3d>
              <a:camera prst="isometricOffAxis2Right">
                <a:rot lat="0" lon="0" rev="0"/>
              </a:camera>
              <a:lightRig rig="threePt" dir="t"/>
            </a:scene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5C9E21-9DDC-CB4A-8764-7BFAA719E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494" r="11458"/>
            <a:stretch/>
          </p:blipFill>
          <p:spPr>
            <a:xfrm>
              <a:off x="1515828" y="2981088"/>
              <a:ext cx="877584" cy="877024"/>
            </a:xfrm>
            <a:prstGeom prst="rect">
              <a:avLst/>
            </a:prstGeom>
            <a:scene3d>
              <a:camera prst="isometricOffAxis2Right">
                <a:rot lat="0" lon="0" rev="0"/>
              </a:camera>
              <a:lightRig rig="threePt" dir="t"/>
            </a:scene3d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7F6CB3-DF35-E94A-B8EE-FE9D898E9C77}"/>
              </a:ext>
            </a:extLst>
          </p:cNvPr>
          <p:cNvCxnSpPr>
            <a:cxnSpLocks/>
          </p:cNvCxnSpPr>
          <p:nvPr/>
        </p:nvCxnSpPr>
        <p:spPr>
          <a:xfrm>
            <a:off x="206693" y="4349519"/>
            <a:ext cx="291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268746-18ED-F847-AB3A-4B9E210DF15B}"/>
              </a:ext>
            </a:extLst>
          </p:cNvPr>
          <p:cNvSpPr txBox="1"/>
          <p:nvPr/>
        </p:nvSpPr>
        <p:spPr>
          <a:xfrm>
            <a:off x="206693" y="4163792"/>
            <a:ext cx="67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cats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B3582CB-6AAF-4440-A699-8209476FB5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2" t="-4721" r="20443" b="4721"/>
          <a:stretch/>
        </p:blipFill>
        <p:spPr>
          <a:xfrm>
            <a:off x="1671641" y="5338733"/>
            <a:ext cx="640632" cy="6248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7D42FC-63FD-F847-AA10-FDD8DBEEE8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073" r="5335"/>
          <a:stretch/>
        </p:blipFill>
        <p:spPr>
          <a:xfrm>
            <a:off x="1123306" y="5236816"/>
            <a:ext cx="645504" cy="6248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83669EF-764D-4A4B-80F6-EF8AF5CFB698}"/>
              </a:ext>
            </a:extLst>
          </p:cNvPr>
          <p:cNvSpPr txBox="1"/>
          <p:nvPr/>
        </p:nvSpPr>
        <p:spPr>
          <a:xfrm>
            <a:off x="256999" y="5494394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C2C4F4A-D39D-8C42-A0F4-2A7266BDF988}"/>
                  </a:ext>
                </a:extLst>
              </p:cNvPr>
              <p:cNvSpPr txBox="1"/>
              <p:nvPr/>
            </p:nvSpPr>
            <p:spPr>
              <a:xfrm>
                <a:off x="6014283" y="3778458"/>
                <a:ext cx="162371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7A2D2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7A2D2A"/>
                              </a:solidFill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7A2D2A"/>
                              </a:solidFill>
                              <a:latin typeface="Cambria Math" panose="02040503050406030204" pitchFamily="18" charset="0"/>
                            </a:rPr>
                            <m:t>𝐒𝐇𝐀𝐃𝐄</m:t>
                          </m:r>
                        </m:sub>
                      </m:sSub>
                    </m:oMath>
                  </m:oMathPara>
                </a14:m>
                <a:br>
                  <a:rPr lang="en-US" b="0" i="1" dirty="0">
                    <a:solidFill>
                      <a:srgbClr val="7A2D2A"/>
                    </a:solidFill>
                    <a:latin typeface="Cambria Math" panose="02040503050406030204" pitchFamily="18" charset="0"/>
                  </a:rPr>
                </a:br>
                <a:br>
                  <a:rPr lang="en-US" sz="600" b="0" i="1" dirty="0">
                    <a:solidFill>
                      <a:srgbClr val="7A2D2A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7A2D2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A2D2A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7A2D2A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A2D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A2D2A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A2D2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7A2D2A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C2C4F4A-D39D-8C42-A0F4-2A7266BDF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283" y="3778458"/>
                <a:ext cx="1623714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05100B-BE8E-F849-9936-33EB8472A1B1}"/>
              </a:ext>
            </a:extLst>
          </p:cNvPr>
          <p:cNvCxnSpPr>
            <a:cxnSpLocks/>
          </p:cNvCxnSpPr>
          <p:nvPr/>
        </p:nvCxnSpPr>
        <p:spPr>
          <a:xfrm flipV="1">
            <a:off x="4585811" y="4370451"/>
            <a:ext cx="0" cy="178383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B7FBF0-E643-5B47-AB8E-4B04190F27A3}"/>
              </a:ext>
            </a:extLst>
          </p:cNvPr>
          <p:cNvCxnSpPr>
            <a:cxnSpLocks/>
          </p:cNvCxnSpPr>
          <p:nvPr/>
        </p:nvCxnSpPr>
        <p:spPr>
          <a:xfrm>
            <a:off x="4445968" y="5998400"/>
            <a:ext cx="2206560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64E6789-0652-0D42-846C-6E8130347E69}"/>
              </a:ext>
            </a:extLst>
          </p:cNvPr>
          <p:cNvGrpSpPr/>
          <p:nvPr/>
        </p:nvGrpSpPr>
        <p:grpSpPr>
          <a:xfrm>
            <a:off x="4261904" y="4637750"/>
            <a:ext cx="2574628" cy="1425555"/>
            <a:chOff x="4261904" y="4350364"/>
            <a:chExt cx="2574628" cy="142555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0C503D-5C2D-EF41-AA22-FB2DF3DFB631}"/>
                </a:ext>
              </a:extLst>
            </p:cNvPr>
            <p:cNvSpPr/>
            <p:nvPr/>
          </p:nvSpPr>
          <p:spPr>
            <a:xfrm rot="18777976">
              <a:off x="5338528" y="3941613"/>
              <a:ext cx="1089254" cy="190675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alpha val="90000"/>
                  </a:schemeClr>
                </a:gs>
                <a:gs pos="48000">
                  <a:schemeClr val="accent4">
                    <a:alpha val="50000"/>
                  </a:schemeClr>
                </a:gs>
                <a:gs pos="76000">
                  <a:schemeClr val="accent4">
                    <a:alpha val="15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C396D88-118D-8347-A6BE-2B7934C3A169}"/>
                </a:ext>
              </a:extLst>
            </p:cNvPr>
            <p:cNvSpPr/>
            <p:nvPr/>
          </p:nvSpPr>
          <p:spPr>
            <a:xfrm rot="18777976">
              <a:off x="4473840" y="4456164"/>
              <a:ext cx="1107819" cy="153169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alpha val="90000"/>
                  </a:schemeClr>
                </a:gs>
                <a:gs pos="48000">
                  <a:schemeClr val="accent2">
                    <a:alpha val="50000"/>
                  </a:schemeClr>
                </a:gs>
                <a:gs pos="76000">
                  <a:schemeClr val="accent2">
                    <a:alpha val="1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F3A535A8-1FC8-C948-8F7F-04E63FB1F762}"/>
              </a:ext>
            </a:extLst>
          </p:cNvPr>
          <p:cNvSpPr/>
          <p:nvPr/>
        </p:nvSpPr>
        <p:spPr>
          <a:xfrm>
            <a:off x="5417662" y="4929936"/>
            <a:ext cx="76873" cy="7687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745D610-2E12-FC43-AAB3-FE5E5C247E9E}"/>
              </a:ext>
            </a:extLst>
          </p:cNvPr>
          <p:cNvSpPr/>
          <p:nvPr/>
        </p:nvSpPr>
        <p:spPr>
          <a:xfrm>
            <a:off x="5143156" y="5718251"/>
            <a:ext cx="76873" cy="768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55690FB-9D69-A64C-A421-8655B389FCAE}"/>
              </a:ext>
            </a:extLst>
          </p:cNvPr>
          <p:cNvSpPr/>
          <p:nvPr/>
        </p:nvSpPr>
        <p:spPr>
          <a:xfrm>
            <a:off x="4830084" y="5204526"/>
            <a:ext cx="76873" cy="768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57C4D65-D01C-CA43-B665-02500088BA56}"/>
              </a:ext>
            </a:extLst>
          </p:cNvPr>
          <p:cNvSpPr/>
          <p:nvPr/>
        </p:nvSpPr>
        <p:spPr>
          <a:xfrm>
            <a:off x="4811416" y="5599018"/>
            <a:ext cx="76873" cy="768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6CC655F9-69AA-404D-B55B-A22343BBAB71}"/>
              </a:ext>
            </a:extLst>
          </p:cNvPr>
          <p:cNvSpPr/>
          <p:nvPr/>
        </p:nvSpPr>
        <p:spPr>
          <a:xfrm>
            <a:off x="5643255" y="4505193"/>
            <a:ext cx="603944" cy="477029"/>
          </a:xfrm>
          <a:custGeom>
            <a:avLst/>
            <a:gdLst>
              <a:gd name="connsiteX0" fmla="*/ 116224 w 116398"/>
              <a:gd name="connsiteY0" fmla="*/ 0 h 298064"/>
              <a:gd name="connsiteX1" fmla="*/ 90964 w 116398"/>
              <a:gd name="connsiteY1" fmla="*/ 161662 h 298064"/>
              <a:gd name="connsiteX2" fmla="*/ 15185 w 116398"/>
              <a:gd name="connsiteY2" fmla="*/ 282908 h 298064"/>
              <a:gd name="connsiteX3" fmla="*/ 29 w 116398"/>
              <a:gd name="connsiteY3" fmla="*/ 298064 h 298064"/>
              <a:gd name="connsiteX0" fmla="*/ 14 w 1146319"/>
              <a:gd name="connsiteY0" fmla="*/ 0 h 323323"/>
              <a:gd name="connsiteX1" fmla="*/ 1081128 w 1146319"/>
              <a:gd name="connsiteY1" fmla="*/ 186921 h 323323"/>
              <a:gd name="connsiteX2" fmla="*/ 1005349 w 1146319"/>
              <a:gd name="connsiteY2" fmla="*/ 308167 h 323323"/>
              <a:gd name="connsiteX3" fmla="*/ 990193 w 1146319"/>
              <a:gd name="connsiteY3" fmla="*/ 323323 h 323323"/>
              <a:gd name="connsiteX0" fmla="*/ 14 w 1139228"/>
              <a:gd name="connsiteY0" fmla="*/ 0 h 323323"/>
              <a:gd name="connsiteX1" fmla="*/ 1081128 w 1139228"/>
              <a:gd name="connsiteY1" fmla="*/ 186921 h 323323"/>
              <a:gd name="connsiteX2" fmla="*/ 990193 w 1139228"/>
              <a:gd name="connsiteY2" fmla="*/ 323323 h 323323"/>
              <a:gd name="connsiteX0" fmla="*/ 1091218 w 2190191"/>
              <a:gd name="connsiteY0" fmla="*/ 0 h 1166996"/>
              <a:gd name="connsiteX1" fmla="*/ 2172332 w 2190191"/>
              <a:gd name="connsiteY1" fmla="*/ 186921 h 1166996"/>
              <a:gd name="connsiteX2" fmla="*/ 0 w 2190191"/>
              <a:gd name="connsiteY2" fmla="*/ 1166996 h 1166996"/>
              <a:gd name="connsiteX0" fmla="*/ 1091583 w 2190556"/>
              <a:gd name="connsiteY0" fmla="*/ 0 h 1166996"/>
              <a:gd name="connsiteX1" fmla="*/ 2172697 w 2190556"/>
              <a:gd name="connsiteY1" fmla="*/ 186921 h 1166996"/>
              <a:gd name="connsiteX2" fmla="*/ 365 w 2190556"/>
              <a:gd name="connsiteY2" fmla="*/ 1166996 h 1166996"/>
              <a:gd name="connsiteX0" fmla="*/ 1093764 w 1093764"/>
              <a:gd name="connsiteY0" fmla="*/ 0 h 1166996"/>
              <a:gd name="connsiteX1" fmla="*/ 421857 w 1093764"/>
              <a:gd name="connsiteY1" fmla="*/ 525401 h 1166996"/>
              <a:gd name="connsiteX2" fmla="*/ 2546 w 1093764"/>
              <a:gd name="connsiteY2" fmla="*/ 1166996 h 1166996"/>
              <a:gd name="connsiteX0" fmla="*/ 1094705 w 1094705"/>
              <a:gd name="connsiteY0" fmla="*/ 0 h 1166996"/>
              <a:gd name="connsiteX1" fmla="*/ 422798 w 1094705"/>
              <a:gd name="connsiteY1" fmla="*/ 525401 h 1166996"/>
              <a:gd name="connsiteX2" fmla="*/ 3487 w 1094705"/>
              <a:gd name="connsiteY2" fmla="*/ 1166996 h 1166996"/>
              <a:gd name="connsiteX0" fmla="*/ 1093812 w 1093812"/>
              <a:gd name="connsiteY0" fmla="*/ 0 h 1166996"/>
              <a:gd name="connsiteX1" fmla="*/ 497684 w 1093812"/>
              <a:gd name="connsiteY1" fmla="*/ 424362 h 1166996"/>
              <a:gd name="connsiteX2" fmla="*/ 2594 w 109381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49 w 1093949"/>
              <a:gd name="connsiteY0" fmla="*/ 0 h 1166996"/>
              <a:gd name="connsiteX1" fmla="*/ 497821 w 1093949"/>
              <a:gd name="connsiteY1" fmla="*/ 424362 h 1166996"/>
              <a:gd name="connsiteX2" fmla="*/ 2731 w 1093949"/>
              <a:gd name="connsiteY2" fmla="*/ 1166996 h 1166996"/>
              <a:gd name="connsiteX0" fmla="*/ 1095045 w 1095045"/>
              <a:gd name="connsiteY0" fmla="*/ 0 h 1166996"/>
              <a:gd name="connsiteX1" fmla="*/ 418086 w 1095045"/>
              <a:gd name="connsiteY1" fmla="*/ 505193 h 1166996"/>
              <a:gd name="connsiteX2" fmla="*/ 3827 w 1095045"/>
              <a:gd name="connsiteY2" fmla="*/ 1166996 h 1166996"/>
              <a:gd name="connsiteX0" fmla="*/ 1094357 w 1094357"/>
              <a:gd name="connsiteY0" fmla="*/ 0 h 1166996"/>
              <a:gd name="connsiteX1" fmla="*/ 417398 w 1094357"/>
              <a:gd name="connsiteY1" fmla="*/ 505193 h 1166996"/>
              <a:gd name="connsiteX2" fmla="*/ 3139 w 1094357"/>
              <a:gd name="connsiteY2" fmla="*/ 1166996 h 1166996"/>
              <a:gd name="connsiteX0" fmla="*/ 1091218 w 1091218"/>
              <a:gd name="connsiteY0" fmla="*/ 0 h 1166996"/>
              <a:gd name="connsiteX1" fmla="*/ 414259 w 1091218"/>
              <a:gd name="connsiteY1" fmla="*/ 505193 h 1166996"/>
              <a:gd name="connsiteX2" fmla="*/ 0 w 1091218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2573120 w 2573120"/>
              <a:gd name="connsiteY0" fmla="*/ 0 h 904094"/>
              <a:gd name="connsiteX1" fmla="*/ 419311 w 2573120"/>
              <a:gd name="connsiteY1" fmla="*/ 242291 h 904094"/>
              <a:gd name="connsiteX2" fmla="*/ 0 w 2573120"/>
              <a:gd name="connsiteY2" fmla="*/ 904094 h 904094"/>
              <a:gd name="connsiteX0" fmla="*/ 2573120 w 2573120"/>
              <a:gd name="connsiteY0" fmla="*/ 706 h 904800"/>
              <a:gd name="connsiteX1" fmla="*/ 419311 w 2573120"/>
              <a:gd name="connsiteY1" fmla="*/ 242997 h 904800"/>
              <a:gd name="connsiteX2" fmla="*/ 0 w 2573120"/>
              <a:gd name="connsiteY2" fmla="*/ 904800 h 904800"/>
              <a:gd name="connsiteX0" fmla="*/ 2838622 w 2838622"/>
              <a:gd name="connsiteY0" fmla="*/ 666 h 911500"/>
              <a:gd name="connsiteX1" fmla="*/ 419311 w 2838622"/>
              <a:gd name="connsiteY1" fmla="*/ 249697 h 911500"/>
              <a:gd name="connsiteX2" fmla="*/ 0 w 2838622"/>
              <a:gd name="connsiteY2" fmla="*/ 911500 h 911500"/>
              <a:gd name="connsiteX0" fmla="*/ 2838622 w 2838622"/>
              <a:gd name="connsiteY0" fmla="*/ 0 h 910834"/>
              <a:gd name="connsiteX1" fmla="*/ 419311 w 2838622"/>
              <a:gd name="connsiteY1" fmla="*/ 249031 h 910834"/>
              <a:gd name="connsiteX2" fmla="*/ 0 w 2838622"/>
              <a:gd name="connsiteY2" fmla="*/ 910834 h 910834"/>
              <a:gd name="connsiteX0" fmla="*/ 2838622 w 2838622"/>
              <a:gd name="connsiteY0" fmla="*/ 0 h 910834"/>
              <a:gd name="connsiteX1" fmla="*/ 701402 w 2838622"/>
              <a:gd name="connsiteY1" fmla="*/ 397334 h 910834"/>
              <a:gd name="connsiteX2" fmla="*/ 0 w 2838622"/>
              <a:gd name="connsiteY2" fmla="*/ 910834 h 910834"/>
              <a:gd name="connsiteX0" fmla="*/ 2838622 w 2838622"/>
              <a:gd name="connsiteY0" fmla="*/ 0 h 910834"/>
              <a:gd name="connsiteX1" fmla="*/ 701402 w 2838622"/>
              <a:gd name="connsiteY1" fmla="*/ 397334 h 910834"/>
              <a:gd name="connsiteX2" fmla="*/ 0 w 2838622"/>
              <a:gd name="connsiteY2" fmla="*/ 910834 h 910834"/>
              <a:gd name="connsiteX0" fmla="*/ 2838622 w 2838622"/>
              <a:gd name="connsiteY0" fmla="*/ 0 h 910834"/>
              <a:gd name="connsiteX1" fmla="*/ 701402 w 2838622"/>
              <a:gd name="connsiteY1" fmla="*/ 397334 h 910834"/>
              <a:gd name="connsiteX2" fmla="*/ 0 w 2838622"/>
              <a:gd name="connsiteY2" fmla="*/ 910834 h 91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622" h="910834">
                <a:moveTo>
                  <a:pt x="2838622" y="0"/>
                </a:moveTo>
                <a:cubicBezTo>
                  <a:pt x="2465722" y="232610"/>
                  <a:pt x="1178485" y="249991"/>
                  <a:pt x="701402" y="397334"/>
                </a:cubicBezTo>
                <a:cubicBezTo>
                  <a:pt x="281120" y="546675"/>
                  <a:pt x="44205" y="554041"/>
                  <a:pt x="0" y="910834"/>
                </a:cubicBezTo>
              </a:path>
            </a:pathLst>
          </a:custGeom>
          <a:ln w="19050" cap="rnd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049BB81-4E28-464F-A152-60F44DA42A3F}"/>
              </a:ext>
            </a:extLst>
          </p:cNvPr>
          <p:cNvGrpSpPr/>
          <p:nvPr/>
        </p:nvGrpSpPr>
        <p:grpSpPr>
          <a:xfrm>
            <a:off x="4880307" y="5020348"/>
            <a:ext cx="1587682" cy="1408625"/>
            <a:chOff x="4880307" y="4732962"/>
            <a:chExt cx="1587682" cy="14086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EB5BA56-C685-C240-A315-A867F9AF32F3}"/>
                    </a:ext>
                  </a:extLst>
                </p:cNvPr>
                <p:cNvSpPr txBox="1"/>
                <p:nvPr/>
              </p:nvSpPr>
              <p:spPr>
                <a:xfrm>
                  <a:off x="5215146" y="5772255"/>
                  <a:ext cx="12528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ℋ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EB5BA56-C685-C240-A315-A867F9AF3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5146" y="5772255"/>
                  <a:ext cx="125284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943D2290-A4D7-6344-8AB2-FB5B70326B87}"/>
                </a:ext>
              </a:extLst>
            </p:cNvPr>
            <p:cNvSpPr/>
            <p:nvPr/>
          </p:nvSpPr>
          <p:spPr>
            <a:xfrm rot="1127496">
              <a:off x="4925950" y="4966788"/>
              <a:ext cx="225955" cy="56299"/>
            </a:xfrm>
            <a:prstGeom prst="rightArrow">
              <a:avLst/>
            </a:prstGeom>
            <a:solidFill>
              <a:schemeClr val="accent5">
                <a:lumMod val="7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E27E100D-5C92-DD4A-986D-03663AF04ED0}"/>
                </a:ext>
              </a:extLst>
            </p:cNvPr>
            <p:cNvSpPr/>
            <p:nvPr/>
          </p:nvSpPr>
          <p:spPr>
            <a:xfrm rot="19930038">
              <a:off x="4880307" y="5228472"/>
              <a:ext cx="187663" cy="56299"/>
            </a:xfrm>
            <a:prstGeom prst="rightArrow">
              <a:avLst/>
            </a:prstGeom>
            <a:solidFill>
              <a:schemeClr val="accent5">
                <a:lumMod val="7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8842244-7F7E-DE48-8C83-D499DBB474C1}"/>
                </a:ext>
              </a:extLst>
            </p:cNvPr>
            <p:cNvSpPr/>
            <p:nvPr/>
          </p:nvSpPr>
          <p:spPr>
            <a:xfrm rot="18212865">
              <a:off x="5155461" y="5293090"/>
              <a:ext cx="187663" cy="56299"/>
            </a:xfrm>
            <a:prstGeom prst="rightArrow">
              <a:avLst/>
            </a:prstGeom>
            <a:solidFill>
              <a:schemeClr val="accent5">
                <a:lumMod val="7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35F751B8-4BB0-1D47-9504-ED0138DF16A5}"/>
                </a:ext>
              </a:extLst>
            </p:cNvPr>
            <p:cNvSpPr/>
            <p:nvPr/>
          </p:nvSpPr>
          <p:spPr>
            <a:xfrm rot="5105009">
              <a:off x="5371963" y="4809864"/>
              <a:ext cx="210104" cy="56299"/>
            </a:xfrm>
            <a:prstGeom prst="rightArrow">
              <a:avLst/>
            </a:prstGeom>
            <a:solidFill>
              <a:schemeClr val="accent5">
                <a:lumMod val="7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8E4ED9D8-EE07-4841-B2EE-018A8AD6DC2A}"/>
                </a:ext>
              </a:extLst>
            </p:cNvPr>
            <p:cNvSpPr/>
            <p:nvPr/>
          </p:nvSpPr>
          <p:spPr>
            <a:xfrm rot="9341695">
              <a:off x="5894707" y="4831810"/>
              <a:ext cx="246353" cy="56299"/>
            </a:xfrm>
            <a:prstGeom prst="rightArrow">
              <a:avLst/>
            </a:prstGeom>
            <a:solidFill>
              <a:schemeClr val="accent5">
                <a:lumMod val="7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693392EE-E9BD-9C4F-B531-7E4B639B3670}"/>
                </a:ext>
              </a:extLst>
            </p:cNvPr>
            <p:cNvSpPr/>
            <p:nvPr/>
          </p:nvSpPr>
          <p:spPr>
            <a:xfrm rot="11790507">
              <a:off x="5727398" y="5195762"/>
              <a:ext cx="224317" cy="56299"/>
            </a:xfrm>
            <a:prstGeom prst="rightArrow">
              <a:avLst/>
            </a:prstGeom>
            <a:solidFill>
              <a:schemeClr val="accent5">
                <a:lumMod val="7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14D4F10-31E0-F847-8C3C-6DA4A6EB3AC2}"/>
                </a:ext>
              </a:extLst>
            </p:cNvPr>
            <p:cNvSpPr/>
            <p:nvPr/>
          </p:nvSpPr>
          <p:spPr>
            <a:xfrm flipV="1">
              <a:off x="5271566" y="5344010"/>
              <a:ext cx="409199" cy="463776"/>
            </a:xfrm>
            <a:custGeom>
              <a:avLst/>
              <a:gdLst>
                <a:gd name="connsiteX0" fmla="*/ 116224 w 116398"/>
                <a:gd name="connsiteY0" fmla="*/ 0 h 298064"/>
                <a:gd name="connsiteX1" fmla="*/ 90964 w 116398"/>
                <a:gd name="connsiteY1" fmla="*/ 161662 h 298064"/>
                <a:gd name="connsiteX2" fmla="*/ 15185 w 116398"/>
                <a:gd name="connsiteY2" fmla="*/ 282908 h 298064"/>
                <a:gd name="connsiteX3" fmla="*/ 29 w 116398"/>
                <a:gd name="connsiteY3" fmla="*/ 298064 h 298064"/>
                <a:gd name="connsiteX0" fmla="*/ 14 w 1146319"/>
                <a:gd name="connsiteY0" fmla="*/ 0 h 323323"/>
                <a:gd name="connsiteX1" fmla="*/ 1081128 w 1146319"/>
                <a:gd name="connsiteY1" fmla="*/ 186921 h 323323"/>
                <a:gd name="connsiteX2" fmla="*/ 1005349 w 1146319"/>
                <a:gd name="connsiteY2" fmla="*/ 308167 h 323323"/>
                <a:gd name="connsiteX3" fmla="*/ 990193 w 1146319"/>
                <a:gd name="connsiteY3" fmla="*/ 323323 h 323323"/>
                <a:gd name="connsiteX0" fmla="*/ 14 w 1139228"/>
                <a:gd name="connsiteY0" fmla="*/ 0 h 323323"/>
                <a:gd name="connsiteX1" fmla="*/ 1081128 w 1139228"/>
                <a:gd name="connsiteY1" fmla="*/ 186921 h 323323"/>
                <a:gd name="connsiteX2" fmla="*/ 990193 w 1139228"/>
                <a:gd name="connsiteY2" fmla="*/ 323323 h 323323"/>
                <a:gd name="connsiteX0" fmla="*/ 1091218 w 2190191"/>
                <a:gd name="connsiteY0" fmla="*/ 0 h 1166996"/>
                <a:gd name="connsiteX1" fmla="*/ 2172332 w 2190191"/>
                <a:gd name="connsiteY1" fmla="*/ 186921 h 1166996"/>
                <a:gd name="connsiteX2" fmla="*/ 0 w 2190191"/>
                <a:gd name="connsiteY2" fmla="*/ 1166996 h 1166996"/>
                <a:gd name="connsiteX0" fmla="*/ 1091583 w 2190556"/>
                <a:gd name="connsiteY0" fmla="*/ 0 h 1166996"/>
                <a:gd name="connsiteX1" fmla="*/ 2172697 w 2190556"/>
                <a:gd name="connsiteY1" fmla="*/ 186921 h 1166996"/>
                <a:gd name="connsiteX2" fmla="*/ 365 w 2190556"/>
                <a:gd name="connsiteY2" fmla="*/ 1166996 h 1166996"/>
                <a:gd name="connsiteX0" fmla="*/ 1093764 w 1093764"/>
                <a:gd name="connsiteY0" fmla="*/ 0 h 1166996"/>
                <a:gd name="connsiteX1" fmla="*/ 421857 w 1093764"/>
                <a:gd name="connsiteY1" fmla="*/ 525401 h 1166996"/>
                <a:gd name="connsiteX2" fmla="*/ 2546 w 1093764"/>
                <a:gd name="connsiteY2" fmla="*/ 1166996 h 1166996"/>
                <a:gd name="connsiteX0" fmla="*/ 1094705 w 1094705"/>
                <a:gd name="connsiteY0" fmla="*/ 0 h 1166996"/>
                <a:gd name="connsiteX1" fmla="*/ 422798 w 1094705"/>
                <a:gd name="connsiteY1" fmla="*/ 525401 h 1166996"/>
                <a:gd name="connsiteX2" fmla="*/ 3487 w 1094705"/>
                <a:gd name="connsiteY2" fmla="*/ 1166996 h 1166996"/>
                <a:gd name="connsiteX0" fmla="*/ 1093812 w 1093812"/>
                <a:gd name="connsiteY0" fmla="*/ 0 h 1166996"/>
                <a:gd name="connsiteX1" fmla="*/ 497684 w 1093812"/>
                <a:gd name="connsiteY1" fmla="*/ 424362 h 1166996"/>
                <a:gd name="connsiteX2" fmla="*/ 2594 w 1093812"/>
                <a:gd name="connsiteY2" fmla="*/ 1166996 h 1166996"/>
                <a:gd name="connsiteX0" fmla="*/ 1093902 w 1093902"/>
                <a:gd name="connsiteY0" fmla="*/ 0 h 1166996"/>
                <a:gd name="connsiteX1" fmla="*/ 497774 w 1093902"/>
                <a:gd name="connsiteY1" fmla="*/ 424362 h 1166996"/>
                <a:gd name="connsiteX2" fmla="*/ 2684 w 1093902"/>
                <a:gd name="connsiteY2" fmla="*/ 1166996 h 1166996"/>
                <a:gd name="connsiteX0" fmla="*/ 1093902 w 1093902"/>
                <a:gd name="connsiteY0" fmla="*/ 0 h 1166996"/>
                <a:gd name="connsiteX1" fmla="*/ 497774 w 1093902"/>
                <a:gd name="connsiteY1" fmla="*/ 424362 h 1166996"/>
                <a:gd name="connsiteX2" fmla="*/ 2684 w 1093902"/>
                <a:gd name="connsiteY2" fmla="*/ 1166996 h 1166996"/>
                <a:gd name="connsiteX0" fmla="*/ 1093949 w 1093949"/>
                <a:gd name="connsiteY0" fmla="*/ 0 h 1166996"/>
                <a:gd name="connsiteX1" fmla="*/ 497821 w 1093949"/>
                <a:gd name="connsiteY1" fmla="*/ 424362 h 1166996"/>
                <a:gd name="connsiteX2" fmla="*/ 2731 w 1093949"/>
                <a:gd name="connsiteY2" fmla="*/ 1166996 h 1166996"/>
                <a:gd name="connsiteX0" fmla="*/ 1095045 w 1095045"/>
                <a:gd name="connsiteY0" fmla="*/ 0 h 1166996"/>
                <a:gd name="connsiteX1" fmla="*/ 418086 w 1095045"/>
                <a:gd name="connsiteY1" fmla="*/ 505193 h 1166996"/>
                <a:gd name="connsiteX2" fmla="*/ 3827 w 1095045"/>
                <a:gd name="connsiteY2" fmla="*/ 1166996 h 1166996"/>
                <a:gd name="connsiteX0" fmla="*/ 1094357 w 1094357"/>
                <a:gd name="connsiteY0" fmla="*/ 0 h 1166996"/>
                <a:gd name="connsiteX1" fmla="*/ 417398 w 1094357"/>
                <a:gd name="connsiteY1" fmla="*/ 505193 h 1166996"/>
                <a:gd name="connsiteX2" fmla="*/ 3139 w 1094357"/>
                <a:gd name="connsiteY2" fmla="*/ 1166996 h 1166996"/>
                <a:gd name="connsiteX0" fmla="*/ 1091218 w 1091218"/>
                <a:gd name="connsiteY0" fmla="*/ 0 h 1166996"/>
                <a:gd name="connsiteX1" fmla="*/ 414259 w 1091218"/>
                <a:gd name="connsiteY1" fmla="*/ 505193 h 1166996"/>
                <a:gd name="connsiteX2" fmla="*/ 0 w 1091218"/>
                <a:gd name="connsiteY2" fmla="*/ 1166996 h 1166996"/>
                <a:gd name="connsiteX0" fmla="*/ 1096270 w 1096270"/>
                <a:gd name="connsiteY0" fmla="*/ 0 h 1166996"/>
                <a:gd name="connsiteX1" fmla="*/ 419311 w 1096270"/>
                <a:gd name="connsiteY1" fmla="*/ 505193 h 1166996"/>
                <a:gd name="connsiteX2" fmla="*/ 0 w 1096270"/>
                <a:gd name="connsiteY2" fmla="*/ 1166996 h 1166996"/>
                <a:gd name="connsiteX0" fmla="*/ 1096270 w 1096270"/>
                <a:gd name="connsiteY0" fmla="*/ 0 h 1166996"/>
                <a:gd name="connsiteX1" fmla="*/ 419311 w 1096270"/>
                <a:gd name="connsiteY1" fmla="*/ 505193 h 1166996"/>
                <a:gd name="connsiteX2" fmla="*/ 0 w 1096270"/>
                <a:gd name="connsiteY2" fmla="*/ 1166996 h 1166996"/>
                <a:gd name="connsiteX0" fmla="*/ 1096270 w 1096270"/>
                <a:gd name="connsiteY0" fmla="*/ 0 h 1166996"/>
                <a:gd name="connsiteX1" fmla="*/ 419311 w 1096270"/>
                <a:gd name="connsiteY1" fmla="*/ 505193 h 1166996"/>
                <a:gd name="connsiteX2" fmla="*/ 0 w 1096270"/>
                <a:gd name="connsiteY2" fmla="*/ 1166996 h 1166996"/>
                <a:gd name="connsiteX0" fmla="*/ 1096270 w 1096270"/>
                <a:gd name="connsiteY0" fmla="*/ 0 h 1166996"/>
                <a:gd name="connsiteX1" fmla="*/ 419311 w 1096270"/>
                <a:gd name="connsiteY1" fmla="*/ 505193 h 1166996"/>
                <a:gd name="connsiteX2" fmla="*/ 0 w 1096270"/>
                <a:gd name="connsiteY2" fmla="*/ 1166996 h 1166996"/>
                <a:gd name="connsiteX0" fmla="*/ 1096270 w 1096270"/>
                <a:gd name="connsiteY0" fmla="*/ 0 h 1166996"/>
                <a:gd name="connsiteX1" fmla="*/ 525776 w 1096270"/>
                <a:gd name="connsiteY1" fmla="*/ 555191 h 1166996"/>
                <a:gd name="connsiteX2" fmla="*/ 0 w 1096270"/>
                <a:gd name="connsiteY2" fmla="*/ 1166996 h 1166996"/>
                <a:gd name="connsiteX0" fmla="*/ 1096270 w 1096270"/>
                <a:gd name="connsiteY0" fmla="*/ 0 h 1166996"/>
                <a:gd name="connsiteX1" fmla="*/ 525776 w 1096270"/>
                <a:gd name="connsiteY1" fmla="*/ 555191 h 1166996"/>
                <a:gd name="connsiteX2" fmla="*/ 0 w 1096270"/>
                <a:gd name="connsiteY2" fmla="*/ 1166996 h 1166996"/>
                <a:gd name="connsiteX0" fmla="*/ 1096270 w 1096270"/>
                <a:gd name="connsiteY0" fmla="*/ 0 h 1166996"/>
                <a:gd name="connsiteX1" fmla="*/ 525776 w 1096270"/>
                <a:gd name="connsiteY1" fmla="*/ 555191 h 1166996"/>
                <a:gd name="connsiteX2" fmla="*/ 0 w 1096270"/>
                <a:gd name="connsiteY2" fmla="*/ 1166996 h 116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6270" h="1166996">
                  <a:moveTo>
                    <a:pt x="1096270" y="0"/>
                  </a:moveTo>
                  <a:cubicBezTo>
                    <a:pt x="1071838" y="374172"/>
                    <a:pt x="768079" y="424434"/>
                    <a:pt x="525776" y="555191"/>
                  </a:cubicBezTo>
                  <a:cubicBezTo>
                    <a:pt x="304620" y="674536"/>
                    <a:pt x="193258" y="860203"/>
                    <a:pt x="0" y="1166996"/>
                  </a:cubicBezTo>
                </a:path>
              </a:pathLst>
            </a:custGeom>
            <a:ln w="19050" cap="rnd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DA534F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80195FF-FCF9-B544-B060-AAE72611F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6218" y="5800875"/>
            <a:ext cx="725573" cy="518266"/>
          </a:xfrm>
          <a:prstGeom prst="rect">
            <a:avLst/>
          </a:prstGeom>
        </p:spPr>
      </p:pic>
      <p:sp>
        <p:nvSpPr>
          <p:cNvPr id="67" name="Trapezoid 66">
            <a:extLst>
              <a:ext uri="{FF2B5EF4-FFF2-40B4-BE49-F238E27FC236}">
                <a16:creationId xmlns:a16="http://schemas.microsoft.com/office/drawing/2014/main" id="{53DD9E71-68EC-F243-B786-21E50AA7659D}"/>
              </a:ext>
            </a:extLst>
          </p:cNvPr>
          <p:cNvSpPr/>
          <p:nvPr/>
        </p:nvSpPr>
        <p:spPr>
          <a:xfrm rot="5400000">
            <a:off x="3014364" y="4814676"/>
            <a:ext cx="742187" cy="75676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0000" bIns="180000" rtlCol="0" anchor="ctr"/>
          <a:lstStyle/>
          <a:p>
            <a:pPr algn="ctr"/>
            <a:r>
              <a:rPr lang="en-US" sz="2000" i="1" dirty="0">
                <a:latin typeface="LM Roman 10" pitchFamily="2" charset="77"/>
                <a:ea typeface="Latin Modern Math" panose="02000503000000000000" pitchFamily="2" charset="77"/>
              </a:rPr>
              <a:t>E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26E5369-E2AA-524F-9EBB-D7D96C97CBEA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2515851" y="5193058"/>
            <a:ext cx="491225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53C2819-0BBC-754F-B036-6F05F9D1DB08}"/>
              </a:ext>
            </a:extLst>
          </p:cNvPr>
          <p:cNvCxnSpPr>
            <a:cxnSpLocks/>
            <a:stCxn id="67" idx="0"/>
          </p:cNvCxnSpPr>
          <p:nvPr/>
        </p:nvCxnSpPr>
        <p:spPr>
          <a:xfrm>
            <a:off x="3763840" y="5193059"/>
            <a:ext cx="5498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rapezoid 70">
            <a:extLst>
              <a:ext uri="{FF2B5EF4-FFF2-40B4-BE49-F238E27FC236}">
                <a16:creationId xmlns:a16="http://schemas.microsoft.com/office/drawing/2014/main" id="{AF447814-D8DD-3F4D-9F32-93794092B36A}"/>
              </a:ext>
            </a:extLst>
          </p:cNvPr>
          <p:cNvSpPr/>
          <p:nvPr/>
        </p:nvSpPr>
        <p:spPr>
          <a:xfrm rot="5400000">
            <a:off x="7347782" y="4862782"/>
            <a:ext cx="587550" cy="59909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0000" bIns="180000" rtlCol="0" anchor="ctr"/>
          <a:lstStyle/>
          <a:p>
            <a:pPr algn="ctr"/>
            <a:r>
              <a:rPr lang="en-US" sz="2000" i="1" dirty="0">
                <a:latin typeface="LM Roman 10" pitchFamily="2" charset="77"/>
                <a:ea typeface="Latin Modern Math" panose="02000503000000000000" pitchFamily="2" charset="77"/>
              </a:rPr>
              <a:t>C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8889A1-CB65-0B43-8374-50F85669524F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6996705" y="5162327"/>
            <a:ext cx="3453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70532A0-24A4-CA40-B8E8-09134D06BA87}"/>
              </a:ext>
            </a:extLst>
          </p:cNvPr>
          <p:cNvCxnSpPr>
            <a:cxnSpLocks/>
            <a:stCxn id="71" idx="0"/>
          </p:cNvCxnSpPr>
          <p:nvPr/>
        </p:nvCxnSpPr>
        <p:spPr>
          <a:xfrm>
            <a:off x="7941102" y="5162327"/>
            <a:ext cx="37586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be 81">
            <a:extLst>
              <a:ext uri="{FF2B5EF4-FFF2-40B4-BE49-F238E27FC236}">
                <a16:creationId xmlns:a16="http://schemas.microsoft.com/office/drawing/2014/main" id="{76AC3E3E-A754-3643-809D-06B6D6A04859}"/>
              </a:ext>
            </a:extLst>
          </p:cNvPr>
          <p:cNvSpPr/>
          <p:nvPr/>
        </p:nvSpPr>
        <p:spPr>
          <a:xfrm>
            <a:off x="8611230" y="5102850"/>
            <a:ext cx="129973" cy="118954"/>
          </a:xfrm>
          <a:prstGeom prst="cube">
            <a:avLst>
              <a:gd name="adj" fmla="val 27998"/>
            </a:avLst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992EBC2-8FB3-5A43-B553-AFDA719AD5B0}"/>
                  </a:ext>
                </a:extLst>
              </p:cNvPr>
              <p:cNvSpPr txBox="1"/>
              <p:nvPr/>
            </p:nvSpPr>
            <p:spPr>
              <a:xfrm>
                <a:off x="8605399" y="4750345"/>
                <a:ext cx="189091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992EBC2-8FB3-5A43-B553-AFDA719AD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399" y="4750345"/>
                <a:ext cx="189091" cy="261610"/>
              </a:xfrm>
              <a:prstGeom prst="rect">
                <a:avLst/>
              </a:prstGeom>
              <a:blipFill>
                <a:blip r:embed="rId12"/>
                <a:stretch>
                  <a:fillRect l="-26667" r="-2000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A18E8D-FB83-4242-B86D-29F3DBCB50DF}"/>
                  </a:ext>
                </a:extLst>
              </p:cNvPr>
              <p:cNvSpPr txBox="1"/>
              <p:nvPr/>
            </p:nvSpPr>
            <p:spPr>
              <a:xfrm>
                <a:off x="5239681" y="4001114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A18E8D-FB83-4242-B86D-29F3DBCB5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681" y="4001114"/>
                <a:ext cx="41421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E1EEA29-B7C3-D640-800C-D69E491B3ED5}"/>
              </a:ext>
            </a:extLst>
          </p:cNvPr>
          <p:cNvGrpSpPr/>
          <p:nvPr/>
        </p:nvGrpSpPr>
        <p:grpSpPr>
          <a:xfrm>
            <a:off x="4864020" y="4985207"/>
            <a:ext cx="1276127" cy="747707"/>
            <a:chOff x="4864020" y="4697821"/>
            <a:chExt cx="1276127" cy="747707"/>
          </a:xfrm>
        </p:grpSpPr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B10AD69F-5537-374B-9FF0-B4E3E6DB0681}"/>
                </a:ext>
              </a:extLst>
            </p:cNvPr>
            <p:cNvSpPr/>
            <p:nvPr/>
          </p:nvSpPr>
          <p:spPr>
            <a:xfrm rot="1737419">
              <a:off x="5545878" y="4697821"/>
              <a:ext cx="150130" cy="11259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D27AAD0D-CAB8-8C42-BAF1-672E7E357D45}"/>
                </a:ext>
              </a:extLst>
            </p:cNvPr>
            <p:cNvSpPr/>
            <p:nvPr/>
          </p:nvSpPr>
          <p:spPr>
            <a:xfrm rot="14159834">
              <a:off x="5864995" y="5096020"/>
              <a:ext cx="150130" cy="11259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3DDE0E86-0F80-AC4F-9ED1-F30690D32355}"/>
                </a:ext>
              </a:extLst>
            </p:cNvPr>
            <p:cNvSpPr/>
            <p:nvPr/>
          </p:nvSpPr>
          <p:spPr>
            <a:xfrm rot="4366696">
              <a:off x="4845254" y="5025218"/>
              <a:ext cx="150130" cy="112598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8BEC578-48EE-AB48-A586-1C25B574999F}"/>
                </a:ext>
              </a:extLst>
            </p:cNvPr>
            <p:cNvSpPr/>
            <p:nvPr/>
          </p:nvSpPr>
          <p:spPr>
            <a:xfrm rot="19193147">
              <a:off x="4877551" y="5213856"/>
              <a:ext cx="115980" cy="112598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8FA2EC5F-68D7-DA45-AED8-32C248FC2C87}"/>
                </a:ext>
              </a:extLst>
            </p:cNvPr>
            <p:cNvSpPr/>
            <p:nvPr/>
          </p:nvSpPr>
          <p:spPr>
            <a:xfrm rot="13803839">
              <a:off x="5027872" y="5314164"/>
              <a:ext cx="150130" cy="112598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9410F524-CD6E-BB4F-81F3-A8E22BD65743}"/>
                </a:ext>
              </a:extLst>
            </p:cNvPr>
            <p:cNvSpPr/>
            <p:nvPr/>
          </p:nvSpPr>
          <p:spPr>
            <a:xfrm rot="9341695">
              <a:off x="5990017" y="4779952"/>
              <a:ext cx="150130" cy="11259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Freeform 59">
            <a:extLst>
              <a:ext uri="{FF2B5EF4-FFF2-40B4-BE49-F238E27FC236}">
                <a16:creationId xmlns:a16="http://schemas.microsoft.com/office/drawing/2014/main" id="{33DE74E1-56A4-B642-B586-B08AEA785CEB}"/>
              </a:ext>
            </a:extLst>
          </p:cNvPr>
          <p:cNvSpPr/>
          <p:nvPr/>
        </p:nvSpPr>
        <p:spPr>
          <a:xfrm>
            <a:off x="4956105" y="4486899"/>
            <a:ext cx="1245226" cy="836987"/>
          </a:xfrm>
          <a:custGeom>
            <a:avLst/>
            <a:gdLst>
              <a:gd name="connsiteX0" fmla="*/ 116224 w 116398"/>
              <a:gd name="connsiteY0" fmla="*/ 0 h 298064"/>
              <a:gd name="connsiteX1" fmla="*/ 90964 w 116398"/>
              <a:gd name="connsiteY1" fmla="*/ 161662 h 298064"/>
              <a:gd name="connsiteX2" fmla="*/ 15185 w 116398"/>
              <a:gd name="connsiteY2" fmla="*/ 282908 h 298064"/>
              <a:gd name="connsiteX3" fmla="*/ 29 w 116398"/>
              <a:gd name="connsiteY3" fmla="*/ 298064 h 298064"/>
              <a:gd name="connsiteX0" fmla="*/ 14 w 1146319"/>
              <a:gd name="connsiteY0" fmla="*/ 0 h 323323"/>
              <a:gd name="connsiteX1" fmla="*/ 1081128 w 1146319"/>
              <a:gd name="connsiteY1" fmla="*/ 186921 h 323323"/>
              <a:gd name="connsiteX2" fmla="*/ 1005349 w 1146319"/>
              <a:gd name="connsiteY2" fmla="*/ 308167 h 323323"/>
              <a:gd name="connsiteX3" fmla="*/ 990193 w 1146319"/>
              <a:gd name="connsiteY3" fmla="*/ 323323 h 323323"/>
              <a:gd name="connsiteX0" fmla="*/ 14 w 1139228"/>
              <a:gd name="connsiteY0" fmla="*/ 0 h 323323"/>
              <a:gd name="connsiteX1" fmla="*/ 1081128 w 1139228"/>
              <a:gd name="connsiteY1" fmla="*/ 186921 h 323323"/>
              <a:gd name="connsiteX2" fmla="*/ 990193 w 1139228"/>
              <a:gd name="connsiteY2" fmla="*/ 323323 h 323323"/>
              <a:gd name="connsiteX0" fmla="*/ 1091218 w 2190191"/>
              <a:gd name="connsiteY0" fmla="*/ 0 h 1166996"/>
              <a:gd name="connsiteX1" fmla="*/ 2172332 w 2190191"/>
              <a:gd name="connsiteY1" fmla="*/ 186921 h 1166996"/>
              <a:gd name="connsiteX2" fmla="*/ 0 w 2190191"/>
              <a:gd name="connsiteY2" fmla="*/ 1166996 h 1166996"/>
              <a:gd name="connsiteX0" fmla="*/ 1091583 w 2190556"/>
              <a:gd name="connsiteY0" fmla="*/ 0 h 1166996"/>
              <a:gd name="connsiteX1" fmla="*/ 2172697 w 2190556"/>
              <a:gd name="connsiteY1" fmla="*/ 186921 h 1166996"/>
              <a:gd name="connsiteX2" fmla="*/ 365 w 2190556"/>
              <a:gd name="connsiteY2" fmla="*/ 1166996 h 1166996"/>
              <a:gd name="connsiteX0" fmla="*/ 1093764 w 1093764"/>
              <a:gd name="connsiteY0" fmla="*/ 0 h 1166996"/>
              <a:gd name="connsiteX1" fmla="*/ 421857 w 1093764"/>
              <a:gd name="connsiteY1" fmla="*/ 525401 h 1166996"/>
              <a:gd name="connsiteX2" fmla="*/ 2546 w 1093764"/>
              <a:gd name="connsiteY2" fmla="*/ 1166996 h 1166996"/>
              <a:gd name="connsiteX0" fmla="*/ 1094705 w 1094705"/>
              <a:gd name="connsiteY0" fmla="*/ 0 h 1166996"/>
              <a:gd name="connsiteX1" fmla="*/ 422798 w 1094705"/>
              <a:gd name="connsiteY1" fmla="*/ 525401 h 1166996"/>
              <a:gd name="connsiteX2" fmla="*/ 3487 w 1094705"/>
              <a:gd name="connsiteY2" fmla="*/ 1166996 h 1166996"/>
              <a:gd name="connsiteX0" fmla="*/ 1093812 w 1093812"/>
              <a:gd name="connsiteY0" fmla="*/ 0 h 1166996"/>
              <a:gd name="connsiteX1" fmla="*/ 497684 w 1093812"/>
              <a:gd name="connsiteY1" fmla="*/ 424362 h 1166996"/>
              <a:gd name="connsiteX2" fmla="*/ 2594 w 109381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49 w 1093949"/>
              <a:gd name="connsiteY0" fmla="*/ 0 h 1166996"/>
              <a:gd name="connsiteX1" fmla="*/ 497821 w 1093949"/>
              <a:gd name="connsiteY1" fmla="*/ 424362 h 1166996"/>
              <a:gd name="connsiteX2" fmla="*/ 2731 w 1093949"/>
              <a:gd name="connsiteY2" fmla="*/ 1166996 h 1166996"/>
              <a:gd name="connsiteX0" fmla="*/ 1095045 w 1095045"/>
              <a:gd name="connsiteY0" fmla="*/ 0 h 1166996"/>
              <a:gd name="connsiteX1" fmla="*/ 418086 w 1095045"/>
              <a:gd name="connsiteY1" fmla="*/ 505193 h 1166996"/>
              <a:gd name="connsiteX2" fmla="*/ 3827 w 1095045"/>
              <a:gd name="connsiteY2" fmla="*/ 1166996 h 1166996"/>
              <a:gd name="connsiteX0" fmla="*/ 1094357 w 1094357"/>
              <a:gd name="connsiteY0" fmla="*/ 0 h 1166996"/>
              <a:gd name="connsiteX1" fmla="*/ 417398 w 1094357"/>
              <a:gd name="connsiteY1" fmla="*/ 505193 h 1166996"/>
              <a:gd name="connsiteX2" fmla="*/ 3139 w 1094357"/>
              <a:gd name="connsiteY2" fmla="*/ 1166996 h 1166996"/>
              <a:gd name="connsiteX0" fmla="*/ 1091218 w 1091218"/>
              <a:gd name="connsiteY0" fmla="*/ 0 h 1166996"/>
              <a:gd name="connsiteX1" fmla="*/ 414259 w 1091218"/>
              <a:gd name="connsiteY1" fmla="*/ 505193 h 1166996"/>
              <a:gd name="connsiteX2" fmla="*/ 0 w 1091218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524052 w 1524052"/>
              <a:gd name="connsiteY0" fmla="*/ 0 h 1024402"/>
              <a:gd name="connsiteX1" fmla="*/ 419311 w 1524052"/>
              <a:gd name="connsiteY1" fmla="*/ 362599 h 1024402"/>
              <a:gd name="connsiteX2" fmla="*/ 0 w 1524052"/>
              <a:gd name="connsiteY2" fmla="*/ 1024402 h 1024402"/>
              <a:gd name="connsiteX0" fmla="*/ 1524052 w 1524052"/>
              <a:gd name="connsiteY0" fmla="*/ 0 h 1024402"/>
              <a:gd name="connsiteX1" fmla="*/ 419311 w 1524052"/>
              <a:gd name="connsiteY1" fmla="*/ 362599 h 1024402"/>
              <a:gd name="connsiteX2" fmla="*/ 0 w 1524052"/>
              <a:gd name="connsiteY2" fmla="*/ 1024402 h 102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52" h="1024402">
                <a:moveTo>
                  <a:pt x="1524052" y="0"/>
                </a:moveTo>
                <a:cubicBezTo>
                  <a:pt x="1387273" y="222935"/>
                  <a:pt x="647491" y="208515"/>
                  <a:pt x="419311" y="362599"/>
                </a:cubicBezTo>
                <a:cubicBezTo>
                  <a:pt x="198154" y="511941"/>
                  <a:pt x="44205" y="667609"/>
                  <a:pt x="0" y="1024402"/>
                </a:cubicBezTo>
              </a:path>
            </a:pathLst>
          </a:custGeom>
          <a:ln w="19050" cap="rnd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F2EA16E-3B8D-1744-AD95-5F4CE0BA34EC}"/>
              </a:ext>
            </a:extLst>
          </p:cNvPr>
          <p:cNvSpPr/>
          <p:nvPr/>
        </p:nvSpPr>
        <p:spPr>
          <a:xfrm>
            <a:off x="6145299" y="5029526"/>
            <a:ext cx="76873" cy="7687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77AAF5E-B367-3443-82E1-14556FA9E248}"/>
              </a:ext>
            </a:extLst>
          </p:cNvPr>
          <p:cNvSpPr/>
          <p:nvPr/>
        </p:nvSpPr>
        <p:spPr>
          <a:xfrm>
            <a:off x="5988514" y="5521996"/>
            <a:ext cx="76873" cy="7687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58D811-563A-584C-8A97-2749D51731E1}"/>
              </a:ext>
            </a:extLst>
          </p:cNvPr>
          <p:cNvGrpSpPr/>
          <p:nvPr/>
        </p:nvGrpSpPr>
        <p:grpSpPr>
          <a:xfrm>
            <a:off x="1339346" y="1684269"/>
            <a:ext cx="5744002" cy="1484115"/>
            <a:chOff x="1339346" y="1684269"/>
            <a:chExt cx="5744002" cy="1484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96F31B9-C13C-3943-9492-122EC778954B}"/>
                    </a:ext>
                  </a:extLst>
                </p:cNvPr>
                <p:cNvSpPr txBox="1"/>
                <p:nvPr/>
              </p:nvSpPr>
              <p:spPr>
                <a:xfrm>
                  <a:off x="1339346" y="2768274"/>
                  <a:ext cx="194585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1"/>
                      </a:solidFill>
                    </a:rPr>
                    <a:t>Information in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96F31B9-C13C-3943-9492-122EC778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346" y="2768274"/>
                  <a:ext cx="1945854" cy="400110"/>
                </a:xfrm>
                <a:prstGeom prst="rect">
                  <a:avLst/>
                </a:prstGeom>
                <a:blipFill>
                  <a:blip r:embed="rId14"/>
                  <a:stretch>
                    <a:fillRect l="-2581" t="-625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9428FE0-D61F-0B4E-801B-310B733C4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9532" y="2607591"/>
              <a:ext cx="120313" cy="13320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A7B6D32-EF97-3446-9DF5-6E780D16B26D}"/>
                    </a:ext>
                  </a:extLst>
                </p:cNvPr>
                <p:cNvSpPr txBox="1"/>
                <p:nvPr/>
              </p:nvSpPr>
              <p:spPr>
                <a:xfrm>
                  <a:off x="1681100" y="1684269"/>
                  <a:ext cx="5402248" cy="921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sz="2200" b="1" dirty="0"/>
                    <a:t>small entropy (noted </a:t>
                  </a:r>
                  <a14:m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ℋ</m:t>
                      </m:r>
                    </m:oMath>
                  </a14:m>
                  <a:r>
                    <a:rPr lang="en-US" sz="2200" b="1" dirty="0"/>
                    <a:t>) = high invariance</a:t>
                  </a:r>
                  <a:br>
                    <a:rPr lang="en-US" sz="2200" b="1" dirty="0"/>
                  </a:br>
                  <a:br>
                    <a:rPr lang="en-US" sz="5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ℐ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A7B6D32-EF97-3446-9DF5-6E780D16B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1100" y="1684269"/>
                  <a:ext cx="5402248" cy="921791"/>
                </a:xfrm>
                <a:prstGeom prst="rect">
                  <a:avLst/>
                </a:prstGeom>
                <a:blipFill>
                  <a:blip r:embed="rId15"/>
                  <a:stretch>
                    <a:fillRect l="-939" t="-4110" r="-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2A4F2-6237-A948-93C4-5843D59D1E4B}"/>
                  </a:ext>
                </a:extLst>
              </p:cNvPr>
              <p:cNvSpPr txBox="1"/>
              <p:nvPr/>
            </p:nvSpPr>
            <p:spPr>
              <a:xfrm>
                <a:off x="2660750" y="1164677"/>
                <a:ext cx="2220736" cy="532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2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classif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acc>
                              <m:r>
                                <a:rPr lang="en-US" sz="2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32A4F2-6237-A948-93C4-5843D59D1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50" y="1164677"/>
                <a:ext cx="2220736" cy="532133"/>
              </a:xfrm>
              <a:prstGeom prst="rect">
                <a:avLst/>
              </a:prstGeom>
              <a:blipFill>
                <a:blip r:embed="rId16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341FCB8-D5F6-A547-8274-04DEE3F386CB}"/>
              </a:ext>
            </a:extLst>
          </p:cNvPr>
          <p:cNvGrpSpPr/>
          <p:nvPr/>
        </p:nvGrpSpPr>
        <p:grpSpPr>
          <a:xfrm>
            <a:off x="3374718" y="1161997"/>
            <a:ext cx="3704502" cy="2398301"/>
            <a:chOff x="3374718" y="1161997"/>
            <a:chExt cx="3704502" cy="239830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055B7A2-49CD-624F-9E2C-725E096DE0A5}"/>
                </a:ext>
              </a:extLst>
            </p:cNvPr>
            <p:cNvSpPr txBox="1"/>
            <p:nvPr/>
          </p:nvSpPr>
          <p:spPr>
            <a:xfrm>
              <a:off x="3374718" y="2852412"/>
              <a:ext cx="18395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</a:rPr>
                <a:t>Class-related information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05E1014-F6D1-5D4B-A9FC-4A304FDB5676}"/>
                </a:ext>
              </a:extLst>
            </p:cNvPr>
            <p:cNvSpPr txBox="1"/>
            <p:nvPr/>
          </p:nvSpPr>
          <p:spPr>
            <a:xfrm>
              <a:off x="5239681" y="2788388"/>
              <a:ext cx="18395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</a:rPr>
                <a:t>Intra-class variability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AEF0D74-9BB0-2749-9A39-0E806FDDAD7E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 flipH="1">
              <a:off x="4373480" y="2606060"/>
              <a:ext cx="8744" cy="224440"/>
            </a:xfrm>
            <a:prstGeom prst="straightConnector1">
              <a:avLst/>
            </a:prstGeom>
            <a:ln w="95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51C58D5-39DA-9F47-88E5-991B6E10F8AC}"/>
                </a:ext>
              </a:extLst>
            </p:cNvPr>
            <p:cNvCxnSpPr>
              <a:cxnSpLocks/>
            </p:cNvCxnSpPr>
            <p:nvPr/>
          </p:nvCxnSpPr>
          <p:spPr>
            <a:xfrm>
              <a:off x="5697399" y="2631655"/>
              <a:ext cx="80767" cy="168765"/>
            </a:xfrm>
            <a:prstGeom prst="straightConnector1">
              <a:avLst/>
            </a:prstGeom>
            <a:ln w="9525">
              <a:solidFill>
                <a:srgbClr val="7A2D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9E50325-CE89-BD48-A043-BD0EE1BA1B0F}"/>
                    </a:ext>
                  </a:extLst>
                </p:cNvPr>
                <p:cNvSpPr txBox="1"/>
                <p:nvPr/>
              </p:nvSpPr>
              <p:spPr>
                <a:xfrm>
                  <a:off x="4670252" y="1161997"/>
                  <a:ext cx="142750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7A2D2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7A2D2A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7A2D2A"/>
                                </a:solidFill>
                                <a:latin typeface="Cambria Math" panose="02040503050406030204" pitchFamily="18" charset="0"/>
                              </a:rPr>
                              <m:t>SHADE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9E50325-CE89-BD48-A043-BD0EE1BA1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0252" y="1161997"/>
                  <a:ext cx="1427506" cy="430887"/>
                </a:xfrm>
                <a:prstGeom prst="rect">
                  <a:avLst/>
                </a:prstGeom>
                <a:blipFill>
                  <a:blip r:embed="rId17"/>
                  <a:stretch>
                    <a:fillRect b="-2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DD71A9FB-062C-094B-B657-E78B963DA508}"/>
                    </a:ext>
                  </a:extLst>
                </p:cNvPr>
                <p:cNvSpPr txBox="1"/>
                <p:nvPr/>
              </p:nvSpPr>
              <p:spPr>
                <a:xfrm>
                  <a:off x="3487027" y="2146633"/>
                  <a:ext cx="272965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ℐ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e>
                            <m:r>
                              <a:rPr lang="en-US" sz="22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DD71A9FB-062C-094B-B657-E78B963DA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027" y="2146633"/>
                  <a:ext cx="2729658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03400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61302">
        <p:fade/>
      </p:transition>
    </mc:Choice>
    <mc:Fallback xmlns="">
      <p:transition advTm="161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"/>
                                      </p:to>
                                    </p:set>
                                    <p:animEffect filter="image" prLst="opacity: 0.7">
                                      <p:cBhvr rctx="IE">
                                        <p:cTn id="39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37" grpId="0"/>
      <p:bldP spid="61" grpId="0" animBg="1"/>
      <p:bldP spid="6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9.6|14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9|55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9.8|12.2|13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|0.4|0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4|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37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12.5|17.6|1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|4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16.5|3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6|18.6|6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4.3|28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|5.1|31.7|9.3|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7.8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242954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lama">
      <a:majorFont>
        <a:latin typeface="Flama"/>
        <a:ea typeface=""/>
        <a:cs typeface=""/>
      </a:majorFont>
      <a:minorFont>
        <a:latin typeface="Flam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104283</TotalTime>
  <Words>5383</Words>
  <Application>Microsoft Macintosh PowerPoint</Application>
  <PresentationFormat>On-screen Show (4:3)</PresentationFormat>
  <Paragraphs>1658</Paragraphs>
  <Slides>70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Cambria Math</vt:lpstr>
      <vt:lpstr>Flama</vt:lpstr>
      <vt:lpstr>Flama Light</vt:lpstr>
      <vt:lpstr>LM Roman 10</vt:lpstr>
      <vt:lpstr>Menlo-Regular</vt:lpstr>
      <vt:lpstr>Palatino</vt:lpstr>
      <vt:lpstr>Office Theme</vt:lpstr>
      <vt:lpstr>Improving Latent Representations of ConvNets for Visual Understanding</vt:lpstr>
      <vt:lpstr>Visual content in the digital era</vt:lpstr>
      <vt:lpstr>Computer Vision and Machine Learning</vt:lpstr>
      <vt:lpstr>Deep Learning</vt:lpstr>
      <vt:lpstr>Typical deep learning model</vt:lpstr>
      <vt:lpstr>Motivations and contributions</vt:lpstr>
      <vt:lpstr>Training and improving deep ConvNets</vt:lpstr>
      <vt:lpstr>Regularization  SHADE: Invariance through Conditional Entropy Minimization</vt:lpstr>
      <vt:lpstr>Classification, invariance and entropy</vt:lpstr>
      <vt:lpstr>SHADE formulation and challenges</vt:lpstr>
      <vt:lpstr>Workarounds – Binary model and variance approx.</vt:lpstr>
      <vt:lpstr>Training algorithm</vt:lpstr>
      <vt:lpstr>Experiments – Comparison to state of the art on CIFAR-10</vt:lpstr>
      <vt:lpstr>Experiments – Limited training samples</vt:lpstr>
      <vt:lpstr>Semi-Supervised Learning  HybridNet: Classification and Reconstruction Cooperation</vt:lpstr>
      <vt:lpstr>Semi-Supervised Learning</vt:lpstr>
      <vt:lpstr>Motivation and related work</vt:lpstr>
      <vt:lpstr>HybridNet core proposition</vt:lpstr>
      <vt:lpstr>Architecture and expected behavior</vt:lpstr>
      <vt:lpstr>Training – Branch balancing</vt:lpstr>
      <vt:lpstr>Training – Guiding discriminative features</vt:lpstr>
      <vt:lpstr>Experiments – Datasets and training</vt:lpstr>
      <vt:lpstr>Experiments – Ablation study, quantitative results</vt:lpstr>
      <vt:lpstr>Experiments – Visual analysis</vt:lpstr>
      <vt:lpstr>Experiments – State-of-the-art results</vt:lpstr>
      <vt:lpstr>Disentangling  DualDis: Information Separation with Adversarial Learning</vt:lpstr>
      <vt:lpstr>Toward disentangling and editing</vt:lpstr>
      <vt:lpstr>Toward disentangling and editing</vt:lpstr>
      <vt:lpstr>Idea and objectives – Disentangling of domains</vt:lpstr>
      <vt:lpstr>Idea and objectives – Intra-domain structure</vt:lpstr>
      <vt:lpstr>Architecture and training</vt:lpstr>
      <vt:lpstr>Baselines generalization</vt:lpstr>
      <vt:lpstr>Experiments – Datasets</vt:lpstr>
      <vt:lpstr>Experiments – Quantitative results (Yale-B)</vt:lpstr>
      <vt:lpstr>Experiments – Semi-supervised learning</vt:lpstr>
      <vt:lpstr>Experiments – Image editing</vt:lpstr>
      <vt:lpstr>Experiments – Semantic data augmentation</vt:lpstr>
      <vt:lpstr>Conclusion</vt:lpstr>
      <vt:lpstr>Contributions</vt:lpstr>
      <vt:lpstr>Perspectives</vt:lpstr>
      <vt:lpstr>Perspectives</vt:lpstr>
      <vt:lpstr>Thank You!</vt:lpstr>
      <vt:lpstr>References  ⠐ Appendix</vt:lpstr>
      <vt:lpstr>References</vt:lpstr>
      <vt:lpstr>References</vt:lpstr>
      <vt:lpstr>References</vt:lpstr>
      <vt:lpstr>References</vt:lpstr>
      <vt:lpstr>References</vt:lpstr>
      <vt:lpstr>Appendix for SHADE</vt:lpstr>
      <vt:lpstr>SHADE – Development details</vt:lpstr>
      <vt:lpstr>SHADE – Implementation details</vt:lpstr>
      <vt:lpstr>SHADE – ImageNet results</vt:lpstr>
      <vt:lpstr>SHADE – Binary model hypothesis</vt:lpstr>
      <vt:lpstr>Appendix for HybridNet</vt:lpstr>
      <vt:lpstr>Related work</vt:lpstr>
      <vt:lpstr>HybridNet – Fusion strategies</vt:lpstr>
      <vt:lpstr>HybridNet – Architecture example</vt:lpstr>
      <vt:lpstr>HybridNet – Ablation study</vt:lpstr>
      <vt:lpstr>HybridNet – Architecture with SHADE</vt:lpstr>
      <vt:lpstr>HybridNet – SHADE results</vt:lpstr>
      <vt:lpstr>HybridNet – Visual results</vt:lpstr>
      <vt:lpstr>HybridNet – Ablation study, visual analysis</vt:lpstr>
      <vt:lpstr>HybridNet – Branch balancing effect on loss</vt:lpstr>
      <vt:lpstr>Appendix for DualDis</vt:lpstr>
      <vt:lpstr>DualDis – Related work</vt:lpstr>
      <vt:lpstr>DualDis – GAN &amp; VAE</vt:lpstr>
      <vt:lpstr>DualDis – Quantitative results</vt:lpstr>
      <vt:lpstr>DualDis – Image editing</vt:lpstr>
      <vt:lpstr>DualDis – Visual results on Yale and NORB</vt:lpstr>
      <vt:lpstr>DualDis – Disentangling visualization</vt:lpstr>
    </vt:vector>
  </TitlesOfParts>
  <Manager/>
  <Company>Sorbonne Univeristé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Latent Representations of ConvNets for Visual Understanding</dc:title>
  <dc:subject/>
  <dc:creator>Thomas ROBERT</dc:creator>
  <cp:keywords/>
  <dc:description/>
  <cp:lastModifiedBy>c</cp:lastModifiedBy>
  <cp:revision>714</cp:revision>
  <cp:lastPrinted>2019-10-02T17:13:17Z</cp:lastPrinted>
  <dcterms:created xsi:type="dcterms:W3CDTF">2017-04-20T22:33:02Z</dcterms:created>
  <dcterms:modified xsi:type="dcterms:W3CDTF">2021-11-25T09:14:42Z</dcterms:modified>
  <cp:category/>
</cp:coreProperties>
</file>